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92"/>
  </p:notesMasterIdLst>
  <p:handoutMasterIdLst>
    <p:handoutMasterId r:id="rId93"/>
  </p:handoutMasterIdLst>
  <p:sldIdLst>
    <p:sldId id="340"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55940" autoAdjust="0"/>
  </p:normalViewPr>
  <p:slideViewPr>
    <p:cSldViewPr snapToGrid="0" snapToObjects="1">
      <p:cViewPr varScale="1">
        <p:scale>
          <a:sx n="103" d="100"/>
          <a:sy n="103" d="100"/>
        </p:scale>
        <p:origin x="72" y="26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9" d="100"/>
          <a:sy n="79" d="100"/>
        </p:scale>
        <p:origin x="3396" y="9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viewProps" Target="viewProps.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1/27/2021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755478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8273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4842637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Network layer</a:t>
            </a:r>
            <a:endParaRPr lang="zh-CN" altLang="en-US" b="0" dirty="0" smtClean="0">
              <a:latin typeface="Huawei Sans" panose="020C0503030203020204" pitchFamily="34" charset="0"/>
            </a:endParaRPr>
          </a:p>
          <a:p>
            <a:pPr lvl="1"/>
            <a:r>
              <a:rPr sz="1100" b="0" dirty="0">
                <a:solidFill>
                  <a:schemeClr val="tx1"/>
                </a:solidFill>
                <a:latin typeface="Huawei Sans" panose="020C0503030203020204" pitchFamily="34" charset="0"/>
              </a:rPr>
              <a:t>Virtualization technologies are introduced to divide the network layer into a physical network and a virtual network.</a:t>
            </a:r>
            <a:endParaRPr lang="zh-CN" altLang="en-US" dirty="0" smtClean="0">
              <a:latin typeface="Huawei Sans" panose="020C0503030203020204" pitchFamily="34" charset="0"/>
            </a:endParaRPr>
          </a:p>
          <a:p>
            <a:pPr marL="900000" marR="0" lvl="2" indent="-180000" algn="l" defTabSz="1219304" rtl="0" eaLnBrk="1" fontAlgn="ctr" latinLnBrk="0" hangingPunct="1">
              <a:lnSpc>
                <a:spcPct val="125000"/>
              </a:lnSpc>
              <a:spcBef>
                <a:spcPts val="0"/>
              </a:spcBef>
              <a:spcAft>
                <a:spcPts val="600"/>
              </a:spcAft>
              <a:buClrTx/>
              <a:buSzTx/>
              <a:buFont typeface="微软雅黑" panose="020B0503020204020204" pitchFamily="34" charset="-122"/>
              <a:buChar char="▪"/>
              <a:tabLst/>
              <a:defRPr/>
            </a:pPr>
            <a:r>
              <a:rPr sz="1100" b="0" dirty="0">
                <a:solidFill>
                  <a:schemeClr val="tx1"/>
                </a:solidFill>
                <a:latin typeface="Huawei Sans" panose="020C0503030203020204" pitchFamily="34" charset="0"/>
              </a:rPr>
              <a:t>Physical network: is also called the underlay network and provides basic connection services for campus networks. To meet access requirements of multiple types of terminals, the physical network provides a unified three-network access capability, and allows access of wired, wireless, and </a:t>
            </a:r>
            <a:r>
              <a:rPr sz="1100" b="0" dirty="0" err="1">
                <a:solidFill>
                  <a:schemeClr val="tx1"/>
                </a:solidFill>
                <a:latin typeface="Huawei Sans" panose="020C0503030203020204" pitchFamily="34" charset="0"/>
              </a:rPr>
              <a:t>IoT</a:t>
            </a:r>
            <a:r>
              <a:rPr sz="1100" b="0" dirty="0">
                <a:solidFill>
                  <a:schemeClr val="tx1"/>
                </a:solidFill>
                <a:latin typeface="Huawei Sans" panose="020C0503030203020204" pitchFamily="34" charset="0"/>
              </a:rPr>
              <a:t> terminals simultaneously.</a:t>
            </a:r>
            <a:endParaRPr lang="zh-CN" altLang="en-US" dirty="0" smtClean="0">
              <a:latin typeface="Huawei Sans" panose="020C0503030203020204" pitchFamily="34" charset="0"/>
            </a:endParaRPr>
          </a:p>
          <a:p>
            <a:pPr lvl="2"/>
            <a:r>
              <a:rPr sz="1100" b="0" dirty="0">
                <a:solidFill>
                  <a:schemeClr val="tx1"/>
                </a:solidFill>
                <a:latin typeface="Huawei Sans" panose="020C0503030203020204" pitchFamily="34" charset="0"/>
              </a:rPr>
              <a:t>Virtual network: is also called the overlay network. Virtualization technology is used to construct one or more overlay networks over the underlay network. Service policies are deployed on the overlay networks and are separated from the underlay network, decoupling services from networks. Multiple overlay networks can serve different services or customer </a:t>
            </a:r>
            <a:r>
              <a:rPr sz="1100" b="0" dirty="0" smtClean="0">
                <a:solidFill>
                  <a:schemeClr val="tx1"/>
                </a:solidFill>
                <a:latin typeface="Huawei Sans" panose="020C0503030203020204" pitchFamily="34" charset="0"/>
              </a:rPr>
              <a:t>segments</a:t>
            </a:r>
            <a:r>
              <a:rPr lang="en-US" sz="1100" b="0" dirty="0" smtClean="0">
                <a:solidFill>
                  <a:schemeClr val="tx1"/>
                </a:solidFill>
                <a:latin typeface="Huawei Sans" panose="020C0503030203020204" pitchFamily="34" charset="0"/>
              </a:rPr>
              <a:t>.</a:t>
            </a:r>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646866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0">
              <a:defRPr/>
            </a:pPr>
            <a:r>
              <a:rPr lang="en-US" altLang="zh-CN" dirty="0"/>
              <a:t>Management layer</a:t>
            </a:r>
          </a:p>
          <a:p>
            <a:pPr lvl="1">
              <a:defRPr/>
            </a:pPr>
            <a:r>
              <a:rPr lang="en-US" altLang="zh-CN" dirty="0"/>
              <a:t>The management layer provides network-level management capabilities, such as configuration management, service management, maintenance and fault detection, and security threat analysis. Traditional campus networks use a network management system (NMS) for network management. Although the NMS can display the network status, it lacks flexible and automatic management capability. Once service requirements change, the network administrator needs to re-plan services and manually modify configurations on network devices (including routers, switches, and firewalls), which is inefficient and error-prone. Therefore, to maintain network flexibility is critical in rapidly changing service environments, which requires the use of automation tools to assist in network and service management. Huawei's </a:t>
            </a:r>
            <a:r>
              <a:rPr lang="en-US" altLang="zh-CN" dirty="0" err="1"/>
              <a:t>CloudCampus</a:t>
            </a:r>
            <a:r>
              <a:rPr lang="en-US" altLang="zh-CN" dirty="0"/>
              <a:t> Solution uses </a:t>
            </a:r>
            <a:r>
              <a:rPr lang="en-US" altLang="zh-CN" dirty="0" err="1"/>
              <a:t>iMaster</a:t>
            </a:r>
            <a:r>
              <a:rPr lang="en-US" altLang="zh-CN" dirty="0"/>
              <a:t> </a:t>
            </a:r>
            <a:r>
              <a:rPr lang="en-US" altLang="zh-CN" dirty="0" err="1"/>
              <a:t>NCE</a:t>
            </a:r>
            <a:r>
              <a:rPr lang="en-US" altLang="zh-CN" dirty="0"/>
              <a:t>-Campus to implement automatic network and service provisioning</a:t>
            </a:r>
            <a:r>
              <a:rPr lang="en-US" altLang="zh-CN" dirty="0" smtClean="0"/>
              <a:t>.</a:t>
            </a:r>
            <a:endParaRPr lang="en-US" sz="1100" dirty="0" smtClean="0">
              <a:solidFill>
                <a:schemeClr val="tx1"/>
              </a:solidFill>
              <a:latin typeface="Huawei Sans" panose="020C0503030203020204" pitchFamily="34" charset="0"/>
            </a:endParaRPr>
          </a:p>
          <a:p>
            <a:pPr lvl="1"/>
            <a:r>
              <a:rPr sz="1100" dirty="0" err="1" smtClean="0">
                <a:solidFill>
                  <a:schemeClr val="tx1"/>
                </a:solidFill>
                <a:latin typeface="Huawei Sans" panose="020C0503030203020204" pitchFamily="34" charset="0"/>
              </a:rPr>
              <a:t>iMaster</a:t>
            </a:r>
            <a:r>
              <a:rPr sz="1100" dirty="0" smtClean="0">
                <a:solidFill>
                  <a:schemeClr val="tx1"/>
                </a:solidFill>
                <a:latin typeface="Huawei Sans" panose="020C0503030203020204" pitchFamily="34" charset="0"/>
              </a:rPr>
              <a:t> </a:t>
            </a:r>
            <a:r>
              <a:rPr sz="1100" dirty="0" err="1">
                <a:solidFill>
                  <a:schemeClr val="tx1"/>
                </a:solidFill>
                <a:latin typeface="Huawei Sans" panose="020C0503030203020204" pitchFamily="34" charset="0"/>
              </a:rPr>
              <a:t>NCE</a:t>
            </a:r>
            <a:r>
              <a:rPr sz="1100" dirty="0">
                <a:solidFill>
                  <a:schemeClr val="tx1"/>
                </a:solidFill>
                <a:latin typeface="Huawei Sans" panose="020C0503030203020204" pitchFamily="34" charset="0"/>
              </a:rPr>
              <a:t>-Campus abstracts network devices and applications, and rapidly develops and automatically deploys applications through orchestration and by invoking abstract models. </a:t>
            </a:r>
            <a:r>
              <a:rPr sz="1100" dirty="0" err="1">
                <a:solidFill>
                  <a:schemeClr val="tx1"/>
                </a:solidFill>
                <a:latin typeface="Huawei Sans" panose="020C0503030203020204" pitchFamily="34" charset="0"/>
              </a:rPr>
              <a:t>iMaster</a:t>
            </a:r>
            <a:r>
              <a:rPr sz="1100" dirty="0">
                <a:solidFill>
                  <a:schemeClr val="tx1"/>
                </a:solidFill>
                <a:latin typeface="Huawei Sans" panose="020C0503030203020204" pitchFamily="34" charset="0"/>
              </a:rPr>
              <a:t> </a:t>
            </a:r>
            <a:r>
              <a:rPr sz="1100" dirty="0" err="1">
                <a:solidFill>
                  <a:schemeClr val="tx1"/>
                </a:solidFill>
                <a:latin typeface="Huawei Sans" panose="020C0503030203020204" pitchFamily="34" charset="0"/>
              </a:rPr>
              <a:t>NCE</a:t>
            </a:r>
            <a:r>
              <a:rPr sz="1100" dirty="0">
                <a:solidFill>
                  <a:schemeClr val="tx1"/>
                </a:solidFill>
                <a:latin typeface="Huawei Sans" panose="020C0503030203020204" pitchFamily="34" charset="0"/>
              </a:rPr>
              <a:t>-Campus illustrates the entire network but not independent devices (such as switches, routers, and APs) or discrete configurations (such as access control, </a:t>
            </a:r>
            <a:r>
              <a:rPr sz="1100" dirty="0" err="1">
                <a:solidFill>
                  <a:schemeClr val="tx1"/>
                </a:solidFill>
                <a:latin typeface="Huawei Sans" panose="020C0503030203020204" pitchFamily="34" charset="0"/>
              </a:rPr>
              <a:t>QoS</a:t>
            </a:r>
            <a:r>
              <a:rPr sz="1100" dirty="0">
                <a:solidFill>
                  <a:schemeClr val="tx1"/>
                </a:solidFill>
                <a:latin typeface="Huawei Sans" panose="020C0503030203020204" pitchFamily="34" charset="0"/>
              </a:rPr>
              <a:t>, and routing policies) on devices.</a:t>
            </a:r>
            <a:endParaRPr lang="zh-CN" altLang="en-US" dirty="0">
              <a:latin typeface="Huawei Sans" panose="020C0503030203020204"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Application layer</a:t>
            </a:r>
            <a:endParaRPr lang="zh-CN" altLang="zh-CN" sz="1100" b="0"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The </a:t>
            </a:r>
            <a:r>
              <a:rPr sz="1100" b="0" dirty="0" err="1">
                <a:solidFill>
                  <a:schemeClr val="tx1"/>
                </a:solidFill>
                <a:latin typeface="Huawei Sans" panose="020C0503030203020204" pitchFamily="34" charset="0"/>
              </a:rPr>
              <a:t>CloudCampus</a:t>
            </a:r>
            <a:r>
              <a:rPr sz="1100" b="0" dirty="0">
                <a:solidFill>
                  <a:schemeClr val="tx1"/>
                </a:solidFill>
                <a:latin typeface="Huawei Sans" panose="020C0503030203020204" pitchFamily="34" charset="0"/>
              </a:rPr>
              <a:t> Solution provides standard APIs based on </a:t>
            </a:r>
            <a:r>
              <a:rPr sz="1100" b="0" dirty="0" err="1">
                <a:solidFill>
                  <a:schemeClr val="tx1"/>
                </a:solidFill>
                <a:latin typeface="Huawei Sans" panose="020C0503030203020204" pitchFamily="34" charset="0"/>
              </a:rPr>
              <a:t>iMaster</a:t>
            </a:r>
            <a:r>
              <a:rPr sz="1100" b="0" dirty="0">
                <a:solidFill>
                  <a:schemeClr val="tx1"/>
                </a:solidFill>
                <a:latin typeface="Huawei Sans" panose="020C0503030203020204" pitchFamily="34" charset="0"/>
              </a:rPr>
              <a:t> </a:t>
            </a:r>
            <a:r>
              <a:rPr sz="1100" b="0" dirty="0" err="1">
                <a:solidFill>
                  <a:schemeClr val="tx1"/>
                </a:solidFill>
                <a:latin typeface="Huawei Sans" panose="020C0503030203020204" pitchFamily="34" charset="0"/>
              </a:rPr>
              <a:t>NCE</a:t>
            </a:r>
            <a:r>
              <a:rPr sz="1100" b="0" dirty="0">
                <a:solidFill>
                  <a:schemeClr val="tx1"/>
                </a:solidFill>
                <a:latin typeface="Huawei Sans" panose="020C0503030203020204" pitchFamily="34" charset="0"/>
              </a:rPr>
              <a:t>-Campus. Through these APIs, the solution opens up various information, such as user identities, network resources, service quality, network location information, and network topology, to upper-layer services. Third parties can use these APIs to customize innovative service applications based on their service requirements, meeting service requirements in multiple fields, such as education, business, enterprise, and government.</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a:endParaRPr lang="zh-CN" altLang="en-US" dirty="0">
              <a:latin typeface="Huawei Sans" panose="020C0503030203020204" pitchFamily="34" charset="0"/>
            </a:endParaRP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721602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Physical network layer: also called underlay network. It is a physical topology consisting of physical network devices (such as switches, APs, firewalls, and routers) to provide interconnection and interoperability capabilities for all services on a campus network, building the basic network for campus service data forwarding.</a:t>
            </a:r>
            <a:endParaRPr lang="zh-CN" altLang="zh-CN" sz="1100"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b="0" dirty="0" smtClean="0">
                <a:solidFill>
                  <a:schemeClr val="tx1"/>
                </a:solidFill>
                <a:latin typeface="Huawei Sans" panose="020C0503030203020204" pitchFamily="34" charset="0"/>
              </a:rPr>
              <a:t>Fabric: </a:t>
            </a:r>
            <a:r>
              <a:rPr sz="1100" b="0" dirty="0">
                <a:solidFill>
                  <a:schemeClr val="tx1"/>
                </a:solidFill>
                <a:latin typeface="Huawei Sans" panose="020C0503030203020204" pitchFamily="34" charset="0"/>
              </a:rPr>
              <a:t>is a fully-connected logical topology built over a physical underlay topology using VXLAN technology. A service network is created on the fabric to decouple the service network from the physical network. When the service network needs to be adjusted, the physical network topology does not need to be changed.</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r>
              <a:rPr sz="1100" b="0" dirty="0">
                <a:solidFill>
                  <a:schemeClr val="tx1"/>
                </a:solidFill>
                <a:latin typeface="Huawei Sans" panose="020C0503030203020204" pitchFamily="34" charset="0"/>
              </a:rPr>
              <a:t>Virtual network layer: also called overlay network. It is abstracted from the physical network layer through virtualization technologies to group physical network resources into a network resource pool that can be flexibly scheduled by the service layer. Multiple VNs can be created on a fabric based on service requirements to isolate services. On a traditional campus network, to isolate services, the OA network and security network are designed as two independent physical networks. On a virtualized network, physical network sharing is implemented through the overlay. That is, two VNs can be created and used as the OA network and security network for service isolation.</a:t>
            </a:r>
            <a:endParaRPr lang="zh-CN" altLang="en-US" dirty="0" smtClean="0">
              <a:latin typeface="Huawei Sans" panose="020C0503030203020204" pitchFamily="34" charset="0"/>
            </a:endParaRP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6933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265851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0648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a:lnSpc>
                <a:spcPct val="110000"/>
              </a:lnSpc>
              <a:spcAft>
                <a:spcPts val="300"/>
              </a:spcAft>
            </a:pPr>
            <a:r>
              <a:rPr sz="1100" b="0" dirty="0">
                <a:solidFill>
                  <a:schemeClr val="tx1"/>
                </a:solidFill>
                <a:latin typeface="Huawei Sans" panose="020C0503030203020204" pitchFamily="34" charset="0"/>
              </a:rPr>
              <a:t>Large- and medium-sized campus networks often use the tree topology with the core layer as the root. The topology in the figure is stable and easy to expand and maintain. A campus network can be divided into the following layers: access layer, aggregation layer, core layer, and multiple zones including the egress zone, DC zone, and </a:t>
            </a:r>
            <a:r>
              <a:rPr sz="1100" b="0" dirty="0" err="1">
                <a:solidFill>
                  <a:schemeClr val="tx1"/>
                </a:solidFill>
                <a:latin typeface="Huawei Sans" panose="020C0503030203020204" pitchFamily="34" charset="0"/>
              </a:rPr>
              <a:t>O&amp;M</a:t>
            </a:r>
            <a:r>
              <a:rPr sz="1100" b="0" dirty="0">
                <a:solidFill>
                  <a:schemeClr val="tx1"/>
                </a:solidFill>
                <a:latin typeface="Huawei Sans" panose="020C0503030203020204" pitchFamily="34" charset="0"/>
              </a:rPr>
              <a:t> zone. Internal changes in a module do not affect other modules, facilitating fault location.</a:t>
            </a:r>
            <a:endParaRPr lang="en-US" altLang="zh-CN" dirty="0" smtClean="0">
              <a:latin typeface="Huawei Sans" panose="020C0503030203020204" pitchFamily="34" charset="0"/>
            </a:endParaRPr>
          </a:p>
          <a:p>
            <a:pPr>
              <a:lnSpc>
                <a:spcPct val="110000"/>
              </a:lnSpc>
              <a:spcAft>
                <a:spcPts val="300"/>
              </a:spcAft>
            </a:pPr>
            <a:r>
              <a:rPr sz="1100" b="0" dirty="0">
                <a:latin typeface="Huawei Sans" panose="020C0503030203020204" pitchFamily="34" charset="0"/>
              </a:rPr>
              <a:t>Terminal layer</a:t>
            </a:r>
            <a:endParaRPr lang="en-US" altLang="zh-CN" b="0" dirty="0" smtClean="0">
              <a:latin typeface="Huawei Sans" panose="020C0503030203020204" pitchFamily="34" charset="0"/>
            </a:endParaRPr>
          </a:p>
          <a:p>
            <a:pPr lvl="1">
              <a:lnSpc>
                <a:spcPct val="110000"/>
              </a:lnSpc>
              <a:spcAft>
                <a:spcPts val="300"/>
              </a:spcAft>
            </a:pPr>
            <a:r>
              <a:rPr sz="1100" b="0" dirty="0">
                <a:solidFill>
                  <a:schemeClr val="tx1"/>
                </a:solidFill>
                <a:latin typeface="Huawei Sans" panose="020C0503030203020204" pitchFamily="34" charset="0"/>
              </a:rPr>
              <a:t> The terminal layer involves various terminals that access the campus network, such as PCs, printers, IP phones, mobile phones, and cameras.</a:t>
            </a:r>
            <a:endParaRPr lang="en-US" altLang="zh-CN" dirty="0" smtClean="0">
              <a:latin typeface="Huawei Sans" panose="020C0503030203020204" pitchFamily="34" charset="0"/>
            </a:endParaRPr>
          </a:p>
          <a:p>
            <a:pPr lvl="0" fontAlgn="base">
              <a:lnSpc>
                <a:spcPct val="110000"/>
              </a:lnSpc>
              <a:spcAft>
                <a:spcPts val="300"/>
              </a:spcAft>
            </a:pPr>
            <a:r>
              <a:rPr sz="1100" b="0" dirty="0">
                <a:solidFill>
                  <a:schemeClr val="tx1"/>
                </a:solidFill>
                <a:latin typeface="Huawei Sans" panose="020C0503030203020204" pitchFamily="34" charset="0"/>
              </a:rPr>
              <a:t>Access layer</a:t>
            </a:r>
            <a:endParaRPr lang="zh-CN" altLang="zh-CN" sz="1100" b="0"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a:lnSpc>
                <a:spcPct val="110000"/>
              </a:lnSpc>
              <a:spcAft>
                <a:spcPts val="300"/>
              </a:spcAft>
            </a:pPr>
            <a:r>
              <a:rPr sz="1100" b="0" dirty="0">
                <a:solidFill>
                  <a:schemeClr val="tx1"/>
                </a:solidFill>
                <a:latin typeface="Huawei Sans" panose="020C0503030203020204" pitchFamily="34" charset="0"/>
              </a:rPr>
              <a:t>The access layer provides various access modes for users and is the first network layer </a:t>
            </a:r>
            <a:r>
              <a:rPr sz="1100" b="0" dirty="0">
                <a:latin typeface="Huawei Sans" panose="020C0503030203020204" pitchFamily="34" charset="0"/>
              </a:rPr>
              <a:t>for terminals to access a campus network</a:t>
            </a:r>
            <a:r>
              <a:rPr sz="1100" b="0" dirty="0">
                <a:solidFill>
                  <a:schemeClr val="tx1"/>
                </a:solidFill>
                <a:latin typeface="Huawei Sans" panose="020C0503030203020204" pitchFamily="34" charset="0"/>
              </a:rPr>
              <a:t>. The access layer is usually composed of access switches. There are a large number of access switches that are sparsely distributed in different places on the network. In most cases, an access switch is a simple Layer 2 switch. If the terminal layer has wireless terminals, the access layer has APs that access the network through access switches.</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0" fontAlgn="base">
              <a:lnSpc>
                <a:spcPct val="110000"/>
              </a:lnSpc>
              <a:spcAft>
                <a:spcPts val="300"/>
              </a:spcAft>
            </a:pPr>
            <a:r>
              <a:rPr sz="1100" b="0" dirty="0">
                <a:solidFill>
                  <a:schemeClr val="tx1"/>
                </a:solidFill>
                <a:latin typeface="Huawei Sans" panose="020C0503030203020204" pitchFamily="34" charset="0"/>
              </a:rPr>
              <a:t>Aggregation layer</a:t>
            </a:r>
            <a:endParaRPr lang="zh-CN" altLang="zh-CN" sz="1100" b="0"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a:lnSpc>
                <a:spcPct val="110000"/>
              </a:lnSpc>
              <a:spcAft>
                <a:spcPts val="300"/>
              </a:spcAft>
            </a:pPr>
            <a:r>
              <a:rPr sz="1100" b="0" dirty="0">
                <a:solidFill>
                  <a:schemeClr val="tx1"/>
                </a:solidFill>
                <a:latin typeface="Huawei Sans" panose="020C0503030203020204" pitchFamily="34" charset="0"/>
              </a:rPr>
              <a:t>The aggregation layer connects the access layer to the core layer. The aggregation layer forwards horizontal traffic between users and forwards vertical traffic to the core layer. It can also function as the switching core for a department or zone and connect the department or zone to the exclusive server zone. In addition, the aggregation layer can further extend a quantity of access terminals.</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a:lnSpc>
                <a:spcPct val="110000"/>
              </a:lnSpc>
              <a:spcAft>
                <a:spcPts val="300"/>
              </a:spcAft>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2125554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2"/>
            <a:ext cx="5580062" cy="8567737"/>
          </a:xfrm>
        </p:spPr>
        <p:txBody>
          <a:bodyPr/>
          <a:lstStyle/>
          <a:p>
            <a:pPr lvl="0"/>
            <a:r>
              <a:rPr lang="en-US" dirty="0" smtClean="0"/>
              <a:t>Core layer</a:t>
            </a:r>
            <a:endParaRPr lang="en-US" altLang="zh-CN" dirty="0" smtClean="0"/>
          </a:p>
          <a:p>
            <a:pPr lvl="1"/>
            <a:r>
              <a:rPr lang="en-US" dirty="0" smtClean="0"/>
              <a:t>The core layer is the core of data exchange on a campus network. It connects to various components of the campus network, such as the DC zone, aggregation layer, and egress zone. The core layer is responsible for high-speed interconnection of the entire campus network. High-performance core switches need to be deployed to meet network requirements for high bandwidth usage and fast convergence upon network faults. It is recommended that the core layer be deployed if a campus has more than three departments. For a wireless network, the core layer includes ACs. After a wireless terminal accesses the wireless network through an AP, the AP communicates with the AC by using a Control and Provisioning of Wireless Access Points (CAPWAP) tunnel.</a:t>
            </a:r>
            <a:endParaRPr lang="en-US" altLang="zh-CN" dirty="0" smtClean="0"/>
          </a:p>
          <a:p>
            <a:pPr lvl="0"/>
            <a:r>
              <a:rPr lang="en-US" dirty="0" smtClean="0"/>
              <a:t>Egress zone</a:t>
            </a:r>
            <a:endParaRPr lang="en-US" altLang="zh-CN" dirty="0" smtClean="0"/>
          </a:p>
          <a:p>
            <a:pPr lvl="1"/>
            <a:r>
              <a:rPr lang="en-US" dirty="0" smtClean="0"/>
              <a:t>The campus egress is the edge that connects a campus network to an external network. Internal users of the campus network can access the external network through the campus egress zone, and external users can access the internal network through the campus egress zone. Routers and firewalls need to be deployed in the campus egress zone. The routers enable interconnection between internal and external networks, and the firewalls provide border security protection.</a:t>
            </a:r>
            <a:endParaRPr lang="en-US" altLang="zh-CN" dirty="0" smtClean="0"/>
          </a:p>
          <a:p>
            <a:r>
              <a:rPr lang="en-US" dirty="0" smtClean="0"/>
              <a:t>DC zone</a:t>
            </a:r>
            <a:endParaRPr lang="en-US" altLang="zh-CN" dirty="0" smtClean="0"/>
          </a:p>
          <a:p>
            <a:pPr lvl="1"/>
            <a:r>
              <a:rPr lang="en-US" dirty="0" smtClean="0"/>
              <a:t>In the DC zone, service servers such as the file server and email server are managed, and services are provided for internal and external users.</a:t>
            </a:r>
            <a:endParaRPr lang="en-US" altLang="zh-CN" dirty="0" smtClean="0"/>
          </a:p>
          <a:p>
            <a:pPr lvl="0"/>
            <a:r>
              <a:rPr lang="en-US" dirty="0" smtClean="0"/>
              <a:t>O&amp;M zone</a:t>
            </a:r>
            <a:endParaRPr lang="en-US" altLang="zh-CN" dirty="0" smtClean="0"/>
          </a:p>
          <a:p>
            <a:pPr lvl="1"/>
            <a:r>
              <a:rPr lang="en-US" dirty="0" smtClean="0"/>
              <a:t>In the O&amp;M zone, network servers such as the network management system and authentication server are managed. The standard NMS interacts with network devices through the Simple Network Management Protocol (SNMP) and provides configuration, management, and maintenance functions. For example, it provides network topology and port display management, network device configuration management, network fault diagnosis and alarm, and network performance and status analysis. Huawei </a:t>
            </a:r>
            <a:r>
              <a:rPr lang="en-US" dirty="0" err="1" smtClean="0"/>
              <a:t>CloudCampus</a:t>
            </a:r>
            <a:r>
              <a:rPr lang="en-US" dirty="0" smtClean="0"/>
              <a:t> solution provides intelligent O&amp;M based on NETCONF and telemetry.</a:t>
            </a:r>
            <a:endParaRPr lang="en-US" altLang="zh-CN" dirty="0" smtClean="0"/>
          </a:p>
          <a:p>
            <a:pPr lvl="0"/>
            <a:r>
              <a:rPr lang="en-US" dirty="0" smtClean="0"/>
              <a:t>In addition to these, a campus may have a demilitarized zone (DMZ). It provides access services with strictly controlled security for external guests (personnel other than the enterprise employees). Public servers are usually deployed in the DMZ.</a:t>
            </a:r>
            <a:endParaRPr lang="en-US" altLang="zh-CN" dirty="0" smtClean="0"/>
          </a:p>
          <a:p>
            <a:endParaRPr lang="en-US" altLang="zh-CN" dirty="0"/>
          </a:p>
        </p:txBody>
      </p:sp>
    </p:spTree>
    <p:extLst>
      <p:ext uri="{BB962C8B-B14F-4D97-AF65-F5344CB8AC3E}">
        <p14:creationId xmlns:p14="http://schemas.microsoft.com/office/powerpoint/2010/main" val="215452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sz="1100" b="0" dirty="0">
                <a:solidFill>
                  <a:schemeClr val="tx1"/>
                </a:solidFill>
                <a:latin typeface="Huawei Sans" panose="020C0503030203020204" pitchFamily="34" charset="0"/>
              </a:rPr>
              <a:t>Hierarchical design</a:t>
            </a:r>
            <a:endParaRPr lang="en-US" altLang="zh-CN" b="0" dirty="0" smtClean="0">
              <a:latin typeface="Huawei Sans" panose="020C0503030203020204" pitchFamily="34" charset="0"/>
            </a:endParaRPr>
          </a:p>
          <a:p>
            <a:pPr lvl="1"/>
            <a:r>
              <a:rPr sz="1100" b="0" dirty="0">
                <a:solidFill>
                  <a:schemeClr val="tx1"/>
                </a:solidFill>
                <a:latin typeface="Huawei Sans" panose="020C0503030203020204" pitchFamily="34" charset="0"/>
              </a:rPr>
              <a:t>Each layer can be considered as a well-structured module with specific role and function. This layered structure is easy to expand and maintain, simplifying the design.</a:t>
            </a:r>
            <a:endParaRPr lang="zh-CN" altLang="en-US" dirty="0" smtClean="0">
              <a:latin typeface="Huawei Sans" panose="020C0503030203020204" pitchFamily="34" charset="0"/>
            </a:endParaRPr>
          </a:p>
          <a:p>
            <a:r>
              <a:rPr sz="1100" b="0" dirty="0">
                <a:solidFill>
                  <a:schemeClr val="tx1"/>
                </a:solidFill>
                <a:latin typeface="Huawei Sans" panose="020C0503030203020204" pitchFamily="34" charset="0"/>
              </a:rPr>
              <a:t>Modular design</a:t>
            </a:r>
            <a:endParaRPr lang="en-US" altLang="zh-CN" b="0" dirty="0" smtClean="0">
              <a:latin typeface="Huawei Sans" panose="020C0503030203020204" pitchFamily="34" charset="0"/>
            </a:endParaRP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Each module corresponds to a department, function, or service zone. Modules can be expanded flexibly based on the network scale, and adjustment in a department or zone covers a small scope, which facilitates fault locating.</a:t>
            </a:r>
            <a:endParaRPr lang="zh-CN" altLang="en-US" dirty="0" smtClean="0">
              <a:latin typeface="Huawei Sans" panose="020C0503030203020204" pitchFamily="34" charset="0"/>
            </a:endParaRPr>
          </a:p>
          <a:p>
            <a:r>
              <a:rPr sz="1100" b="0" dirty="0">
                <a:solidFill>
                  <a:schemeClr val="tx1"/>
                </a:solidFill>
                <a:latin typeface="Huawei Sans" panose="020C0503030203020204" pitchFamily="34" charset="0"/>
              </a:rPr>
              <a:t>Redundancy design</a:t>
            </a:r>
            <a:endParaRPr lang="en-US" altLang="zh-CN" b="0" dirty="0" smtClean="0">
              <a:latin typeface="Huawei Sans" panose="020C0503030203020204" pitchFamily="34" charset="0"/>
            </a:endParaRP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Dual-node redundancy design can ensure device-level reliability. Appropriate redundancy improves reliability, but excessive redundancy makes </a:t>
            </a:r>
            <a:r>
              <a:rPr sz="1100" b="0" dirty="0" err="1">
                <a:solidFill>
                  <a:schemeClr val="tx1"/>
                </a:solidFill>
                <a:latin typeface="Huawei Sans" panose="020C0503030203020204" pitchFamily="34" charset="0"/>
              </a:rPr>
              <a:t>O&amp;M</a:t>
            </a:r>
            <a:r>
              <a:rPr sz="1100" b="0" dirty="0">
                <a:solidFill>
                  <a:schemeClr val="tx1"/>
                </a:solidFill>
                <a:latin typeface="Huawei Sans" panose="020C0503030203020204" pitchFamily="34" charset="0"/>
              </a:rPr>
              <a:t> difficult. If dual-node redundancy cannot be implemented, you may consider card-level redundancy, such as dual main control boards or switch fabric units (</a:t>
            </a:r>
            <a:r>
              <a:rPr sz="1100" b="0" dirty="0" err="1">
                <a:solidFill>
                  <a:schemeClr val="tx1"/>
                </a:solidFill>
                <a:latin typeface="Huawei Sans" panose="020C0503030203020204" pitchFamily="34" charset="0"/>
              </a:rPr>
              <a:t>SFUs</a:t>
            </a:r>
            <a:r>
              <a:rPr sz="1100" b="0" dirty="0">
                <a:solidFill>
                  <a:schemeClr val="tx1"/>
                </a:solidFill>
                <a:latin typeface="Huawei Sans" panose="020C0503030203020204" pitchFamily="34" charset="0"/>
              </a:rPr>
              <a:t>), for modular core switches or egress routers. In addition, Eth-Trunk can be deployed to ensure link-level reliability of important links.</a:t>
            </a:r>
            <a:endParaRPr lang="zh-CN" altLang="en-US" dirty="0" smtClean="0">
              <a:latin typeface="Huawei Sans" panose="020C0503030203020204" pitchFamily="34" charset="0"/>
            </a:endParaRPr>
          </a:p>
          <a:p>
            <a:r>
              <a:rPr sz="1100" b="0" dirty="0">
                <a:solidFill>
                  <a:schemeClr val="tx1"/>
                </a:solidFill>
                <a:latin typeface="Huawei Sans" panose="020C0503030203020204" pitchFamily="34" charset="0"/>
              </a:rPr>
              <a:t>Symmetry design</a:t>
            </a:r>
            <a:endParaRPr lang="en-US" altLang="zh-CN" b="0" dirty="0" smtClean="0">
              <a:latin typeface="Huawei Sans" panose="020C0503030203020204" pitchFamily="34" charset="0"/>
            </a:endParaRPr>
          </a:p>
          <a:p>
            <a:pPr lvl="1"/>
            <a:r>
              <a:rPr sz="1100" b="0" dirty="0">
                <a:solidFill>
                  <a:schemeClr val="tx1"/>
                </a:solidFill>
                <a:latin typeface="Huawei Sans" panose="020C0503030203020204" pitchFamily="34" charset="0"/>
              </a:rPr>
              <a:t>The symmetric network structure makes the topology more clear and facilitates service deployment, and protocol design and analysis</a:t>
            </a:r>
            <a:r>
              <a:rPr b="0" dirty="0">
                <a:latin typeface="Huawei Sans" panose="020C0503030203020204" pitchFamily="34" charset="0"/>
              </a:rPr>
              <a:t>.</a:t>
            </a:r>
            <a:endParaRPr lang="zh-CN" altLang="en-US" dirty="0" smtClean="0">
              <a:latin typeface="Huawei Sans" panose="020C0503030203020204" pitchFamily="34" charset="0"/>
            </a:endParaRPr>
          </a:p>
          <a:p>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312063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6"/>
          <p:cNvSpPr>
            <a:spLocks noGrp="1" noRot="1" noChangeAspect="1"/>
          </p:cNvSpPr>
          <p:nvPr>
            <p:ph type="sldImg"/>
          </p:nvPr>
        </p:nvSpPr>
        <p:spPr>
          <a:xfrm>
            <a:off x="742950" y="717550"/>
            <a:ext cx="5557838" cy="3125788"/>
          </a:xfrm>
        </p:spPr>
      </p:sp>
      <p:sp>
        <p:nvSpPr>
          <p:cNvPr id="18" name="备注占位符 17"/>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49049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smtClean="0">
                <a:latin typeface="Huawei Sans" panose="020C0503030203020204" pitchFamily="34" charset="0"/>
              </a:rPr>
              <a:t>Design method of the hierarchical model for common</a:t>
            </a:r>
            <a:r>
              <a:rPr baseline="0" dirty="0" smtClean="0">
                <a:latin typeface="Huawei Sans" panose="020C0503030203020204" pitchFamily="34" charset="0"/>
              </a:rPr>
              <a:t> network architectures</a:t>
            </a:r>
            <a:r>
              <a:rPr dirty="0" smtClean="0">
                <a:latin typeface="Huawei Sans" panose="020C0503030203020204" pitchFamily="34" charset="0"/>
              </a:rPr>
              <a:t>:</a:t>
            </a:r>
            <a:endParaRPr lang="en-US" altLang="zh-CN" dirty="0" smtClean="0">
              <a:latin typeface="Huawei Sans" panose="020C0503030203020204" pitchFamily="34" charset="0"/>
            </a:endParaRPr>
          </a:p>
          <a:p>
            <a:pPr marL="588600" marR="0" lvl="1" indent="-228600" algn="l" defTabSz="1219304" rtl="0" eaLnBrk="1" fontAlgn="ctr" latinLnBrk="0" hangingPunct="1">
              <a:lnSpc>
                <a:spcPct val="125000"/>
              </a:lnSpc>
              <a:spcBef>
                <a:spcPts val="0"/>
              </a:spcBef>
              <a:spcAft>
                <a:spcPts val="600"/>
              </a:spcAft>
              <a:buClrTx/>
              <a:buSzPct val="100000"/>
              <a:buFont typeface="+mj-lt"/>
              <a:buAutoNum type="arabicPeriod"/>
              <a:tabLst/>
              <a:defRPr/>
            </a:pPr>
            <a:r>
              <a:rPr sz="1100" b="0" dirty="0" smtClean="0">
                <a:solidFill>
                  <a:schemeClr val="tx1"/>
                </a:solidFill>
                <a:latin typeface="Huawei Sans" panose="020C0503030203020204" pitchFamily="34" charset="0"/>
              </a:rPr>
              <a:t>Determine the number of ports on access switches based on the network scale. Generally, one port corresponds to one terminal or one network access point (for example, AP).</a:t>
            </a:r>
          </a:p>
          <a:p>
            <a:pPr marL="588600" marR="0" lvl="1" indent="-228600" algn="l" defTabSz="1219304" rtl="0" eaLnBrk="1" fontAlgn="ctr" latinLnBrk="0" hangingPunct="1">
              <a:lnSpc>
                <a:spcPct val="125000"/>
              </a:lnSpc>
              <a:spcBef>
                <a:spcPts val="0"/>
              </a:spcBef>
              <a:spcAft>
                <a:spcPts val="600"/>
              </a:spcAft>
              <a:buClrTx/>
              <a:buSzPct val="100000"/>
              <a:buFont typeface="+mj-lt"/>
              <a:buAutoNum type="arabicPeriod"/>
              <a:tabLst/>
              <a:defRPr/>
            </a:pPr>
            <a:r>
              <a:rPr sz="1100" b="0" dirty="0" smtClean="0">
                <a:solidFill>
                  <a:schemeClr val="tx1"/>
                </a:solidFill>
                <a:latin typeface="Huawei Sans" panose="020C0503030203020204" pitchFamily="34" charset="0"/>
              </a:rPr>
              <a:t>Select switches based on the port rates of terminals' NICs.</a:t>
            </a:r>
          </a:p>
          <a:p>
            <a:pPr marL="588600" marR="0" lvl="1" indent="-228600" algn="l" defTabSz="1219304" rtl="0" eaLnBrk="1" fontAlgn="ctr" latinLnBrk="0" hangingPunct="1">
              <a:lnSpc>
                <a:spcPct val="125000"/>
              </a:lnSpc>
              <a:spcBef>
                <a:spcPts val="0"/>
              </a:spcBef>
              <a:spcAft>
                <a:spcPts val="600"/>
              </a:spcAft>
              <a:buClrTx/>
              <a:buSzPct val="100000"/>
              <a:buFont typeface="+mj-lt"/>
              <a:buAutoNum type="arabicPeriod"/>
              <a:tabLst/>
              <a:defRPr/>
            </a:pPr>
            <a:r>
              <a:rPr sz="1100" b="0" dirty="0" smtClean="0">
                <a:solidFill>
                  <a:schemeClr val="tx1"/>
                </a:solidFill>
                <a:latin typeface="Huawei Sans" panose="020C0503030203020204" pitchFamily="34" charset="0"/>
              </a:rPr>
              <a:t>Calculate the number of access switches. </a:t>
            </a:r>
          </a:p>
          <a:p>
            <a:pPr marL="720000" marR="0" lvl="2" indent="0" algn="l" defTabSz="1219304" rtl="0" eaLnBrk="1" fontAlgn="ctr" latinLnBrk="0" hangingPunct="1">
              <a:lnSpc>
                <a:spcPct val="125000"/>
              </a:lnSpc>
              <a:spcBef>
                <a:spcPts val="0"/>
              </a:spcBef>
              <a:spcAft>
                <a:spcPts val="600"/>
              </a:spcAft>
              <a:buClrTx/>
              <a:buSzTx/>
              <a:buFont typeface="微软雅黑" panose="020B0503020204020204" pitchFamily="34" charset="-122"/>
              <a:buNone/>
              <a:tabLst/>
              <a:defRPr/>
            </a:pPr>
            <a:r>
              <a:rPr lang="en-US" altLang="zh-CN" sz="1100" b="0" dirty="0" smtClean="0">
                <a:solidFill>
                  <a:schemeClr val="tx1"/>
                </a:solidFill>
                <a:latin typeface="Huawei Sans" panose="020C0503030203020204" pitchFamily="34" charset="0"/>
              </a:rPr>
              <a:t>Number of access switches required = Number of access ports/Number of downlink ports on a switch</a:t>
            </a:r>
          </a:p>
          <a:p>
            <a:pPr marL="720000" marR="0" lvl="2" indent="0" algn="l" defTabSz="1219304" rtl="0" eaLnBrk="1" fontAlgn="ctr" latinLnBrk="0" hangingPunct="1">
              <a:lnSpc>
                <a:spcPct val="125000"/>
              </a:lnSpc>
              <a:spcBef>
                <a:spcPts val="0"/>
              </a:spcBef>
              <a:spcAft>
                <a:spcPts val="600"/>
              </a:spcAft>
              <a:buClrTx/>
              <a:buSzTx/>
              <a:buFont typeface="微软雅黑" panose="020B0503020204020204" pitchFamily="34" charset="-122"/>
              <a:buNone/>
              <a:tabLst/>
              <a:defRPr/>
            </a:pPr>
            <a:r>
              <a:rPr lang="en-US" altLang="zh-CN" sz="1100" b="0" dirty="0" smtClean="0">
                <a:solidFill>
                  <a:schemeClr val="tx1"/>
                </a:solidFill>
                <a:latin typeface="Huawei Sans" panose="020C0503030203020204" pitchFamily="34" charset="0"/>
              </a:rPr>
              <a:t>If the calculation result is greater than 1, aggregation switches need to be deployed. Otherwise, use the single-layer architecture.</a:t>
            </a:r>
            <a:endParaRPr lang="en-US" altLang="zh-CN" dirty="0" smtClean="0">
              <a:latin typeface="Huawei Sans" panose="020C0503030203020204" pitchFamily="34" charset="0"/>
            </a:endParaRPr>
          </a:p>
          <a:p>
            <a:pPr marL="588600" lvl="1" indent="-228600">
              <a:buSzPct val="100000"/>
              <a:buFont typeface="+mj-lt"/>
              <a:buAutoNum type="arabicPeriod"/>
              <a:defRPr/>
            </a:pPr>
            <a:r>
              <a:rPr dirty="0"/>
              <a:t>Select aggregation switches based on the uplink port rates of access switches.</a:t>
            </a:r>
            <a:endParaRPr lang="en-US" altLang="zh-CN" dirty="0"/>
          </a:p>
          <a:p>
            <a:pPr marL="588600" lvl="1" indent="-228600">
              <a:buSzPct val="100000"/>
              <a:buFont typeface="+mj-lt"/>
              <a:buAutoNum type="arabicPeriod"/>
              <a:defRPr/>
            </a:pPr>
            <a:r>
              <a:rPr dirty="0"/>
              <a:t>Calculate the number of uplinks of an access switch using either of the following methods:</a:t>
            </a:r>
            <a:endParaRPr lang="zh-CN" altLang="zh-CN" dirty="0"/>
          </a:p>
          <a:p>
            <a:pPr lvl="2"/>
            <a:r>
              <a:rPr sz="1100" b="0" dirty="0" smtClean="0">
                <a:solidFill>
                  <a:schemeClr val="tx1"/>
                </a:solidFill>
                <a:latin typeface="Huawei Sans" panose="020C0503030203020204" pitchFamily="34" charset="0"/>
              </a:rPr>
              <a:t>Based on the network bandwidth: Number of uplinks = Network bandwidth/Uplink port rate of an access switch</a:t>
            </a:r>
            <a:endParaRPr lang="zh-CN" altLang="zh-CN" dirty="0" smtClean="0">
              <a:latin typeface="Huawei Sans" panose="020C0503030203020204" pitchFamily="34" charset="0"/>
            </a:endParaRPr>
          </a:p>
          <a:p>
            <a:pPr lvl="2"/>
            <a:r>
              <a:rPr sz="1100" b="0" dirty="0" smtClean="0">
                <a:solidFill>
                  <a:schemeClr val="tx1"/>
                </a:solidFill>
                <a:latin typeface="Huawei Sans" panose="020C0503030203020204" pitchFamily="34" charset="0"/>
              </a:rPr>
              <a:t>Based on the network scale: Number of uplinks = Number of access ports x Access port rate x Bandwidth oversubscription ratio/Uplink port rate of an access switch</a:t>
            </a:r>
            <a:endParaRPr lang="en-US" sz="1100" b="0" dirty="0" smtClean="0">
              <a:solidFill>
                <a:schemeClr val="tx1"/>
              </a:solidFill>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32392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marL="588600" lvl="1" indent="-228600">
              <a:buSzPct val="100000"/>
              <a:buFont typeface="+mj-lt"/>
              <a:buAutoNum type="arabicPeriod" startAt="6"/>
              <a:defRPr/>
            </a:pPr>
            <a:r>
              <a:rPr lang="en-US" altLang="zh-CN" dirty="0"/>
              <a:t>Calculate the number of aggregation switches.</a:t>
            </a:r>
          </a:p>
          <a:p>
            <a:pPr marL="360000" lvl="1" indent="0">
              <a:buNone/>
            </a:pPr>
            <a:r>
              <a:rPr lang="en-US" altLang="zh-CN" dirty="0">
                <a:solidFill>
                  <a:prstClr val="black"/>
                </a:solidFill>
              </a:rPr>
              <a:t>     Number of aggregation switches required = Number of uplinks of access </a:t>
            </a:r>
            <a:r>
              <a:rPr lang="en-US" altLang="zh-CN" dirty="0" smtClean="0">
                <a:solidFill>
                  <a:prstClr val="black"/>
                </a:solidFill>
              </a:rPr>
              <a:t>switches/Number of aggregation switch downstream ports</a:t>
            </a:r>
          </a:p>
          <a:p>
            <a:pPr marL="360000" lvl="1" indent="0">
              <a:buNone/>
            </a:pPr>
            <a:r>
              <a:rPr lang="en-US" altLang="zh-CN" dirty="0" smtClean="0">
                <a:solidFill>
                  <a:prstClr val="black"/>
                </a:solidFill>
              </a:rPr>
              <a:t>     </a:t>
            </a:r>
            <a:r>
              <a:rPr lang="en-US" altLang="zh-CN" dirty="0">
                <a:solidFill>
                  <a:prstClr val="black"/>
                </a:solidFill>
              </a:rPr>
              <a:t>If the number is greater than 1, select the three-layer architecture. Otherwise, use the two-layer architecture</a:t>
            </a:r>
            <a:r>
              <a:rPr lang="en-US" altLang="zh-CN" dirty="0" smtClean="0">
                <a:solidFill>
                  <a:prstClr val="black"/>
                </a:solidFill>
              </a:rPr>
              <a:t>.</a:t>
            </a:r>
            <a:endParaRPr lang="en-US" dirty="0" smtClean="0">
              <a:latin typeface="Huawei Sans" panose="020C0503030203020204" pitchFamily="34" charset="0"/>
            </a:endParaRPr>
          </a:p>
          <a:p>
            <a:pPr lvl="0"/>
            <a:r>
              <a:rPr dirty="0" smtClean="0">
                <a:latin typeface="Huawei Sans" panose="020C0503030203020204" pitchFamily="34" charset="0"/>
              </a:rPr>
              <a:t>Note</a:t>
            </a:r>
            <a:r>
              <a:rPr dirty="0">
                <a:latin typeface="Huawei Sans" panose="020C0503030203020204" pitchFamily="34" charset="0"/>
              </a:rPr>
              <a:t>:</a:t>
            </a:r>
            <a:endParaRPr lang="en-US" altLang="zh-CN" dirty="0">
              <a:latin typeface="Huawei Sans" panose="020C0503030203020204" pitchFamily="34" charset="0"/>
            </a:endParaRPr>
          </a:p>
          <a:p>
            <a:pPr marR="0" lvl="1" algn="l" defTabSz="1219304" rtl="0" eaLnBrk="1" fontAlgn="ctr" latinLnBrk="0" hangingPunct="1">
              <a:lnSpc>
                <a:spcPct val="125000"/>
              </a:lnSpc>
              <a:spcBef>
                <a:spcPts val="0"/>
              </a:spcBef>
              <a:spcAft>
                <a:spcPts val="600"/>
              </a:spcAft>
              <a:buClrTx/>
              <a:buSzPct val="60000"/>
              <a:buFont typeface="Wingdings" panose="05000000000000000000" pitchFamily="2" charset="2"/>
              <a:buChar char="p"/>
              <a:tabLst/>
              <a:defRPr/>
            </a:pPr>
            <a:r>
              <a:rPr sz="1100" b="0" dirty="0">
                <a:solidFill>
                  <a:schemeClr val="tx1"/>
                </a:solidFill>
                <a:latin typeface="Huawei Sans" panose="020C0503030203020204" pitchFamily="34" charset="0"/>
              </a:rPr>
              <a:t>In the preceding calculations, the calculation results need to be rounded up.</a:t>
            </a:r>
            <a:endParaRPr lang="en-US" altLang="zh-CN" dirty="0">
              <a:latin typeface="Huawei Sans" panose="020C0503030203020204" pitchFamily="34" charset="0"/>
            </a:endParaRPr>
          </a:p>
          <a:p>
            <a:pPr lvl="1">
              <a:buSzPct val="60000"/>
              <a:buFont typeface="Wingdings" panose="05000000000000000000" pitchFamily="2" charset="2"/>
              <a:buChar char="p"/>
            </a:pPr>
            <a:r>
              <a:rPr dirty="0">
                <a:latin typeface="Huawei Sans" panose="020C0503030203020204" pitchFamily="34" charset="0"/>
              </a:rPr>
              <a:t>Bandwidth oversubscription ratio = Actual downstream bandwidth of a service/Maximum physical bandwidth provided by a single switch</a:t>
            </a:r>
            <a:endParaRPr lang="en-US" altLang="zh-CN" dirty="0">
              <a:latin typeface="Huawei Sans" panose="020C0503030203020204" pitchFamily="34" charset="0"/>
            </a:endParaRPr>
          </a:p>
          <a:p>
            <a:pPr lvl="2"/>
            <a:r>
              <a:rPr dirty="0">
                <a:latin typeface="Huawei Sans" panose="020C0503030203020204" pitchFamily="34" charset="0"/>
              </a:rPr>
              <a:t>Traffic of the service may exhaust the maximum physical bandwidth. However, this probability is low in most cases. Generally, network planning focuses on service experience in common situations. That is, certain bandwidth redundancy is designed when actual possible bandwidth is met.</a:t>
            </a:r>
            <a:endParaRPr lang="en-US" altLang="zh-CN" dirty="0">
              <a:latin typeface="Huawei Sans" panose="020C0503030203020204" pitchFamily="34" charset="0"/>
            </a:endParaRPr>
          </a:p>
          <a:p>
            <a:pPr lvl="2"/>
            <a:r>
              <a:rPr dirty="0">
                <a:latin typeface="Huawei Sans" panose="020C0503030203020204" pitchFamily="34" charset="0"/>
              </a:rPr>
              <a:t>Before designing a network traffic oversubscription ratio, we need to understand the service applications and features to be deployed on the network and to determine the network services and traffic models. Additionally, the volume and ratio of traffic must be thoroughly considered for the design of a suitable oversubscription ratio and selection of suitable devices.</a:t>
            </a:r>
            <a:endParaRPr lang="en-US" altLang="zh-CN" dirty="0">
              <a:latin typeface="Huawei Sans" panose="020C0503030203020204" pitchFamily="34" charset="0"/>
            </a:endParaRP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81522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To simplify O&amp;M, stacking core networking is recommended. If customers are sensitive to service interruption, dual-core networking is recommended.</a:t>
            </a:r>
            <a:endParaRPr lang="zh-CN" altLang="en-US" dirty="0" smtClean="0">
              <a:latin typeface="Huawei Sans" panose="020C0503030203020204"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a:solidFill>
                  <a:schemeClr val="tx1"/>
                </a:solidFill>
                <a:latin typeface="Huawei Sans" panose="020C0503030203020204" pitchFamily="34" charset="0"/>
              </a:rPr>
              <a:t>Two-Layer networking on large- and medium-sized campus networks typically uses stacking core networking.</a:t>
            </a:r>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723598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74626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40121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To ensure reliability, routers and firewalls are usually deployed in redundancy mode. It is recommended that devices be deployed in redundancy mode at the egress of a large- or medium-sized campus network.</a:t>
            </a:r>
            <a:endParaRPr lang="en-US" altLang="zh-CN" dirty="0" smtClean="0">
              <a:latin typeface="Huawei Sans" panose="020C0503030203020204" pitchFamily="34" charset="0"/>
            </a:endParaRPr>
          </a:p>
          <a:p>
            <a:r>
              <a:rPr dirty="0">
                <a:latin typeface="Huawei Sans" panose="020C0503030203020204" pitchFamily="34" charset="0"/>
              </a:rPr>
              <a:t>WAN-side interconnection design:</a:t>
            </a:r>
            <a:endParaRPr lang="en-US" altLang="zh-CN" dirty="0" smtClean="0">
              <a:latin typeface="Huawei Sans" panose="020C0503030203020204" pitchFamily="34" charset="0"/>
            </a:endParaRPr>
          </a:p>
          <a:p>
            <a:pPr lvl="1"/>
            <a:r>
              <a:rPr dirty="0">
                <a:latin typeface="Huawei Sans" panose="020C0503030203020204" pitchFamily="34" charset="0"/>
              </a:rPr>
              <a:t>Egress link type</a:t>
            </a:r>
          </a:p>
          <a:p>
            <a:pPr lvl="2"/>
            <a:r>
              <a:rPr dirty="0">
                <a:latin typeface="Huawei Sans" panose="020C0503030203020204" pitchFamily="34" charset="0"/>
              </a:rPr>
              <a:t>Ethernet: Select the firewall as the egress.</a:t>
            </a:r>
          </a:p>
          <a:p>
            <a:pPr lvl="2"/>
            <a:r>
              <a:rPr dirty="0">
                <a:latin typeface="Huawei Sans" panose="020C0503030203020204" pitchFamily="34" charset="0"/>
              </a:rPr>
              <a:t>For non-Ethernet links, such as EI, CE1, and CPOS links, select the AR as the egress.</a:t>
            </a:r>
          </a:p>
          <a:p>
            <a:pPr lvl="1"/>
            <a:r>
              <a:rPr dirty="0">
                <a:latin typeface="Huawei Sans" panose="020C0503030203020204" pitchFamily="34" charset="0"/>
              </a:rPr>
              <a:t>SD-WAN requirements:</a:t>
            </a:r>
          </a:p>
          <a:p>
            <a:pPr lvl="2"/>
            <a:r>
              <a:rPr dirty="0">
                <a:latin typeface="Huawei Sans" panose="020C0503030203020204" pitchFamily="34" charset="0"/>
              </a:rPr>
              <a:t>If there are SD-WAN requirements, select the AR as the egress.</a:t>
            </a:r>
          </a:p>
          <a:p>
            <a:pPr lvl="2"/>
            <a:r>
              <a:rPr dirty="0">
                <a:latin typeface="Huawei Sans" panose="020C0503030203020204" pitchFamily="34" charset="0"/>
              </a:rPr>
              <a:t>If there is no SD-WAN requirement, select the firewall as the egress.</a:t>
            </a:r>
          </a:p>
          <a:p>
            <a:pPr lvl="1"/>
            <a:r>
              <a:rPr dirty="0">
                <a:latin typeface="Huawei Sans" panose="020C0503030203020204" pitchFamily="34" charset="0"/>
              </a:rPr>
              <a:t>Protocol interconnection requirements:</a:t>
            </a:r>
          </a:p>
          <a:p>
            <a:pPr lvl="2"/>
            <a:r>
              <a:rPr dirty="0">
                <a:latin typeface="Huawei Sans" panose="020C0503030203020204" pitchFamily="34" charset="0"/>
              </a:rPr>
              <a:t>If BGP runs between the egress device and the external network, it is recommended that the AR be used as the egress. This is because the routing table size and performance of the router are more powerful and many routing policies need to be deployed on the egress device.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165741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a:latin typeface="Huawei Sans" panose="020C0503030203020204" pitchFamily="34" charset="0"/>
              </a:rPr>
              <a:t>Note: The interlink can be used as the interconnection link between two ARs (gateways) to forward different service (VPN) traffic between devices through sub-interfaces.</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38839214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727270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Service </a:t>
            </a:r>
            <a:r>
              <a:rPr dirty="0" err="1">
                <a:latin typeface="Huawei Sans" panose="020C0503030203020204" pitchFamily="34" charset="0"/>
              </a:rPr>
              <a:t>VLAN</a:t>
            </a:r>
            <a:r>
              <a:rPr dirty="0">
                <a:latin typeface="Huawei Sans" panose="020C0503030203020204" pitchFamily="34" charset="0"/>
              </a:rPr>
              <a:t>:</a:t>
            </a:r>
            <a:endParaRPr lang="en-US" altLang="zh-CN" dirty="0" smtClean="0">
              <a:latin typeface="Huawei Sans" panose="020C0503030203020204" pitchFamily="34" charset="0"/>
            </a:endParaRPr>
          </a:p>
          <a:p>
            <a:pPr lvl="1"/>
            <a:r>
              <a:rPr dirty="0">
                <a:latin typeface="Huawei Sans" panose="020C0503030203020204" pitchFamily="34" charset="0"/>
              </a:rPr>
              <a:t>Assign </a:t>
            </a:r>
            <a:r>
              <a:rPr dirty="0" err="1">
                <a:latin typeface="Huawei Sans" panose="020C0503030203020204" pitchFamily="34" charset="0"/>
              </a:rPr>
              <a:t>VLANs</a:t>
            </a:r>
            <a:r>
              <a:rPr dirty="0">
                <a:latin typeface="Huawei Sans" panose="020C0503030203020204" pitchFamily="34" charset="0"/>
              </a:rPr>
              <a:t> by logical area, geographical area, personnel structure, or service type.</a:t>
            </a:r>
          </a:p>
          <a:p>
            <a:pPr lvl="2"/>
            <a:r>
              <a:rPr dirty="0">
                <a:latin typeface="Huawei Sans" panose="020C0503030203020204" pitchFamily="34" charset="0"/>
              </a:rPr>
              <a:t>Assign </a:t>
            </a:r>
            <a:r>
              <a:rPr dirty="0" err="1">
                <a:latin typeface="Huawei Sans" panose="020C0503030203020204" pitchFamily="34" charset="0"/>
              </a:rPr>
              <a:t>VLANs</a:t>
            </a:r>
            <a:r>
              <a:rPr dirty="0">
                <a:latin typeface="Huawei Sans" panose="020C0503030203020204" pitchFamily="34" charset="0"/>
              </a:rPr>
              <a:t> by logical area. For example, </a:t>
            </a:r>
            <a:r>
              <a:rPr dirty="0" err="1">
                <a:latin typeface="Huawei Sans" panose="020C0503030203020204" pitchFamily="34" charset="0"/>
              </a:rPr>
              <a:t>VLANs</a:t>
            </a:r>
            <a:r>
              <a:rPr dirty="0">
                <a:latin typeface="Huawei Sans" panose="020C0503030203020204" pitchFamily="34" charset="0"/>
              </a:rPr>
              <a:t> 100 to 199 are used in the core network zone, </a:t>
            </a:r>
            <a:r>
              <a:rPr dirty="0" err="1">
                <a:latin typeface="Huawei Sans" panose="020C0503030203020204" pitchFamily="34" charset="0"/>
              </a:rPr>
              <a:t>VLANs</a:t>
            </a:r>
            <a:r>
              <a:rPr dirty="0">
                <a:latin typeface="Huawei Sans" panose="020C0503030203020204" pitchFamily="34" charset="0"/>
              </a:rPr>
              <a:t> 200 to 999 are used in the server zone, and </a:t>
            </a:r>
            <a:r>
              <a:rPr dirty="0" err="1">
                <a:latin typeface="Huawei Sans" panose="020C0503030203020204" pitchFamily="34" charset="0"/>
              </a:rPr>
              <a:t>VLANs</a:t>
            </a:r>
            <a:r>
              <a:rPr dirty="0">
                <a:latin typeface="Huawei Sans" panose="020C0503030203020204" pitchFamily="34" charset="0"/>
              </a:rPr>
              <a:t> 2000 to 3499 are used on the access network.</a:t>
            </a:r>
          </a:p>
          <a:p>
            <a:pPr lvl="2"/>
            <a:r>
              <a:rPr dirty="0">
                <a:latin typeface="Huawei Sans" panose="020C0503030203020204" pitchFamily="34" charset="0"/>
              </a:rPr>
              <a:t>Assign </a:t>
            </a:r>
            <a:r>
              <a:rPr dirty="0" err="1">
                <a:latin typeface="Huawei Sans" panose="020C0503030203020204" pitchFamily="34" charset="0"/>
              </a:rPr>
              <a:t>VLANs</a:t>
            </a:r>
            <a:r>
              <a:rPr dirty="0">
                <a:latin typeface="Huawei Sans" panose="020C0503030203020204" pitchFamily="34" charset="0"/>
              </a:rPr>
              <a:t> by geographical area. For example, </a:t>
            </a:r>
            <a:r>
              <a:rPr dirty="0" err="1">
                <a:latin typeface="Huawei Sans" panose="020C0503030203020204" pitchFamily="34" charset="0"/>
              </a:rPr>
              <a:t>VLANs</a:t>
            </a:r>
            <a:r>
              <a:rPr dirty="0">
                <a:latin typeface="Huawei Sans" panose="020C0503030203020204" pitchFamily="34" charset="0"/>
              </a:rPr>
              <a:t> 2000 to 2199 are used in area A, and </a:t>
            </a:r>
            <a:r>
              <a:rPr dirty="0" err="1">
                <a:latin typeface="Huawei Sans" panose="020C0503030203020204" pitchFamily="34" charset="0"/>
              </a:rPr>
              <a:t>VLANs</a:t>
            </a:r>
            <a:r>
              <a:rPr dirty="0">
                <a:latin typeface="Huawei Sans" panose="020C0503030203020204" pitchFamily="34" charset="0"/>
              </a:rPr>
              <a:t> 2200 to 2399 are used in area B.</a:t>
            </a:r>
          </a:p>
          <a:p>
            <a:pPr lvl="2"/>
            <a:r>
              <a:rPr dirty="0">
                <a:latin typeface="Huawei Sans" panose="020C0503030203020204" pitchFamily="34" charset="0"/>
              </a:rPr>
              <a:t>Assign </a:t>
            </a:r>
            <a:r>
              <a:rPr dirty="0" err="1">
                <a:latin typeface="Huawei Sans" panose="020C0503030203020204" pitchFamily="34" charset="0"/>
              </a:rPr>
              <a:t>VLANs</a:t>
            </a:r>
            <a:r>
              <a:rPr dirty="0">
                <a:latin typeface="Huawei Sans" panose="020C0503030203020204" pitchFamily="34" charset="0"/>
              </a:rPr>
              <a:t> by personnel structure. For example, department A uses </a:t>
            </a:r>
            <a:r>
              <a:rPr dirty="0" err="1">
                <a:latin typeface="Huawei Sans" panose="020C0503030203020204" pitchFamily="34" charset="0"/>
              </a:rPr>
              <a:t>VLANs</a:t>
            </a:r>
            <a:r>
              <a:rPr dirty="0">
                <a:latin typeface="Huawei Sans" panose="020C0503030203020204" pitchFamily="34" charset="0"/>
              </a:rPr>
              <a:t> 2000 to 2009, and department B uses </a:t>
            </a:r>
            <a:r>
              <a:rPr dirty="0" err="1">
                <a:latin typeface="Huawei Sans" panose="020C0503030203020204" pitchFamily="34" charset="0"/>
              </a:rPr>
              <a:t>VLANs</a:t>
            </a:r>
            <a:r>
              <a:rPr dirty="0">
                <a:latin typeface="Huawei Sans" panose="020C0503030203020204" pitchFamily="34" charset="0"/>
              </a:rPr>
              <a:t> 2010 to 2019.</a:t>
            </a:r>
          </a:p>
          <a:p>
            <a:pPr lvl="2"/>
            <a:r>
              <a:rPr dirty="0">
                <a:latin typeface="Huawei Sans" panose="020C0503030203020204" pitchFamily="34" charset="0"/>
              </a:rPr>
              <a:t>Assign </a:t>
            </a:r>
            <a:r>
              <a:rPr dirty="0" err="1">
                <a:latin typeface="Huawei Sans" panose="020C0503030203020204" pitchFamily="34" charset="0"/>
              </a:rPr>
              <a:t>VLANs</a:t>
            </a:r>
            <a:r>
              <a:rPr dirty="0">
                <a:latin typeface="Huawei Sans" panose="020C0503030203020204" pitchFamily="34" charset="0"/>
              </a:rPr>
              <a:t> by service type. For example, </a:t>
            </a:r>
            <a:r>
              <a:rPr dirty="0" err="1">
                <a:latin typeface="Huawei Sans" panose="020C0503030203020204" pitchFamily="34" charset="0"/>
              </a:rPr>
              <a:t>VLANs</a:t>
            </a:r>
            <a:r>
              <a:rPr dirty="0">
                <a:latin typeface="Huawei Sans" panose="020C0503030203020204" pitchFamily="34" charset="0"/>
              </a:rPr>
              <a:t> 200 to 299 are used in the web server zone, </a:t>
            </a:r>
            <a:r>
              <a:rPr dirty="0" err="1">
                <a:latin typeface="Huawei Sans" panose="020C0503030203020204" pitchFamily="34" charset="0"/>
              </a:rPr>
              <a:t>VLANs</a:t>
            </a:r>
            <a:r>
              <a:rPr dirty="0">
                <a:latin typeface="Huawei Sans" panose="020C0503030203020204" pitchFamily="34" charset="0"/>
              </a:rPr>
              <a:t> 300 to 399 are used in the app server zone, and </a:t>
            </a:r>
            <a:r>
              <a:rPr dirty="0" err="1">
                <a:latin typeface="Huawei Sans" panose="020C0503030203020204" pitchFamily="34" charset="0"/>
              </a:rPr>
              <a:t>VLANs</a:t>
            </a:r>
            <a:r>
              <a:rPr dirty="0">
                <a:latin typeface="Huawei Sans" panose="020C0503030203020204" pitchFamily="34" charset="0"/>
              </a:rPr>
              <a:t> 400 to 499 are used in the database server zone.</a:t>
            </a:r>
          </a:p>
          <a:p>
            <a:pPr lvl="1"/>
            <a:r>
              <a:rPr dirty="0">
                <a:latin typeface="Huawei Sans" panose="020C0503030203020204" pitchFamily="34" charset="0"/>
              </a:rPr>
              <a:t>If users are sensitive to the voice latency, the voice service must be preferentially guaranteed. It is recommended that the voice </a:t>
            </a:r>
            <a:r>
              <a:rPr dirty="0" err="1">
                <a:latin typeface="Huawei Sans" panose="020C0503030203020204" pitchFamily="34" charset="0"/>
              </a:rPr>
              <a:t>VLAN</a:t>
            </a:r>
            <a:r>
              <a:rPr dirty="0">
                <a:latin typeface="Huawei Sans" panose="020C0503030203020204" pitchFamily="34" charset="0"/>
              </a:rPr>
              <a:t> be planned for the voice service. Huawei switches can automatically identify voice data, transmit voice data in the voice </a:t>
            </a:r>
            <a:r>
              <a:rPr dirty="0" err="1">
                <a:latin typeface="Huawei Sans" panose="020C0503030203020204" pitchFamily="34" charset="0"/>
              </a:rPr>
              <a:t>VLAN</a:t>
            </a:r>
            <a:r>
              <a:rPr dirty="0">
                <a:latin typeface="Huawei Sans" panose="020C0503030203020204" pitchFamily="34" charset="0"/>
              </a:rPr>
              <a:t>, and perform </a:t>
            </a:r>
            <a:r>
              <a:rPr dirty="0" err="1">
                <a:latin typeface="Huawei Sans" panose="020C0503030203020204" pitchFamily="34" charset="0"/>
              </a:rPr>
              <a:t>QoS</a:t>
            </a:r>
            <a:r>
              <a:rPr dirty="0">
                <a:latin typeface="Huawei Sans" panose="020C0503030203020204" pitchFamily="34" charset="0"/>
              </a:rPr>
              <a:t> guarantee. When network congestion occurs, voice data can be preferentially transmitted</a:t>
            </a:r>
            <a:r>
              <a:rPr dirty="0" smtClean="0">
                <a:latin typeface="Huawei Sans" panose="020C0503030203020204" pitchFamily="34" charset="0"/>
              </a:rPr>
              <a:t>.</a:t>
            </a:r>
            <a:endParaRPr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394161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1"/>
            <a:r>
              <a:rPr lang="en-US" altLang="zh-CN" dirty="0"/>
              <a:t>If different users have the same multicast data service, you are advised to plan a multicast </a:t>
            </a:r>
            <a:r>
              <a:rPr lang="en-US" altLang="zh-CN" dirty="0" err="1"/>
              <a:t>VLAN</a:t>
            </a:r>
            <a:r>
              <a:rPr lang="en-US" altLang="zh-CN" dirty="0"/>
              <a:t> and bind the user </a:t>
            </a:r>
            <a:r>
              <a:rPr lang="en-US" altLang="zh-CN" dirty="0" err="1"/>
              <a:t>VLANs</a:t>
            </a:r>
            <a:r>
              <a:rPr lang="en-US" altLang="zh-CN" dirty="0"/>
              <a:t> to the multicast </a:t>
            </a:r>
            <a:r>
              <a:rPr lang="en-US" altLang="zh-CN" dirty="0" err="1"/>
              <a:t>VLAN</a:t>
            </a:r>
            <a:r>
              <a:rPr lang="en-US" altLang="zh-CN" dirty="0"/>
              <a:t>. By doing this, the uplink gateway does not copy multicast data in multiple user </a:t>
            </a:r>
            <a:r>
              <a:rPr lang="en-US" altLang="zh-CN" dirty="0" err="1"/>
              <a:t>VLANs</a:t>
            </a:r>
            <a:r>
              <a:rPr lang="en-US" altLang="zh-CN" dirty="0"/>
              <a:t>.</a:t>
            </a:r>
          </a:p>
          <a:p>
            <a:pPr lvl="1"/>
            <a:r>
              <a:rPr lang="en-US" altLang="zh-CN" dirty="0" err="1"/>
              <a:t>VLAN</a:t>
            </a:r>
            <a:r>
              <a:rPr lang="en-US" altLang="zh-CN" dirty="0"/>
              <a:t> 1 is not recommended as the service </a:t>
            </a:r>
            <a:r>
              <a:rPr lang="en-US" altLang="zh-CN" dirty="0" err="1"/>
              <a:t>VLAN</a:t>
            </a:r>
            <a:r>
              <a:rPr lang="en-US" altLang="zh-CN" dirty="0" smtClean="0"/>
              <a:t>.</a:t>
            </a:r>
            <a:endParaRPr dirty="0" smtClean="0">
              <a:latin typeface="Huawei Sans" panose="020C0503030203020204" pitchFamily="34" charset="0"/>
            </a:endParaRPr>
          </a:p>
          <a:p>
            <a:r>
              <a:rPr dirty="0" smtClean="0">
                <a:latin typeface="Huawei Sans" panose="020C0503030203020204" pitchFamily="34" charset="0"/>
              </a:rPr>
              <a:t>Management </a:t>
            </a:r>
            <a:r>
              <a:rPr dirty="0" err="1">
                <a:latin typeface="Huawei Sans" panose="020C0503030203020204" pitchFamily="34" charset="0"/>
              </a:rPr>
              <a:t>VLAN</a:t>
            </a:r>
            <a:r>
              <a:rPr dirty="0">
                <a:latin typeface="Huawei Sans" panose="020C0503030203020204" pitchFamily="34" charset="0"/>
              </a:rPr>
              <a:t>:</a:t>
            </a:r>
            <a:endParaRPr lang="en-US" altLang="zh-CN" dirty="0">
              <a:latin typeface="Huawei Sans" panose="020C0503030203020204" pitchFamily="34" charset="0"/>
            </a:endParaRPr>
          </a:p>
          <a:p>
            <a:pPr lvl="1"/>
            <a:r>
              <a:rPr dirty="0">
                <a:latin typeface="Huawei Sans" panose="020C0503030203020204" pitchFamily="34" charset="0"/>
              </a:rPr>
              <a:t>It is recommended that the management </a:t>
            </a:r>
            <a:r>
              <a:rPr dirty="0" err="1">
                <a:latin typeface="Huawei Sans" panose="020C0503030203020204" pitchFamily="34" charset="0"/>
              </a:rPr>
              <a:t>VLAN</a:t>
            </a:r>
            <a:r>
              <a:rPr dirty="0">
                <a:latin typeface="Huawei Sans" panose="020C0503030203020204" pitchFamily="34" charset="0"/>
              </a:rPr>
              <a:t> be planned for a Layer 2 switch and the </a:t>
            </a:r>
            <a:r>
              <a:rPr dirty="0" err="1">
                <a:latin typeface="Huawei Sans" panose="020C0503030203020204" pitchFamily="34" charset="0"/>
              </a:rPr>
              <a:t>VLANIF</a:t>
            </a:r>
            <a:r>
              <a:rPr dirty="0">
                <a:latin typeface="Huawei Sans" panose="020C0503030203020204" pitchFamily="34" charset="0"/>
              </a:rPr>
              <a:t> interface of the management </a:t>
            </a:r>
            <a:r>
              <a:rPr dirty="0" err="1">
                <a:latin typeface="Huawei Sans" panose="020C0503030203020204" pitchFamily="34" charset="0"/>
              </a:rPr>
              <a:t>VLAN</a:t>
            </a:r>
            <a:r>
              <a:rPr dirty="0">
                <a:latin typeface="Huawei Sans" panose="020C0503030203020204" pitchFamily="34" charset="0"/>
              </a:rPr>
              <a:t> be used as the management interface. The NMS uses this interface to manage the switch. It is recommended that all Layer 2 switches use the same management </a:t>
            </a:r>
            <a:r>
              <a:rPr dirty="0" err="1">
                <a:latin typeface="Huawei Sans" panose="020C0503030203020204" pitchFamily="34" charset="0"/>
              </a:rPr>
              <a:t>VLAN</a:t>
            </a:r>
            <a:r>
              <a:rPr dirty="0">
                <a:latin typeface="Huawei Sans" panose="020C0503030203020204" pitchFamily="34" charset="0"/>
              </a:rPr>
              <a:t>.</a:t>
            </a:r>
          </a:p>
          <a:p>
            <a:pPr lvl="1"/>
            <a:r>
              <a:rPr dirty="0">
                <a:latin typeface="Huawei Sans" panose="020C0503030203020204" pitchFamily="34" charset="0"/>
              </a:rPr>
              <a:t>It is recommended that service interfaces be used as management interfaces on Layer 3 devices (gateways or higher-level devices), and no management </a:t>
            </a:r>
            <a:r>
              <a:rPr dirty="0" err="1">
                <a:latin typeface="Huawei Sans" panose="020C0503030203020204" pitchFamily="34" charset="0"/>
              </a:rPr>
              <a:t>VLAN</a:t>
            </a:r>
            <a:r>
              <a:rPr dirty="0">
                <a:latin typeface="Huawei Sans" panose="020C0503030203020204" pitchFamily="34" charset="0"/>
              </a:rPr>
              <a:t> needs to be planned.</a:t>
            </a:r>
            <a:endParaRPr lang="en-US" altLang="zh-CN" dirty="0">
              <a:latin typeface="Huawei Sans" panose="020C0503030203020204" pitchFamily="34" charset="0"/>
            </a:endParaRPr>
          </a:p>
          <a:p>
            <a:r>
              <a:rPr dirty="0">
                <a:latin typeface="Huawei Sans" panose="020C0503030203020204" pitchFamily="34" charset="0"/>
              </a:rPr>
              <a:t>Interconnection </a:t>
            </a:r>
            <a:r>
              <a:rPr dirty="0" err="1">
                <a:latin typeface="Huawei Sans" panose="020C0503030203020204" pitchFamily="34" charset="0"/>
              </a:rPr>
              <a:t>VLAN</a:t>
            </a:r>
            <a:r>
              <a:rPr dirty="0">
                <a:latin typeface="Huawei Sans" panose="020C0503030203020204" pitchFamily="34" charset="0"/>
              </a:rPr>
              <a:t>:</a:t>
            </a:r>
            <a:endParaRPr lang="en-US" altLang="zh-CN" dirty="0">
              <a:latin typeface="Huawei Sans" panose="020C0503030203020204" pitchFamily="34" charset="0"/>
            </a:endParaRPr>
          </a:p>
          <a:p>
            <a:pPr lvl="1"/>
            <a:r>
              <a:rPr dirty="0">
                <a:latin typeface="Huawei Sans" panose="020C0503030203020204" pitchFamily="34" charset="0"/>
              </a:rPr>
              <a:t>An interconnection </a:t>
            </a:r>
            <a:r>
              <a:rPr dirty="0" err="1">
                <a:latin typeface="Huawei Sans" panose="020C0503030203020204" pitchFamily="34" charset="0"/>
              </a:rPr>
              <a:t>VLAN</a:t>
            </a:r>
            <a:r>
              <a:rPr dirty="0">
                <a:latin typeface="Huawei Sans" panose="020C0503030203020204" pitchFamily="34" charset="0"/>
              </a:rPr>
              <a:t> is usually configured between two Layer 3 switches or between a Layer 3 switch and a router. </a:t>
            </a:r>
            <a:r>
              <a:rPr dirty="0" err="1">
                <a:latin typeface="Huawei Sans" panose="020C0503030203020204" pitchFamily="34" charset="0"/>
              </a:rPr>
              <a:t>VLANIF</a:t>
            </a:r>
            <a:r>
              <a:rPr dirty="0">
                <a:latin typeface="Huawei Sans" panose="020C0503030203020204" pitchFamily="34" charset="0"/>
              </a:rPr>
              <a:t> interfaces are created for Layer 3 interconnection.</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22935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824718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IP address planning complies with the following principles:</a:t>
            </a:r>
            <a:endParaRPr lang="en-US" altLang="zh-CN" dirty="0" smtClean="0">
              <a:latin typeface="Huawei Sans" panose="020C0503030203020204" pitchFamily="34" charset="0"/>
            </a:endParaRPr>
          </a:p>
          <a:p>
            <a:pPr lvl="1"/>
            <a:r>
              <a:rPr dirty="0">
                <a:latin typeface="Huawei Sans" panose="020C0503030203020204" pitchFamily="34" charset="0"/>
              </a:rPr>
              <a:t>Uniqueness: Each host on an IP network must have a unique IP address.</a:t>
            </a:r>
            <a:endParaRPr lang="en-US" altLang="zh-CN" dirty="0" smtClean="0">
              <a:latin typeface="Huawei Sans" panose="020C0503030203020204" pitchFamily="34" charset="0"/>
            </a:endParaRPr>
          </a:p>
          <a:p>
            <a:pPr lvl="1"/>
            <a:r>
              <a:rPr dirty="0">
                <a:latin typeface="Huawei Sans" panose="020C0503030203020204" pitchFamily="34" charset="0"/>
              </a:rPr>
              <a:t>Contiguousness: Node addresses of the same service must be contiguous to facilitate route planning and summarization. Contiguous addresses facilitate route summarization, reducing the size of the routing table and speeding up route calculation and convergence.</a:t>
            </a:r>
            <a:endParaRPr lang="en-US" altLang="zh-CN" dirty="0" smtClean="0">
              <a:latin typeface="Huawei Sans" panose="020C0503030203020204" pitchFamily="34" charset="0"/>
            </a:endParaRPr>
          </a:p>
          <a:p>
            <a:pPr lvl="1"/>
            <a:r>
              <a:rPr dirty="0">
                <a:latin typeface="Huawei Sans" panose="020C0503030203020204" pitchFamily="34" charset="0"/>
              </a:rPr>
              <a:t>Scalability: IP addresses need to be reserved at each layer. When the network is expanded, no address segments or routes need to be added.</a:t>
            </a:r>
            <a:endParaRPr lang="en-US" altLang="zh-CN" dirty="0" smtClean="0">
              <a:latin typeface="Huawei Sans" panose="020C0503030203020204" pitchFamily="34" charset="0"/>
            </a:endParaRPr>
          </a:p>
          <a:p>
            <a:pPr lvl="1"/>
            <a:r>
              <a:rPr dirty="0">
                <a:latin typeface="Huawei Sans" panose="020C0503030203020204" pitchFamily="34" charset="0"/>
              </a:rPr>
              <a:t>Easy maintenance: Device and service address segments need to be clearly distinguished from each other, facilitating subsequent statistics monitoring and security protection based on address segments. IP addresses can be planned based on </a:t>
            </a:r>
            <a:r>
              <a:rPr dirty="0" err="1">
                <a:latin typeface="Huawei Sans" panose="020C0503030203020204" pitchFamily="34" charset="0"/>
              </a:rPr>
              <a:t>VLANs</a:t>
            </a:r>
            <a:r>
              <a:rPr dirty="0">
                <a:latin typeface="Huawei Sans" panose="020C0503030203020204" pitchFamily="34" charset="0"/>
              </a:rPr>
              <a:t>.</a:t>
            </a:r>
            <a:endParaRPr lang="en-US" altLang="zh-CN" dirty="0" smtClean="0">
              <a:latin typeface="Huawei Sans" panose="020C0503030203020204" pitchFamily="34" charset="0"/>
            </a:endParaRPr>
          </a:p>
          <a:p>
            <a:r>
              <a:rPr dirty="0">
                <a:latin typeface="Huawei Sans" panose="020C0503030203020204" pitchFamily="34" charset="0"/>
              </a:rPr>
              <a:t>Pay attention to the following points when designing the three types of IP addresses:</a:t>
            </a:r>
            <a:endParaRPr lang="en-US" altLang="zh-CN" dirty="0" smtClean="0">
              <a:latin typeface="Huawei Sans" panose="020C0503030203020204" pitchFamily="34" charset="0"/>
            </a:endParaRPr>
          </a:p>
          <a:p>
            <a:pPr lvl="1"/>
            <a:r>
              <a:rPr dirty="0">
                <a:latin typeface="Huawei Sans" panose="020C0503030203020204" pitchFamily="34" charset="0"/>
              </a:rPr>
              <a:t>Service IP address:</a:t>
            </a:r>
            <a:endParaRPr lang="en-US" altLang="zh-CN" dirty="0" smtClean="0">
              <a:latin typeface="Huawei Sans" panose="020C0503030203020204" pitchFamily="34" charset="0"/>
            </a:endParaRPr>
          </a:p>
          <a:p>
            <a:pPr lvl="2"/>
            <a:r>
              <a:rPr dirty="0">
                <a:latin typeface="Huawei Sans" panose="020C0503030203020204" pitchFamily="34" charset="0"/>
              </a:rPr>
              <a:t>Considering the scope of a broadcast domain and easy planning, it is recommended that an IP address segment with a 24-bit mask be reserved for each service. If the number of service terminals exceeds 200, another IP address segment with a 24-bit mask is reserved</a:t>
            </a:r>
            <a:r>
              <a:rPr dirty="0" smtClean="0">
                <a:latin typeface="Huawei Sans" panose="020C0503030203020204" pitchFamily="34" charset="0"/>
              </a:rPr>
              <a:t>.</a:t>
            </a:r>
            <a:endParaRPr lang="en-US"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147374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34272"/>
            <a:ext cx="5580062" cy="4784070"/>
          </a:xfrm>
        </p:spPr>
        <p:txBody>
          <a:bodyPr/>
          <a:lstStyle/>
          <a:p>
            <a:pPr lvl="1"/>
            <a:r>
              <a:rPr lang="en-US" altLang="zh-CN" dirty="0"/>
              <a:t>Management IP address:</a:t>
            </a:r>
          </a:p>
          <a:p>
            <a:pPr lvl="2"/>
            <a:r>
              <a:rPr lang="en-US" altLang="zh-CN" dirty="0"/>
              <a:t>It is recommended that a Layer 3 device use a Layer 3 interface for management and deployment. The interface address is used as the management IP address for local login and interworking with the controller.</a:t>
            </a:r>
          </a:p>
          <a:p>
            <a:pPr lvl="1"/>
            <a:r>
              <a:rPr lang="en-US" altLang="zh-CN" dirty="0"/>
              <a:t>Interconnection IP address:</a:t>
            </a:r>
          </a:p>
          <a:p>
            <a:pPr lvl="2"/>
            <a:r>
              <a:rPr lang="en-US" altLang="zh-CN" dirty="0"/>
              <a:t>Interconnection addresses are usually aggregated before being advertised. Therefore, you need to use contiguous and </a:t>
            </a:r>
            <a:r>
              <a:rPr lang="en-US" altLang="zh-CN" dirty="0" err="1"/>
              <a:t>aggregatable</a:t>
            </a:r>
            <a:r>
              <a:rPr lang="en-US" altLang="zh-CN" dirty="0"/>
              <a:t> addresses during planning.</a:t>
            </a:r>
          </a:p>
          <a:p>
            <a:pPr lvl="0"/>
            <a:r>
              <a:rPr lang="en-US" altLang="zh-CN" dirty="0"/>
              <a:t>In addition, if devices at the aggregation and access layers are interconnected, you need to plan IP addresses for policy association in some cases. The IP addresses must be planned based on the entire </a:t>
            </a:r>
            <a:r>
              <a:rPr lang="en-US" altLang="zh-CN" dirty="0" err="1"/>
              <a:t>CloudCampus</a:t>
            </a:r>
            <a:r>
              <a:rPr lang="en-US" altLang="zh-CN" dirty="0"/>
              <a:t> network and cannot conflict with other service IP addresses.</a:t>
            </a:r>
          </a:p>
          <a:p>
            <a:pPr>
              <a:lnSpc>
                <a:spcPct val="100000"/>
              </a:lnSpc>
            </a:pPr>
            <a:endParaRPr lang="zh-CN" altLang="zh-CN" dirty="0">
              <a:latin typeface="Huawei Sans" panose="020C0503030203020204" pitchFamily="34" charset="0"/>
            </a:endParaRPr>
          </a:p>
        </p:txBody>
      </p:sp>
    </p:spTree>
    <p:extLst>
      <p:ext uri="{BB962C8B-B14F-4D97-AF65-F5344CB8AC3E}">
        <p14:creationId xmlns:p14="http://schemas.microsoft.com/office/powerpoint/2010/main" val="34739212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Note: It is recommended that core switches provide the DHCP service for network deployment. For details, see the network deployment section.</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838974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4310764"/>
            <a:ext cx="5580062" cy="4985635"/>
          </a:xfrm>
        </p:spPr>
        <p:txBody>
          <a:bodyPr/>
          <a:lstStyle/>
          <a:p>
            <a:r>
              <a:rPr dirty="0">
                <a:latin typeface="Huawei Sans" panose="020C0503030203020204" pitchFamily="34" charset="0"/>
              </a:rPr>
              <a:t>The routing design includes internal and egress routing design of a campus network.</a:t>
            </a:r>
            <a:endParaRPr lang="en-US" altLang="zh-CN" dirty="0" smtClean="0">
              <a:latin typeface="Huawei Sans" panose="020C0503030203020204" pitchFamily="34" charset="0"/>
            </a:endParaRPr>
          </a:p>
          <a:p>
            <a:pPr lvl="1"/>
            <a:r>
              <a:rPr dirty="0">
                <a:latin typeface="Huawei Sans" panose="020C0503030203020204" pitchFamily="34" charset="0"/>
              </a:rPr>
              <a:t>Internal routing design:</a:t>
            </a:r>
            <a:endParaRPr lang="en-US" altLang="zh-CN" dirty="0" smtClean="0">
              <a:latin typeface="Huawei Sans" panose="020C0503030203020204" pitchFamily="34" charset="0"/>
            </a:endParaRPr>
          </a:p>
          <a:p>
            <a:pPr lvl="2"/>
            <a:r>
              <a:rPr dirty="0">
                <a:latin typeface="Huawei Sans" panose="020C0503030203020204" pitchFamily="34" charset="0"/>
              </a:rPr>
              <a:t>The routing design must support communication between devices, between terminals, and between devices and terminals on the campus network, as well as communication between these devices and the Internet and between terminals and the Internet.</a:t>
            </a:r>
            <a:endParaRPr lang="en-US" altLang="zh-CN" dirty="0" smtClean="0">
              <a:latin typeface="Huawei Sans" panose="020C0503030203020204" pitchFamily="34" charset="0"/>
            </a:endParaRPr>
          </a:p>
          <a:p>
            <a:pPr lvl="2"/>
            <a:r>
              <a:rPr dirty="0">
                <a:latin typeface="Huawei Sans" panose="020C0503030203020204" pitchFamily="34" charset="0"/>
              </a:rPr>
              <a:t>It is recommended that you design internal routes based on the gateway location.</a:t>
            </a:r>
            <a:endParaRPr lang="en-US" altLang="zh-CN" dirty="0" smtClean="0">
              <a:latin typeface="Huawei Sans" panose="020C0503030203020204" pitchFamily="34" charset="0"/>
            </a:endParaRPr>
          </a:p>
          <a:p>
            <a:pPr lvl="3"/>
            <a:r>
              <a:rPr dirty="0">
                <a:latin typeface="Huawei Sans" panose="020C0503030203020204" pitchFamily="34" charset="0"/>
              </a:rPr>
              <a:t>If gateways are deployed at the aggregation layer, routes need to be deployed at core and aggregation layers. Routing tables can be dynamically updated along with network topology changes, so an Interior Gateway Protocol (</a:t>
            </a:r>
            <a:r>
              <a:rPr dirty="0" err="1">
                <a:latin typeface="Huawei Sans" panose="020C0503030203020204" pitchFamily="34" charset="0"/>
              </a:rPr>
              <a:t>IGP</a:t>
            </a:r>
            <a:r>
              <a:rPr dirty="0">
                <a:latin typeface="Huawei Sans" panose="020C0503030203020204" pitchFamily="34" charset="0"/>
              </a:rPr>
              <a:t>), such as Open Shortest Path First (</a:t>
            </a:r>
            <a:r>
              <a:rPr dirty="0" err="1">
                <a:latin typeface="Huawei Sans" panose="020C0503030203020204" pitchFamily="34" charset="0"/>
              </a:rPr>
              <a:t>OSPF</a:t>
            </a:r>
            <a:r>
              <a:rPr dirty="0">
                <a:latin typeface="Huawei Sans" panose="020C0503030203020204" pitchFamily="34" charset="0"/>
              </a:rPr>
              <a:t>), is recommended.</a:t>
            </a:r>
            <a:endParaRPr lang="en-US" altLang="zh-CN" dirty="0" smtClean="0">
              <a:latin typeface="Huawei Sans" panose="020C0503030203020204" pitchFamily="34" charset="0"/>
            </a:endParaRPr>
          </a:p>
          <a:p>
            <a:pPr lvl="3"/>
            <a:r>
              <a:rPr dirty="0">
                <a:latin typeface="Huawei Sans" panose="020C0503030203020204" pitchFamily="34" charset="0"/>
              </a:rPr>
              <a:t>If gateways are deployed at the core layer, you only need to configure routes at the core layer. It is recommended that static routes be used preferentially</a:t>
            </a:r>
            <a:r>
              <a:rPr dirty="0" smtClean="0">
                <a:latin typeface="Huawei Sans" panose="020C0503030203020204" pitchFamily="34" charset="0"/>
              </a:rPr>
              <a:t>.</a:t>
            </a:r>
            <a:endParaRPr lang="en-US"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5336114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34271"/>
            <a:ext cx="5580062" cy="4985635"/>
          </a:xfrm>
        </p:spPr>
        <p:txBody>
          <a:bodyPr/>
          <a:lstStyle/>
          <a:p>
            <a:pPr lvl="1"/>
            <a:r>
              <a:rPr lang="en-US" altLang="zh-CN" dirty="0"/>
              <a:t>Egress routing design:</a:t>
            </a:r>
          </a:p>
          <a:p>
            <a:pPr lvl="2"/>
            <a:r>
              <a:rPr lang="en-US" altLang="zh-CN" dirty="0"/>
              <a:t>Egress routes must meet requirements of internal terminals for accessing the Internet and WAN.</a:t>
            </a:r>
          </a:p>
          <a:p>
            <a:pPr lvl="2"/>
            <a:r>
              <a:rPr lang="en-US" altLang="zh-CN" dirty="0"/>
              <a:t>A large or medium-sized campus network usually has a large number of branches. The egress needs to support multiple links for Internet access and mutual communication between enterprise branches. For this purpose, a large number of routes need to be imported to the campus network. Therefore, you are advised to plan a dynamic routing protocol such as </a:t>
            </a:r>
            <a:r>
              <a:rPr lang="en-US" altLang="zh-CN" dirty="0" err="1"/>
              <a:t>OSPF</a:t>
            </a:r>
            <a:r>
              <a:rPr lang="en-US" altLang="zh-CN" dirty="0"/>
              <a:t>.</a:t>
            </a:r>
          </a:p>
          <a:p>
            <a:pPr lvl="0"/>
            <a:r>
              <a:rPr lang="en-US" altLang="zh-CN" dirty="0"/>
              <a:t>It is recommended that </a:t>
            </a:r>
            <a:r>
              <a:rPr lang="en-US" altLang="zh-CN" dirty="0" err="1"/>
              <a:t>OSPF</a:t>
            </a:r>
            <a:r>
              <a:rPr lang="en-US" altLang="zh-CN" dirty="0"/>
              <a:t> be planned for a campus network. The </a:t>
            </a:r>
            <a:r>
              <a:rPr lang="en-US" altLang="zh-CN" dirty="0" err="1"/>
              <a:t>OSPF</a:t>
            </a:r>
            <a:r>
              <a:rPr lang="en-US" altLang="zh-CN" dirty="0"/>
              <a:t> design precautions are as follows:</a:t>
            </a:r>
          </a:p>
          <a:p>
            <a:pPr lvl="1"/>
            <a:r>
              <a:rPr lang="en-US" altLang="zh-CN" dirty="0"/>
              <a:t>You are advised to use the IP addresses of loopback interfaces as the router IDs. </a:t>
            </a:r>
          </a:p>
          <a:p>
            <a:pPr lvl="1"/>
            <a:r>
              <a:rPr lang="en-US" altLang="zh-CN" dirty="0"/>
              <a:t>Areas are divided according to the core, aggregation, and access layers. It is recommended that egress routers and core switches be deployed in the backbone area. The design of non-backbone areas depends on the geographical location and device performance.</a:t>
            </a:r>
          </a:p>
          <a:p>
            <a:pPr lvl="0"/>
            <a:r>
              <a:rPr lang="en-US" altLang="zh-CN" dirty="0"/>
              <a:t>Note:</a:t>
            </a:r>
          </a:p>
          <a:p>
            <a:pPr lvl="1"/>
            <a:r>
              <a:rPr lang="en-US" altLang="zh-CN" dirty="0"/>
              <a:t>This slide describes the routing design in the scenario of </a:t>
            </a:r>
            <a:r>
              <a:rPr lang="en-US" altLang="zh-CN" dirty="0" err="1"/>
              <a:t>VXLAN</a:t>
            </a:r>
            <a:r>
              <a:rPr lang="en-US" altLang="zh-CN" dirty="0"/>
              <a:t> to the access layer.</a:t>
            </a:r>
          </a:p>
          <a:p>
            <a:pPr lvl="1"/>
            <a:r>
              <a:rPr lang="en-US" altLang="zh-CN" dirty="0"/>
              <a:t>In the scenario of </a:t>
            </a:r>
            <a:r>
              <a:rPr lang="en-US" altLang="zh-CN" dirty="0" err="1"/>
              <a:t>VXLAN</a:t>
            </a:r>
            <a:r>
              <a:rPr lang="en-US" altLang="zh-CN" dirty="0"/>
              <a:t> to the aggregation layer, the routing design (for example, </a:t>
            </a:r>
            <a:r>
              <a:rPr lang="en-US" altLang="zh-CN" dirty="0" err="1"/>
              <a:t>OSPF</a:t>
            </a:r>
            <a:r>
              <a:rPr lang="en-US" altLang="zh-CN" dirty="0"/>
              <a:t> area division design) is the same as that in the scenario of </a:t>
            </a:r>
            <a:r>
              <a:rPr lang="en-US" altLang="zh-CN" dirty="0" err="1"/>
              <a:t>VXLAN</a:t>
            </a:r>
            <a:r>
              <a:rPr lang="en-US" altLang="zh-CN" dirty="0"/>
              <a:t> to the access layer. The difference is that the aggregation device is the border of the routing domain.</a:t>
            </a:r>
          </a:p>
          <a:p>
            <a:pPr>
              <a:lnSpc>
                <a:spcPct val="1000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34655901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Typically, egress and core devices on large- and medium-sized campus networks are centrally deployed in a core equipment room. Services transmitted on these devices are complex and their locations on the network are important. In most cases, network engineers need to commission devices onsite during the deployment. Therefore, you are advised to use web system or CLI to deploy devices at the core layer and upper layers (including core devices, </a:t>
            </a:r>
            <a:r>
              <a:rPr lang="en-US" sz="1100" b="0" dirty="0" smtClean="0">
                <a:solidFill>
                  <a:schemeClr val="tx1"/>
                </a:solidFill>
                <a:latin typeface="Huawei Sans" panose="020C0503030203020204" pitchFamily="34" charset="0"/>
              </a:rPr>
              <a:t>standalone AC</a:t>
            </a:r>
            <a:r>
              <a:rPr sz="1100" b="0" dirty="0" smtClean="0">
                <a:solidFill>
                  <a:schemeClr val="tx1"/>
                </a:solidFill>
                <a:latin typeface="Huawei Sans" panose="020C0503030203020204" pitchFamily="34" charset="0"/>
              </a:rPr>
              <a:t>s </a:t>
            </a:r>
            <a:r>
              <a:rPr sz="1100" b="0" dirty="0">
                <a:solidFill>
                  <a:schemeClr val="tx1"/>
                </a:solidFill>
                <a:latin typeface="Huawei Sans" panose="020C0503030203020204" pitchFamily="34" charset="0"/>
              </a:rPr>
              <a:t>in off-path mode, and egress devices). </a:t>
            </a:r>
            <a:endParaRPr lang="zh-CN" altLang="zh-CN" dirty="0" smtClean="0">
              <a:latin typeface="Huawei Sans" panose="020C0503030203020204" pitchFamily="34" charset="0"/>
            </a:endParaRPr>
          </a:p>
          <a:p>
            <a:r>
              <a:rPr sz="1100" b="0" dirty="0">
                <a:solidFill>
                  <a:schemeClr val="tx1"/>
                </a:solidFill>
                <a:latin typeface="Huawei Sans" panose="020C0503030203020204" pitchFamily="34" charset="0"/>
              </a:rPr>
              <a:t>A large number of devices (including aggregation devices, access devices, and APs) are deployed at lower layers of the core layer, and service configurations are similar. Therefore, plug-and-play deployment is recommended to simplify deployment. </a:t>
            </a:r>
            <a:endParaRPr lang="en-US" altLang="zh-CN" dirty="0" smtClean="0">
              <a:latin typeface="Huawei Sans" panose="020C0503030203020204" pitchFamily="34" charset="0"/>
            </a:endParaRPr>
          </a:p>
          <a:p>
            <a:pPr lvl="1"/>
            <a:r>
              <a:rPr sz="1100" b="0" dirty="0">
                <a:solidFill>
                  <a:schemeClr val="tx1"/>
                </a:solidFill>
                <a:latin typeface="Huawei Sans" panose="020C0503030203020204" pitchFamily="34" charset="0"/>
              </a:rPr>
              <a:t>You are advised to use the DHCP option mode to achieve plug-and-play deployment.</a:t>
            </a:r>
            <a:endParaRPr lang="en-US" altLang="zh-CN" dirty="0" smtClean="0">
              <a:latin typeface="Huawei Sans" panose="020C0503030203020204" pitchFamily="34" charset="0"/>
            </a:endParaRPr>
          </a:p>
          <a:p>
            <a:pPr lvl="1"/>
            <a:r>
              <a:rPr sz="1100" b="0" dirty="0">
                <a:solidFill>
                  <a:schemeClr val="tx1"/>
                </a:solidFill>
                <a:latin typeface="Huawei Sans" panose="020C0503030203020204" pitchFamily="34" charset="0"/>
              </a:rPr>
              <a:t>In DHCP option-based plug-and-play deployment, IP addresses and DHCP options (IP address of iMaster NCE-Campus configured using Option 148 and IP address of the </a:t>
            </a:r>
            <a:r>
              <a:rPr sz="1100" b="0" dirty="0" smtClean="0">
                <a:solidFill>
                  <a:schemeClr val="tx1"/>
                </a:solidFill>
                <a:latin typeface="Huawei Sans" panose="020C0503030203020204" pitchFamily="34" charset="0"/>
              </a:rPr>
              <a:t>AC </a:t>
            </a:r>
            <a:r>
              <a:rPr sz="1100" b="0" dirty="0">
                <a:solidFill>
                  <a:schemeClr val="tx1"/>
                </a:solidFill>
                <a:latin typeface="Huawei Sans" panose="020C0503030203020204" pitchFamily="34" charset="0"/>
              </a:rPr>
              <a:t>configured using Option 43) required by devices are configured on the DHCP server. After a device goes online, it automatically obtains the management IP address and DHCP Option from the DHCP server, and then automatically registers with iMaster NCE-Campus. The switches at lower layers of the core layer register with iMaster NCE-Campus through DHCP Option 148, and APs register with the </a:t>
            </a:r>
            <a:r>
              <a:rPr sz="1100" b="0" dirty="0" smtClean="0">
                <a:solidFill>
                  <a:schemeClr val="tx1"/>
                </a:solidFill>
                <a:latin typeface="Huawei Sans" panose="020C0503030203020204" pitchFamily="34" charset="0"/>
              </a:rPr>
              <a:t>AC </a:t>
            </a:r>
            <a:r>
              <a:rPr sz="1100" b="0" dirty="0">
                <a:solidFill>
                  <a:schemeClr val="tx1"/>
                </a:solidFill>
                <a:latin typeface="Huawei Sans" panose="020C0503030203020204" pitchFamily="34" charset="0"/>
              </a:rPr>
              <a:t>through DHCP Option 43.</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726779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Note: Switches at the core layer obtain IP addresses through the local CLI to complete network deployment. After a management channel is established between the core switch and controller, services are automatically delivered by the controller.</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061162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The network administrator first deploys the DHCP server and configures Option 148. The network administrator enters the mode type (cloud mode), controller domain name or address, and port number into Option 148. After obtaining such information through DHCP, network devices can automatically register with the controller. </a:t>
            </a:r>
            <a:endParaRPr lang="en-US" altLang="zh-CN" dirty="0" smtClean="0">
              <a:latin typeface="Huawei Sans" panose="020C0503030203020204" pitchFamily="34" charset="0"/>
            </a:endParaRP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The core switch at a tenant's site can function as the DHCP server. You can configure the DHCP server function and Option 148 on the core switch. If possible, a third-party DHCP server can also be used. </a:t>
            </a:r>
            <a:endParaRPr lang="zh-CN" altLang="en-US" dirty="0" smtClean="0">
              <a:latin typeface="Huawei Sans" panose="020C0503030203020204" pitchFamily="34" charset="0"/>
            </a:endParaRP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After a network device at a site starts, it obtains parameters such as the IP address through DHCP and obtains parameters such as the running mode, controller IP address, and port number through Option 148. The device automatically restarts, switches to the cloud mode, and applies for an IP address again. After the device in cloud mode obtains an IP address, it automatically sends a registration request to the controller.</a:t>
            </a:r>
            <a:endParaRPr lang="zh-CN" altLang="en-US" sz="1100" dirty="0" smtClean="0">
              <a:latin typeface="Huawei Sans" panose="020C0503030203020204" pitchFamily="34" charset="0"/>
            </a:endParaRPr>
          </a:p>
          <a:p>
            <a:pPr lvl="1"/>
            <a:endParaRPr lang="zh-CN" altLang="en-US" dirty="0" smtClean="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5038240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10000"/>
              </a:lnSpc>
              <a:spcBef>
                <a:spcPts val="0"/>
              </a:spcBef>
              <a:spcAft>
                <a:spcPts val="3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In the Huawei's </a:t>
            </a:r>
            <a:r>
              <a:rPr sz="1100" b="0" dirty="0" err="1">
                <a:solidFill>
                  <a:schemeClr val="tx1"/>
                </a:solidFill>
                <a:latin typeface="Huawei Sans" panose="020C0503030203020204" pitchFamily="34" charset="0"/>
              </a:rPr>
              <a:t>CloudCampus</a:t>
            </a:r>
            <a:r>
              <a:rPr sz="1100" b="0" dirty="0">
                <a:solidFill>
                  <a:schemeClr val="tx1"/>
                </a:solidFill>
                <a:latin typeface="Huawei Sans" panose="020C0503030203020204" pitchFamily="34" charset="0"/>
              </a:rPr>
              <a:t> Solution, a </a:t>
            </a:r>
            <a:r>
              <a:rPr sz="1100" b="0" dirty="0" err="1">
                <a:solidFill>
                  <a:schemeClr val="tx1"/>
                </a:solidFill>
                <a:latin typeface="Huawei Sans" panose="020C0503030203020204" pitchFamily="34" charset="0"/>
              </a:rPr>
              <a:t>DHCP</a:t>
            </a:r>
            <a:r>
              <a:rPr sz="1100" b="0" dirty="0">
                <a:solidFill>
                  <a:schemeClr val="tx1"/>
                </a:solidFill>
                <a:latin typeface="Huawei Sans" panose="020C0503030203020204" pitchFamily="34" charset="0"/>
              </a:rPr>
              <a:t> server helps implement plug-and-play deployment of switches, removing the need to manually enable the </a:t>
            </a:r>
            <a:r>
              <a:rPr b="0" dirty="0">
                <a:latin typeface="Huawei Sans" panose="020C0503030203020204" pitchFamily="34" charset="0"/>
              </a:rPr>
              <a:t>Network Configuration Protocol (</a:t>
            </a:r>
            <a:r>
              <a:rPr sz="1100" b="0" dirty="0" err="1">
                <a:solidFill>
                  <a:schemeClr val="tx1"/>
                </a:solidFill>
                <a:latin typeface="Huawei Sans" panose="020C0503030203020204" pitchFamily="34" charset="0"/>
              </a:rPr>
              <a:t>NETCONF</a:t>
            </a:r>
            <a:r>
              <a:rPr sz="1100" b="0" dirty="0">
                <a:solidFill>
                  <a:schemeClr val="tx1"/>
                </a:solidFill>
                <a:latin typeface="Huawei Sans" panose="020C0503030203020204" pitchFamily="34" charset="0"/>
              </a:rPr>
              <a:t>) and configure </a:t>
            </a:r>
            <a:r>
              <a:rPr sz="1100" b="0" dirty="0" err="1">
                <a:solidFill>
                  <a:schemeClr val="tx1"/>
                </a:solidFill>
                <a:latin typeface="Huawei Sans" panose="020C0503030203020204" pitchFamily="34" charset="0"/>
              </a:rPr>
              <a:t>iMaster</a:t>
            </a:r>
            <a:r>
              <a:rPr sz="1100" b="0" dirty="0">
                <a:solidFill>
                  <a:schemeClr val="tx1"/>
                </a:solidFill>
                <a:latin typeface="Huawei Sans" panose="020C0503030203020204" pitchFamily="34" charset="0"/>
              </a:rPr>
              <a:t> </a:t>
            </a:r>
            <a:r>
              <a:rPr sz="1100" b="0" dirty="0" err="1">
                <a:solidFill>
                  <a:schemeClr val="tx1"/>
                </a:solidFill>
                <a:latin typeface="Huawei Sans" panose="020C0503030203020204" pitchFamily="34" charset="0"/>
              </a:rPr>
              <a:t>NCE</a:t>
            </a:r>
            <a:r>
              <a:rPr sz="1100" b="0" dirty="0">
                <a:solidFill>
                  <a:schemeClr val="tx1"/>
                </a:solidFill>
                <a:latin typeface="Huawei Sans" panose="020C0503030203020204" pitchFamily="34" charset="0"/>
              </a:rPr>
              <a:t>-Campus's address information.</a:t>
            </a:r>
            <a:endParaRPr lang="zh-CN" altLang="en-US" dirty="0" smtClean="0">
              <a:latin typeface="Huawei Sans" panose="020C0503030203020204" pitchFamily="34" charset="0"/>
            </a:endParaRPr>
          </a:p>
          <a:p>
            <a:pPr marL="540000" marR="0" lvl="1" indent="-180000" algn="l" defTabSz="1219304" rtl="0" eaLnBrk="1" fontAlgn="ctr" latinLnBrk="0" hangingPunct="1">
              <a:lnSpc>
                <a:spcPct val="110000"/>
              </a:lnSpc>
              <a:spcBef>
                <a:spcPts val="0"/>
              </a:spcBef>
              <a:spcAft>
                <a:spcPts val="3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An </a:t>
            </a:r>
            <a:r>
              <a:rPr sz="1100" b="0" dirty="0" err="1">
                <a:solidFill>
                  <a:schemeClr val="tx1"/>
                </a:solidFill>
                <a:latin typeface="Huawei Sans" panose="020C0503030203020204" pitchFamily="34" charset="0"/>
              </a:rPr>
              <a:t>unconfigured</a:t>
            </a:r>
            <a:r>
              <a:rPr sz="1100" b="0" dirty="0">
                <a:solidFill>
                  <a:schemeClr val="tx1"/>
                </a:solidFill>
                <a:latin typeface="Huawei Sans" panose="020C0503030203020204" pitchFamily="34" charset="0"/>
              </a:rPr>
              <a:t> switch starts and sends a Request message containing </a:t>
            </a:r>
            <a:r>
              <a:rPr sz="1100" b="0" dirty="0" err="1">
                <a:solidFill>
                  <a:schemeClr val="tx1"/>
                </a:solidFill>
                <a:latin typeface="Huawei Sans" panose="020C0503030203020204" pitchFamily="34" charset="0"/>
              </a:rPr>
              <a:t>VLAN</a:t>
            </a:r>
            <a:r>
              <a:rPr sz="1100" b="0" dirty="0">
                <a:solidFill>
                  <a:schemeClr val="tx1"/>
                </a:solidFill>
                <a:latin typeface="Huawei Sans" panose="020C0503030203020204" pitchFamily="34" charset="0"/>
              </a:rPr>
              <a:t> 1 to the </a:t>
            </a:r>
            <a:r>
              <a:rPr sz="1100" b="0" dirty="0" err="1">
                <a:solidFill>
                  <a:schemeClr val="tx1"/>
                </a:solidFill>
                <a:latin typeface="Huawei Sans" panose="020C0503030203020204" pitchFamily="34" charset="0"/>
              </a:rPr>
              <a:t>DHCP</a:t>
            </a:r>
            <a:r>
              <a:rPr sz="1100" b="0" dirty="0">
                <a:solidFill>
                  <a:schemeClr val="tx1"/>
                </a:solidFill>
                <a:latin typeface="Huawei Sans" panose="020C0503030203020204" pitchFamily="34" charset="0"/>
              </a:rPr>
              <a:t> server.</a:t>
            </a:r>
            <a:endParaRPr lang="en-US" altLang="zh-CN" dirty="0" smtClean="0">
              <a:latin typeface="Huawei Sans" panose="020C0503030203020204" pitchFamily="34" charset="0"/>
            </a:endParaRPr>
          </a:p>
          <a:p>
            <a:pPr marL="540000" marR="0" lvl="1" indent="-180000" algn="l" defTabSz="1219304" rtl="0" eaLnBrk="1" fontAlgn="ctr" latinLnBrk="0" hangingPunct="1">
              <a:lnSpc>
                <a:spcPct val="110000"/>
              </a:lnSpc>
              <a:spcBef>
                <a:spcPts val="0"/>
              </a:spcBef>
              <a:spcAft>
                <a:spcPts val="300"/>
              </a:spcAft>
              <a:buClrTx/>
              <a:buSzTx/>
              <a:buFont typeface="Huawei Sans" panose="020C0503030203020204" pitchFamily="34" charset="0"/>
              <a:buChar char="▫"/>
              <a:tabLst/>
              <a:defRPr/>
            </a:pPr>
            <a:r>
              <a:rPr sz="1100" dirty="0">
                <a:solidFill>
                  <a:schemeClr val="tx1"/>
                </a:solidFill>
                <a:latin typeface="Huawei Sans" panose="020C0503030203020204" pitchFamily="34" charset="0"/>
              </a:rPr>
              <a:t>A user-defined </a:t>
            </a:r>
            <a:r>
              <a:rPr sz="1100" dirty="0" err="1">
                <a:solidFill>
                  <a:schemeClr val="tx1"/>
                </a:solidFill>
                <a:latin typeface="Huawei Sans" panose="020C0503030203020204" pitchFamily="34" charset="0"/>
              </a:rPr>
              <a:t>VLAN</a:t>
            </a:r>
            <a:r>
              <a:rPr sz="1100" dirty="0">
                <a:solidFill>
                  <a:schemeClr val="tx1"/>
                </a:solidFill>
                <a:latin typeface="Huawei Sans" panose="020C0503030203020204" pitchFamily="34" charset="0"/>
              </a:rPr>
              <a:t> can be used by the device to initiate a </a:t>
            </a:r>
            <a:r>
              <a:rPr sz="1100" dirty="0" err="1">
                <a:solidFill>
                  <a:schemeClr val="tx1"/>
                </a:solidFill>
                <a:latin typeface="Huawei Sans" panose="020C0503030203020204" pitchFamily="34" charset="0"/>
              </a:rPr>
              <a:t>DHCP</a:t>
            </a:r>
            <a:r>
              <a:rPr sz="1100" dirty="0">
                <a:solidFill>
                  <a:schemeClr val="tx1"/>
                </a:solidFill>
                <a:latin typeface="Huawei Sans" panose="020C0503030203020204" pitchFamily="34" charset="0"/>
              </a:rPr>
              <a:t> request. This </a:t>
            </a:r>
            <a:r>
              <a:rPr sz="1100" dirty="0" err="1">
                <a:solidFill>
                  <a:schemeClr val="tx1"/>
                </a:solidFill>
                <a:latin typeface="Huawei Sans" panose="020C0503030203020204" pitchFamily="34" charset="0"/>
              </a:rPr>
              <a:t>VLAN</a:t>
            </a:r>
            <a:r>
              <a:rPr sz="1100" dirty="0">
                <a:solidFill>
                  <a:schemeClr val="tx1"/>
                </a:solidFill>
                <a:latin typeface="Huawei Sans" panose="020C0503030203020204" pitchFamily="34" charset="0"/>
              </a:rPr>
              <a:t> is called </a:t>
            </a:r>
            <a:r>
              <a:rPr dirty="0">
                <a:latin typeface="Huawei Sans" panose="020C0503030203020204" pitchFamily="34" charset="0"/>
              </a:rPr>
              <a:t>plug and play (</a:t>
            </a:r>
            <a:r>
              <a:rPr sz="1100" dirty="0">
                <a:solidFill>
                  <a:schemeClr val="tx1"/>
                </a:solidFill>
                <a:latin typeface="Huawei Sans" panose="020C0503030203020204" pitchFamily="34" charset="0"/>
              </a:rPr>
              <a:t>PnP) </a:t>
            </a:r>
            <a:r>
              <a:rPr sz="1100" dirty="0" err="1">
                <a:solidFill>
                  <a:schemeClr val="tx1"/>
                </a:solidFill>
                <a:latin typeface="Huawei Sans" panose="020C0503030203020204" pitchFamily="34" charset="0"/>
              </a:rPr>
              <a:t>VLAN</a:t>
            </a:r>
            <a:r>
              <a:rPr sz="1100" dirty="0">
                <a:solidFill>
                  <a:schemeClr val="tx1"/>
                </a:solidFill>
                <a:latin typeface="Huawei Sans" panose="020C0503030203020204" pitchFamily="34" charset="0"/>
              </a:rPr>
              <a:t>.</a:t>
            </a:r>
            <a:endParaRPr lang="en-US" altLang="zh-CN" dirty="0" smtClean="0">
              <a:latin typeface="Huawei Sans" panose="020C0503030203020204" pitchFamily="34" charset="0"/>
            </a:endParaRPr>
          </a:p>
          <a:p>
            <a:pPr marL="180000" marR="0" lvl="0" indent="-180000" algn="l" defTabSz="1219304" rtl="0" eaLnBrk="1" fontAlgn="ctr" latinLnBrk="0" hangingPunct="1">
              <a:lnSpc>
                <a:spcPct val="110000"/>
              </a:lnSpc>
              <a:spcBef>
                <a:spcPts val="0"/>
              </a:spcBef>
              <a:spcAft>
                <a:spcPts val="300"/>
              </a:spcAft>
              <a:buClrTx/>
              <a:buSzTx/>
              <a:buFont typeface="Huawei Sans" panose="020C0503030203020204" pitchFamily="34" charset="0"/>
              <a:buChar char="•"/>
              <a:tabLst/>
              <a:defRPr/>
            </a:pPr>
            <a:r>
              <a:rPr dirty="0">
                <a:latin typeface="Huawei Sans" panose="020C0503030203020204" pitchFamily="34" charset="0"/>
              </a:rPr>
              <a:t>In this example, assume that</a:t>
            </a:r>
            <a:r>
              <a:rPr sz="1100" dirty="0">
                <a:solidFill>
                  <a:schemeClr val="tx1"/>
                </a:solidFill>
                <a:latin typeface="Huawei Sans" panose="020C0503030203020204" pitchFamily="34" charset="0"/>
              </a:rPr>
              <a:t> another </a:t>
            </a:r>
            <a:r>
              <a:rPr sz="1100" dirty="0" err="1">
                <a:solidFill>
                  <a:schemeClr val="tx1"/>
                </a:solidFill>
                <a:latin typeface="Huawei Sans" panose="020C0503030203020204" pitchFamily="34" charset="0"/>
              </a:rPr>
              <a:t>VLAN</a:t>
            </a:r>
            <a:r>
              <a:rPr sz="1100" dirty="0">
                <a:solidFill>
                  <a:schemeClr val="tx1"/>
                </a:solidFill>
                <a:latin typeface="Huawei Sans" panose="020C0503030203020204" pitchFamily="34" charset="0"/>
              </a:rPr>
              <a:t> but not </a:t>
            </a:r>
            <a:r>
              <a:rPr sz="1100" dirty="0" err="1">
                <a:solidFill>
                  <a:schemeClr val="tx1"/>
                </a:solidFill>
                <a:latin typeface="Huawei Sans" panose="020C0503030203020204" pitchFamily="34" charset="0"/>
              </a:rPr>
              <a:t>VLAN</a:t>
            </a:r>
            <a:r>
              <a:rPr sz="1100" dirty="0">
                <a:solidFill>
                  <a:schemeClr val="tx1"/>
                </a:solidFill>
                <a:latin typeface="Huawei Sans" panose="020C0503030203020204" pitchFamily="34" charset="0"/>
              </a:rPr>
              <a:t> 1 is used as the PnP </a:t>
            </a:r>
            <a:r>
              <a:rPr sz="1100" dirty="0" err="1">
                <a:solidFill>
                  <a:schemeClr val="tx1"/>
                </a:solidFill>
                <a:latin typeface="Huawei Sans" panose="020C0503030203020204" pitchFamily="34" charset="0"/>
              </a:rPr>
              <a:t>VLAN</a:t>
            </a:r>
            <a:r>
              <a:rPr sz="1100" dirty="0">
                <a:solidFill>
                  <a:schemeClr val="tx1"/>
                </a:solidFill>
                <a:latin typeface="Huawei Sans" panose="020C0503030203020204" pitchFamily="34" charset="0"/>
              </a:rPr>
              <a:t>. You need to configure the PnP </a:t>
            </a:r>
            <a:r>
              <a:rPr sz="1100" dirty="0" err="1">
                <a:solidFill>
                  <a:schemeClr val="tx1"/>
                </a:solidFill>
                <a:latin typeface="Huawei Sans" panose="020C0503030203020204" pitchFamily="34" charset="0"/>
              </a:rPr>
              <a:t>VLAN</a:t>
            </a:r>
            <a:r>
              <a:rPr sz="1100" dirty="0">
                <a:solidFill>
                  <a:schemeClr val="tx1"/>
                </a:solidFill>
                <a:latin typeface="Huawei Sans" panose="020C0503030203020204" pitchFamily="34" charset="0"/>
              </a:rPr>
              <a:t> on the core switch or configure the PnP </a:t>
            </a:r>
            <a:r>
              <a:rPr sz="1100" dirty="0" err="1">
                <a:solidFill>
                  <a:schemeClr val="tx1"/>
                </a:solidFill>
                <a:latin typeface="Huawei Sans" panose="020C0503030203020204" pitchFamily="34" charset="0"/>
              </a:rPr>
              <a:t>VLAN</a:t>
            </a:r>
            <a:r>
              <a:rPr sz="1100" dirty="0">
                <a:solidFill>
                  <a:schemeClr val="tx1"/>
                </a:solidFill>
                <a:latin typeface="Huawei Sans" panose="020C0503030203020204" pitchFamily="34" charset="0"/>
              </a:rPr>
              <a:t> on </a:t>
            </a:r>
            <a:r>
              <a:rPr sz="1100" dirty="0" err="1">
                <a:solidFill>
                  <a:schemeClr val="tx1"/>
                </a:solidFill>
                <a:latin typeface="Huawei Sans" panose="020C0503030203020204" pitchFamily="34" charset="0"/>
              </a:rPr>
              <a:t>iMaster</a:t>
            </a:r>
            <a:r>
              <a:rPr sz="1100" dirty="0">
                <a:solidFill>
                  <a:schemeClr val="tx1"/>
                </a:solidFill>
                <a:latin typeface="Huawei Sans" panose="020C0503030203020204" pitchFamily="34" charset="0"/>
              </a:rPr>
              <a:t> </a:t>
            </a:r>
            <a:r>
              <a:rPr sz="1100" dirty="0" err="1">
                <a:solidFill>
                  <a:schemeClr val="tx1"/>
                </a:solidFill>
                <a:latin typeface="Huawei Sans" panose="020C0503030203020204" pitchFamily="34" charset="0"/>
              </a:rPr>
              <a:t>NCE</a:t>
            </a:r>
            <a:r>
              <a:rPr sz="1100" dirty="0">
                <a:solidFill>
                  <a:schemeClr val="tx1"/>
                </a:solidFill>
                <a:latin typeface="Huawei Sans" panose="020C0503030203020204" pitchFamily="34" charset="0"/>
              </a:rPr>
              <a:t>-Campus after the core switch registers and is managed by </a:t>
            </a:r>
            <a:r>
              <a:rPr sz="1100" dirty="0" err="1">
                <a:solidFill>
                  <a:schemeClr val="tx1"/>
                </a:solidFill>
                <a:latin typeface="Huawei Sans" panose="020C0503030203020204" pitchFamily="34" charset="0"/>
              </a:rPr>
              <a:t>iMaster</a:t>
            </a:r>
            <a:r>
              <a:rPr sz="1100" dirty="0">
                <a:solidFill>
                  <a:schemeClr val="tx1"/>
                </a:solidFill>
                <a:latin typeface="Huawei Sans" panose="020C0503030203020204" pitchFamily="34" charset="0"/>
              </a:rPr>
              <a:t> </a:t>
            </a:r>
            <a:r>
              <a:rPr sz="1100" dirty="0" err="1">
                <a:solidFill>
                  <a:schemeClr val="tx1"/>
                </a:solidFill>
                <a:latin typeface="Huawei Sans" panose="020C0503030203020204" pitchFamily="34" charset="0"/>
              </a:rPr>
              <a:t>NCE</a:t>
            </a:r>
            <a:r>
              <a:rPr sz="1100" dirty="0">
                <a:solidFill>
                  <a:schemeClr val="tx1"/>
                </a:solidFill>
                <a:latin typeface="Huawei Sans" panose="020C0503030203020204" pitchFamily="34" charset="0"/>
              </a:rPr>
              <a:t>-Campus.</a:t>
            </a:r>
            <a:endParaRPr lang="en-US" altLang="zh-CN" dirty="0" smtClean="0">
              <a:latin typeface="Huawei Sans" panose="020C0503030203020204" pitchFamily="34" charset="0"/>
            </a:endParaRPr>
          </a:p>
          <a:p>
            <a:pPr>
              <a:lnSpc>
                <a:spcPct val="110000"/>
              </a:lnSpc>
              <a:spcAft>
                <a:spcPts val="300"/>
              </a:spcAft>
            </a:pPr>
            <a:r>
              <a:rPr sz="1100" b="0" dirty="0">
                <a:solidFill>
                  <a:schemeClr val="tx1"/>
                </a:solidFill>
                <a:latin typeface="Huawei Sans" panose="020C0503030203020204" pitchFamily="34" charset="0"/>
              </a:rPr>
              <a:t>During network deployment, the administrator uses the preceding methods to deploy and onboard devices.</a:t>
            </a:r>
            <a:endParaRPr lang="en-US" altLang="zh-CN" dirty="0" smtClean="0">
              <a:latin typeface="Huawei Sans" panose="020C0503030203020204" pitchFamily="34" charset="0"/>
            </a:endParaRPr>
          </a:p>
          <a:p>
            <a:pPr marL="540000" marR="0" lvl="1" indent="-180000" algn="l" defTabSz="1219304" rtl="0" eaLnBrk="1" fontAlgn="ctr" latinLnBrk="0" hangingPunct="1">
              <a:lnSpc>
                <a:spcPct val="110000"/>
              </a:lnSpc>
              <a:spcBef>
                <a:spcPts val="0"/>
              </a:spcBef>
              <a:spcAft>
                <a:spcPts val="3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If there are aggregated links between the devices, redundant links will be blocked by </a:t>
            </a:r>
            <a:r>
              <a:rPr sz="1100" b="0" dirty="0" err="1">
                <a:solidFill>
                  <a:schemeClr val="tx1"/>
                </a:solidFill>
                <a:latin typeface="Huawei Sans" panose="020C0503030203020204" pitchFamily="34" charset="0"/>
              </a:rPr>
              <a:t>STP</a:t>
            </a:r>
            <a:r>
              <a:rPr sz="1100" b="0" dirty="0">
                <a:solidFill>
                  <a:schemeClr val="tx1"/>
                </a:solidFill>
                <a:latin typeface="Huawei Sans" panose="020C0503030203020204" pitchFamily="34" charset="0"/>
              </a:rPr>
              <a:t> because link aggregation has not been configured when the devices are installed and </a:t>
            </a:r>
            <a:r>
              <a:rPr sz="1100" b="0" dirty="0" err="1">
                <a:solidFill>
                  <a:schemeClr val="tx1"/>
                </a:solidFill>
                <a:latin typeface="Huawei Sans" panose="020C0503030203020204" pitchFamily="34" charset="0"/>
              </a:rPr>
              <a:t>onboarded</a:t>
            </a:r>
            <a:r>
              <a:rPr sz="1100" b="0" dirty="0">
                <a:solidFill>
                  <a:schemeClr val="tx1"/>
                </a:solidFill>
                <a:latin typeface="Huawei Sans" panose="020C0503030203020204" pitchFamily="34" charset="0"/>
              </a:rPr>
              <a:t>. After the devices are </a:t>
            </a:r>
            <a:r>
              <a:rPr sz="1100" b="0" dirty="0" err="1">
                <a:solidFill>
                  <a:schemeClr val="tx1"/>
                </a:solidFill>
                <a:latin typeface="Huawei Sans" panose="020C0503030203020204" pitchFamily="34" charset="0"/>
              </a:rPr>
              <a:t>onboarded</a:t>
            </a:r>
            <a:r>
              <a:rPr sz="1100" b="0" dirty="0">
                <a:solidFill>
                  <a:schemeClr val="tx1"/>
                </a:solidFill>
                <a:latin typeface="Huawei Sans" panose="020C0503030203020204" pitchFamily="34" charset="0"/>
              </a:rPr>
              <a:t> and register with the controller, the administrator checks the topology and deploys link aggregation and service configurations on the controller. </a:t>
            </a:r>
            <a:endParaRPr lang="en-US" altLang="zh-CN" dirty="0" smtClean="0">
              <a:latin typeface="Huawei Sans" panose="020C0503030203020204" pitchFamily="34" charset="0"/>
            </a:endParaRPr>
          </a:p>
          <a:p>
            <a:pPr lvl="0">
              <a:lnSpc>
                <a:spcPct val="110000"/>
              </a:lnSpc>
              <a:spcAft>
                <a:spcPts val="300"/>
              </a:spcAft>
            </a:pPr>
            <a:r>
              <a:rPr dirty="0">
                <a:latin typeface="Huawei Sans" panose="020C0503030203020204" pitchFamily="34" charset="0"/>
              </a:rPr>
              <a:t>This deployment process applies to the scenario where the installation time is scattered.</a:t>
            </a:r>
            <a:endParaRPr lang="en-US"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030042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This deployment process is applicable to the scenario where the installation time is centralized. The administrator is advised to plan the network first and then onboard devices. If the network cannot be planned in advance, the administrator can onboard devices and then determine the network topology.</a:t>
            </a:r>
          </a:p>
          <a:p>
            <a:r>
              <a:rPr sz="1100" b="0">
                <a:solidFill>
                  <a:schemeClr val="tx1"/>
                </a:solidFill>
                <a:latin typeface="Huawei Sans" panose="020C0503030203020204" pitchFamily="34" charset="0"/>
              </a:rPr>
              <a:t>Plan the network first, and then onboard devices.</a:t>
            </a:r>
            <a:endParaRPr lang="en-US" altLang="zh-CN" dirty="0" smtClean="0">
              <a:latin typeface="Huawei Sans" panose="020C0503030203020204" pitchFamily="34" charset="0"/>
            </a:endParaRPr>
          </a:p>
          <a:p>
            <a:pPr lvl="1"/>
            <a:r>
              <a:rPr sz="1100" b="0">
                <a:solidFill>
                  <a:schemeClr val="tx1"/>
                </a:solidFill>
                <a:latin typeface="Huawei Sans" panose="020C0503030203020204" pitchFamily="34" charset="0"/>
              </a:rPr>
              <a:t>During network deployment, the administrator enters device ESNs and specifies stack members and aggregated links on the controller to complete network topology planning.</a:t>
            </a:r>
          </a:p>
          <a:p>
            <a:pPr lvl="1"/>
            <a:r>
              <a:rPr sz="1100" b="0">
                <a:solidFill>
                  <a:schemeClr val="tx1"/>
                </a:solidFill>
                <a:latin typeface="Huawei Sans" panose="020C0503030203020204" pitchFamily="34" charset="0"/>
              </a:rPr>
              <a:t>Alternatively, the administrator can import the preceding planning information in batches using a template. Using a template to import data in batches simplifies operations and is therefore recommended.</a:t>
            </a:r>
            <a:endParaRPr lang="en-US" altLang="zh-CN" dirty="0" smtClean="0">
              <a:latin typeface="Huawei Sans" panose="020C0503030203020204" pitchFamily="34" charset="0"/>
            </a:endParaRPr>
          </a:p>
          <a:p>
            <a:pPr lvl="1"/>
            <a:r>
              <a:rPr sz="1100" b="0">
                <a:solidFill>
                  <a:schemeClr val="tx1"/>
                </a:solidFill>
                <a:latin typeface="Huawei Sans" panose="020C0503030203020204" pitchFamily="34" charset="0"/>
              </a:rPr>
              <a:t>Then, the administrator uses the preceding methods to deploy and onboard devices. </a:t>
            </a:r>
          </a:p>
          <a:p>
            <a:pPr lvl="1"/>
            <a:r>
              <a:rPr sz="1100" b="0">
                <a:solidFill>
                  <a:schemeClr val="tx1"/>
                </a:solidFill>
                <a:latin typeface="Huawei Sans" panose="020C0503030203020204" pitchFamily="34" charset="0"/>
              </a:rPr>
              <a:t>After devices go online and register with the controller, the controller automatically checks whether the actual topology of the devices is the same as the planned one. If cables are incorrectly connected during installation, the controller immediately notifies the administrator.</a:t>
            </a:r>
            <a:endParaRPr lang="zh-CN" altLang="en-US" dirty="0" smtClean="0">
              <a:latin typeface="Huawei Sans" panose="020C0503030203020204" pitchFamily="34" charset="0"/>
            </a:endParaRPr>
          </a:p>
          <a:p>
            <a:pPr lvl="0"/>
            <a:r>
              <a:rPr>
                <a:latin typeface="Huawei Sans" panose="020C0503030203020204" pitchFamily="34" charset="0"/>
              </a:rPr>
              <a:t>Note: Parameters can be planned for an Eth-Trunk interface. After a device goes online, the corresponding Eth-Trunk configuration is automatically obtained.</a:t>
            </a:r>
            <a:endParaRPr lang="en-US"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0682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191216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sz="1100" b="0" dirty="0">
                <a:solidFill>
                  <a:schemeClr val="tx1"/>
                </a:solidFill>
                <a:latin typeface="Huawei Sans" panose="020C0503030203020204" pitchFamily="34" charset="0"/>
              </a:rPr>
              <a:t>The following network resources need to be planned for underlay automation:</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fontAlgn="base"/>
            <a:r>
              <a:rPr sz="1100" b="0" dirty="0">
                <a:solidFill>
                  <a:schemeClr val="tx1"/>
                </a:solidFill>
                <a:latin typeface="Huawei Sans" panose="020C0503030203020204" pitchFamily="34" charset="0"/>
              </a:rPr>
              <a:t>Network scope for the fabric: Devices are connected through </a:t>
            </a:r>
            <a:r>
              <a:rPr sz="1100" b="0" dirty="0" err="1">
                <a:solidFill>
                  <a:schemeClr val="tx1"/>
                </a:solidFill>
                <a:latin typeface="Huawei Sans" panose="020C0503030203020204" pitchFamily="34" charset="0"/>
              </a:rPr>
              <a:t>VLANIF</a:t>
            </a:r>
            <a:r>
              <a:rPr sz="1100" b="0" dirty="0">
                <a:solidFill>
                  <a:schemeClr val="tx1"/>
                </a:solidFill>
                <a:latin typeface="Huawei Sans" panose="020C0503030203020204" pitchFamily="34" charset="0"/>
              </a:rPr>
              <a:t> interfaces at Layer 3. Each interconnection link is assigned a </a:t>
            </a:r>
            <a:r>
              <a:rPr sz="1100" b="0" dirty="0" err="1">
                <a:solidFill>
                  <a:schemeClr val="tx1"/>
                </a:solidFill>
                <a:latin typeface="Huawei Sans" panose="020C0503030203020204" pitchFamily="34" charset="0"/>
              </a:rPr>
              <a:t>VLAN</a:t>
            </a:r>
            <a:r>
              <a:rPr sz="1100" b="0" dirty="0">
                <a:solidFill>
                  <a:schemeClr val="tx1"/>
                </a:solidFill>
                <a:latin typeface="Huawei Sans" panose="020C0503030203020204" pitchFamily="34" charset="0"/>
              </a:rPr>
              <a:t>.</a:t>
            </a:r>
            <a:endParaRPr lang="zh-CN" altLang="zh-CN" sz="1100"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fontAlgn="base"/>
            <a:r>
              <a:rPr sz="1100" b="0" dirty="0">
                <a:solidFill>
                  <a:schemeClr val="tx1"/>
                </a:solidFill>
                <a:latin typeface="Huawei Sans" panose="020C0503030203020204" pitchFamily="34" charset="0"/>
              </a:rPr>
              <a:t>IP addresses of the </a:t>
            </a:r>
            <a:r>
              <a:rPr sz="1100" b="0" dirty="0" err="1">
                <a:solidFill>
                  <a:schemeClr val="tx1"/>
                </a:solidFill>
                <a:latin typeface="Huawei Sans" panose="020C0503030203020204" pitchFamily="34" charset="0"/>
              </a:rPr>
              <a:t>VLANIF</a:t>
            </a:r>
            <a:r>
              <a:rPr sz="1100" b="0" dirty="0">
                <a:solidFill>
                  <a:schemeClr val="tx1"/>
                </a:solidFill>
                <a:latin typeface="Huawei Sans" panose="020C0503030203020204" pitchFamily="34" charset="0"/>
              </a:rPr>
              <a:t> interfaces for device interconnection: Devices are automatically assigned interconnection IP addresses with 30-bit masks.</a:t>
            </a:r>
            <a:endParaRPr lang="zh-CN" altLang="zh-CN" sz="1100"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fontAlgn="base"/>
            <a:r>
              <a:rPr sz="1100" b="0" dirty="0">
                <a:solidFill>
                  <a:schemeClr val="tx1"/>
                </a:solidFill>
                <a:latin typeface="Huawei Sans" panose="020C0503030203020204" pitchFamily="34" charset="0"/>
              </a:rPr>
              <a:t>Device loopback addresses: Each device is automatically assigned the IP address of Loopback 0 with a 32-bit mask. This IP address serves as the </a:t>
            </a:r>
            <a:r>
              <a:rPr sz="1100" b="0" dirty="0" err="1">
                <a:solidFill>
                  <a:schemeClr val="tx1"/>
                </a:solidFill>
                <a:latin typeface="Huawei Sans" panose="020C0503030203020204" pitchFamily="34" charset="0"/>
              </a:rPr>
              <a:t>OSPF</a:t>
            </a:r>
            <a:r>
              <a:rPr sz="1100" b="0" dirty="0">
                <a:solidFill>
                  <a:schemeClr val="tx1"/>
                </a:solidFill>
                <a:latin typeface="Huawei Sans" panose="020C0503030203020204" pitchFamily="34" charset="0"/>
              </a:rPr>
              <a:t> route ID and </a:t>
            </a:r>
            <a:r>
              <a:rPr sz="1100" b="0" dirty="0" err="1">
                <a:solidFill>
                  <a:schemeClr val="tx1"/>
                </a:solidFill>
                <a:latin typeface="Huawei Sans" panose="020C0503030203020204" pitchFamily="34" charset="0"/>
              </a:rPr>
              <a:t>VTEP</a:t>
            </a:r>
            <a:r>
              <a:rPr sz="1100" b="0" dirty="0">
                <a:solidFill>
                  <a:schemeClr val="tx1"/>
                </a:solidFill>
                <a:latin typeface="Huawei Sans" panose="020C0503030203020204" pitchFamily="34" charset="0"/>
              </a:rPr>
              <a:t> address.</a:t>
            </a:r>
            <a:endParaRPr lang="zh-CN" altLang="zh-CN" sz="1100"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8929969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7355400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Fabric network service resource planning:</a:t>
            </a:r>
            <a:endParaRPr lang="en-US" altLang="zh-CN" dirty="0" smtClean="0">
              <a:latin typeface="Huawei Sans" panose="020C0503030203020204" pitchFamily="34" charset="0"/>
            </a:endParaRPr>
          </a:p>
          <a:p>
            <a:pPr lvl="1"/>
            <a:r>
              <a:rPr dirty="0">
                <a:latin typeface="Huawei Sans" panose="020C0503030203020204" pitchFamily="34" charset="0"/>
              </a:rPr>
              <a:t>In the resource model design for the fabric network, network service resources are created on the border node so that service terminals on the campus network can access service resources in the network management zone, such as the DHCP server and NAC server.</a:t>
            </a:r>
          </a:p>
          <a:p>
            <a:pPr lvl="1"/>
            <a:r>
              <a:rPr dirty="0">
                <a:latin typeface="Huawei Sans" panose="020C0503030203020204" pitchFamily="34" charset="0"/>
              </a:rPr>
              <a:t>Multiple network service resources can be created, and one network service resource model can contain access addresses of multiple service resources.</a:t>
            </a:r>
          </a:p>
          <a:p>
            <a:pPr lvl="1"/>
            <a:r>
              <a:rPr dirty="0">
                <a:latin typeface="Huawei Sans" panose="020C0503030203020204" pitchFamily="34" charset="0"/>
              </a:rPr>
              <a:t>If only a few network service resources need to be accessed by the network management zone, you are advised to plan these resources in the same network service resource model. This saves interconnection VLAN and IP address resources and simplifies route configuration on the network management zone side.</a:t>
            </a:r>
          </a:p>
          <a:p>
            <a:pPr lvl="0"/>
            <a:r>
              <a:rPr dirty="0">
                <a:latin typeface="Huawei Sans" panose="020C0503030203020204" pitchFamily="34" charset="0"/>
              </a:rPr>
              <a:t>Fabric access management:</a:t>
            </a:r>
            <a:endParaRPr lang="en-US" altLang="zh-CN" dirty="0" smtClean="0">
              <a:latin typeface="Huawei Sans" panose="020C0503030203020204" pitchFamily="34" charset="0"/>
            </a:endParaRPr>
          </a:p>
          <a:p>
            <a:pPr lvl="1"/>
            <a:r>
              <a:rPr dirty="0">
                <a:latin typeface="Huawei Sans" panose="020C0503030203020204" pitchFamily="34" charset="0"/>
              </a:rPr>
              <a:t>Configuring access management for the fabric is to configure authentication control points and plan access point resources for VN creation.</a:t>
            </a:r>
          </a:p>
          <a:p>
            <a:pPr lvl="1"/>
            <a:r>
              <a:rPr dirty="0">
                <a:latin typeface="Huawei Sans" panose="020C0503030203020204" pitchFamily="34" charset="0"/>
              </a:rPr>
              <a:t>The wired access point resource refers to switch interfaces connected by terminals, and the wireless access point resource refers to SSIDs connected by terminals.</a:t>
            </a:r>
          </a:p>
          <a:p>
            <a:pPr lvl="1"/>
            <a:endParaRPr lang="en-US" altLang="zh-CN" dirty="0" smtClean="0">
              <a:latin typeface="Huawei Sans" panose="020C0503030203020204" pitchFamily="34" charset="0"/>
            </a:endParaRPr>
          </a:p>
          <a:p>
            <a:endParaRPr lang="en-US" altLang="zh-CN"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678592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Application scenarios of the two-layer architecture:</a:t>
            </a:r>
            <a:endParaRPr lang="en-US" altLang="zh-CN" dirty="0" smtClean="0">
              <a:latin typeface="Huawei Sans" panose="020C0503030203020204" pitchFamily="34" charset="0"/>
            </a:endParaRPr>
          </a:p>
          <a:p>
            <a:pPr lvl="1"/>
            <a:r>
              <a:rPr dirty="0">
                <a:latin typeface="Huawei Sans" panose="020C0503030203020204" pitchFamily="34" charset="0"/>
              </a:rPr>
              <a:t>Small-scale networks with a small number of access users</a:t>
            </a:r>
            <a:endParaRPr lang="en-US" altLang="zh-CN" dirty="0" smtClean="0">
              <a:latin typeface="Huawei Sans" panose="020C0503030203020204" pitchFamily="34" charset="0"/>
            </a:endParaRPr>
          </a:p>
          <a:p>
            <a:pPr lvl="1"/>
            <a:r>
              <a:rPr dirty="0">
                <a:latin typeface="Huawei Sans" panose="020C0503030203020204" pitchFamily="34" charset="0"/>
              </a:rPr>
              <a:t>Scenarios where access users are densely </a:t>
            </a:r>
            <a:r>
              <a:rPr dirty="0" smtClean="0">
                <a:latin typeface="Huawei Sans" panose="020C0503030203020204" pitchFamily="34" charset="0"/>
              </a:rPr>
              <a:t>distributed</a:t>
            </a:r>
            <a:r>
              <a:rPr lang="en-US" dirty="0" smtClean="0">
                <a:latin typeface="Huawei Sans" panose="020C0503030203020204" pitchFamily="34" charset="0"/>
              </a:rPr>
              <a:t>: </a:t>
            </a:r>
            <a:r>
              <a:rPr dirty="0" smtClean="0">
                <a:latin typeface="Huawei Sans" panose="020C0503030203020204" pitchFamily="34" charset="0"/>
              </a:rPr>
              <a:t>For </a:t>
            </a:r>
            <a:r>
              <a:rPr dirty="0">
                <a:latin typeface="Huawei Sans" panose="020C0503030203020204" pitchFamily="34" charset="0"/>
              </a:rPr>
              <a:t>example, all access users are located on the same floor of the same </a:t>
            </a:r>
            <a:r>
              <a:rPr dirty="0" smtClean="0">
                <a:latin typeface="Huawei Sans" panose="020C0503030203020204" pitchFamily="34" charset="0"/>
              </a:rPr>
              <a:t>building</a:t>
            </a:r>
            <a:r>
              <a:rPr lang="en-US" dirty="0" smtClean="0">
                <a:latin typeface="Huawei Sans" panose="020C0503030203020204" pitchFamily="34" charset="0"/>
              </a:rPr>
              <a: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4651056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a:latin typeface="Huawei Sans" panose="020C0503030203020204" pitchFamily="34" charset="0"/>
              </a:rPr>
              <a:t>Application scenarios of the three-layer architecture:</a:t>
            </a:r>
            <a:endParaRPr lang="en-US" altLang="zh-CN" dirty="0" smtClean="0">
              <a:latin typeface="Huawei Sans" panose="020C0503030203020204" pitchFamily="34" charset="0"/>
            </a:endParaRPr>
          </a:p>
          <a:p>
            <a:pPr lvl="1"/>
            <a:r>
              <a:rPr>
                <a:latin typeface="Huawei Sans" panose="020C0503030203020204" pitchFamily="34" charset="0"/>
              </a:rPr>
              <a:t>Large-scale networks with a large number of access users (a large number of access switches)</a:t>
            </a:r>
            <a:endParaRPr lang="en-US" altLang="zh-CN" dirty="0" smtClean="0">
              <a:latin typeface="Huawei Sans" panose="020C0503030203020204" pitchFamily="34" charset="0"/>
            </a:endParaRPr>
          </a:p>
          <a:p>
            <a:pPr lvl="1"/>
            <a:r>
              <a:rPr>
                <a:latin typeface="Huawei Sans" panose="020C0503030203020204" pitchFamily="34" charset="0"/>
              </a:rPr>
              <a:t>This mode applies to scenarios where access users are sparsely distributed. For example, all access users are located in different buildings. Therefore, traffic of each building can be centralized through the aggregation switch, and traffic of different buildings can be centralized through the core switch in the core equipment room.</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4211724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320052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It is recommended that core switches be used as border nodes. Access or aggregation switches can be used as edge nodes, and you are advised to use access switches as edge nodes.</a:t>
            </a:r>
            <a:endParaRPr lang="en-US" altLang="zh-CN" dirty="0" smtClean="0">
              <a:latin typeface="Huawei Sans" panose="020C0503030203020204" pitchFamily="34" charset="0"/>
              <a:sym typeface="Huawei Sans" panose="020C0503030203020204" pitchFamily="34" charset="0"/>
            </a:endParaRPr>
          </a:p>
          <a:p>
            <a:r>
              <a:rPr>
                <a:latin typeface="Huawei Sans" panose="020C0503030203020204" pitchFamily="34" charset="0"/>
              </a:rPr>
              <a:t>You are advised to configure BGP EVPN route reflectors (RRs) on the VXLAN network. After RRs are configured, BGP peer relationships only need to be established between edge and border nodes.</a:t>
            </a:r>
            <a:endParaRPr lang="en-US" altLang="zh-CN" dirty="0" smtClean="0">
              <a:latin typeface="Huawei Sans" panose="020C0503030203020204" pitchFamily="34" charset="0"/>
              <a:sym typeface="Huawei Sans" panose="020C0503030203020204" pitchFamily="34" charset="0"/>
            </a:endParaRPr>
          </a:p>
          <a:p>
            <a:pPr lvl="1"/>
            <a:r>
              <a:rPr>
                <a:latin typeface="Huawei Sans" panose="020C0503030203020204" pitchFamily="34" charset="0"/>
              </a:rPr>
              <a:t>If no RR is configured, BGP peer relationships need to be established between edge nodes, and between edge and border nodes. The configuration is complex and many BGP connections consume CPU resources.</a:t>
            </a:r>
          </a:p>
          <a:p>
            <a:r>
              <a:rPr>
                <a:latin typeface="Huawei Sans" panose="020C0503030203020204" pitchFamily="34" charset="0"/>
              </a:rPr>
              <a:t>Both border and edge nodes can function as RRs. It is recommended that border nodes be used as RRs because they have the strongest processing capability.</a:t>
            </a:r>
            <a:endParaRPr lang="en-US" altLang="zh-CN" dirty="0" smtClean="0">
              <a:latin typeface="Huawei Sans" panose="020C0503030203020204" pitchFamily="34" charset="0"/>
              <a:sym typeface="Huawei Sans" panose="020C0503030203020204" pitchFamily="34" charset="0"/>
            </a:endParaRPr>
          </a:p>
          <a:p>
            <a:endParaRPr lang="en-US" altLang="zh-CN" dirty="0" smtClean="0">
              <a:latin typeface="Huawei Sans" panose="020C0503030203020204" pitchFamily="34" charset="0"/>
              <a:sym typeface="Huawei Sans" panose="020C0503030203020204" pitchFamily="34" charset="0"/>
            </a:endParaRPr>
          </a:p>
          <a:p>
            <a:r>
              <a:rPr>
                <a:latin typeface="Huawei Sans" panose="020C0503030203020204" pitchFamily="34" charset="0"/>
              </a:rPr>
              <a:t>ENP: Ethernet Network Processor</a:t>
            </a: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7388042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93000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2369945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All terminal data inside a campus network is forwarded through </a:t>
            </a:r>
            <a:r>
              <a:rPr sz="1100" b="0" dirty="0" err="1">
                <a:solidFill>
                  <a:schemeClr val="tx1"/>
                </a:solidFill>
                <a:latin typeface="Huawei Sans" panose="020C0503030203020204" pitchFamily="34" charset="0"/>
              </a:rPr>
              <a:t>VXLAN</a:t>
            </a:r>
            <a:r>
              <a:rPr sz="1100" b="0" dirty="0">
                <a:solidFill>
                  <a:schemeClr val="tx1"/>
                </a:solidFill>
                <a:latin typeface="Huawei Sans" panose="020C0503030203020204" pitchFamily="34" charset="0"/>
              </a:rPr>
              <a:t> tunnels. When the campus network needs to communicate with an external network, the data must pass through the border node. For example, a campus network communicates with an external network such as the Internet, DC, or another branch through the border node.</a:t>
            </a:r>
            <a:endParaRPr lang="zh-CN" altLang="zh-CN" dirty="0" smtClean="0">
              <a:latin typeface="Huawei Sans" panose="020C0503030203020204"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Three modes are available for interconnection between the fabric network and egress: </a:t>
            </a:r>
            <a:r>
              <a:rPr sz="1100" b="0" dirty="0" err="1">
                <a:solidFill>
                  <a:schemeClr val="tx1"/>
                </a:solidFill>
                <a:latin typeface="Huawei Sans" panose="020C0503030203020204" pitchFamily="34" charset="0"/>
              </a:rPr>
              <a:t>L3</a:t>
            </a:r>
            <a:r>
              <a:rPr sz="1100" b="0" dirty="0">
                <a:solidFill>
                  <a:schemeClr val="tx1"/>
                </a:solidFill>
                <a:latin typeface="Huawei Sans" panose="020C0503030203020204" pitchFamily="34" charset="0"/>
              </a:rPr>
              <a:t> shared egress mode, </a:t>
            </a:r>
            <a:r>
              <a:rPr sz="1100" b="0" dirty="0" err="1">
                <a:solidFill>
                  <a:schemeClr val="tx1"/>
                </a:solidFill>
                <a:latin typeface="Huawei Sans" panose="020C0503030203020204" pitchFamily="34" charset="0"/>
              </a:rPr>
              <a:t>L3</a:t>
            </a:r>
            <a:r>
              <a:rPr sz="1100" b="0" dirty="0">
                <a:solidFill>
                  <a:schemeClr val="tx1"/>
                </a:solidFill>
                <a:latin typeface="Huawei Sans" panose="020C0503030203020204" pitchFamily="34" charset="0"/>
              </a:rPr>
              <a:t> exclusive egress mode, and </a:t>
            </a:r>
            <a:r>
              <a:rPr sz="1100" b="0" dirty="0" err="1">
                <a:solidFill>
                  <a:schemeClr val="tx1"/>
                </a:solidFill>
                <a:latin typeface="Huawei Sans" panose="020C0503030203020204" pitchFamily="34" charset="0"/>
              </a:rPr>
              <a:t>L2</a:t>
            </a:r>
            <a:r>
              <a:rPr sz="1100" b="0" dirty="0">
                <a:solidFill>
                  <a:schemeClr val="tx1"/>
                </a:solidFill>
                <a:latin typeface="Huawei Sans" panose="020C0503030203020204" pitchFamily="34" charset="0"/>
              </a:rPr>
              <a:t> shared egress mode. The </a:t>
            </a:r>
            <a:r>
              <a:rPr sz="1100" b="0" dirty="0" err="1">
                <a:solidFill>
                  <a:schemeClr val="tx1"/>
                </a:solidFill>
                <a:latin typeface="Huawei Sans" panose="020C0503030203020204" pitchFamily="34" charset="0"/>
              </a:rPr>
              <a:t>L3</a:t>
            </a:r>
            <a:r>
              <a:rPr sz="1100" b="0" dirty="0">
                <a:solidFill>
                  <a:schemeClr val="tx1"/>
                </a:solidFill>
                <a:latin typeface="Huawei Sans" panose="020C0503030203020204" pitchFamily="34" charset="0"/>
              </a:rPr>
              <a:t> shared egress mode is applicable to the scenario where firewalls do not need to perform security detection on </a:t>
            </a:r>
            <a:r>
              <a:rPr sz="1100" b="0" dirty="0" err="1">
                <a:solidFill>
                  <a:schemeClr val="tx1"/>
                </a:solidFill>
                <a:latin typeface="Huawei Sans" panose="020C0503030203020204" pitchFamily="34" charset="0"/>
              </a:rPr>
              <a:t>VNs</a:t>
            </a:r>
            <a:r>
              <a:rPr sz="1100" b="0" dirty="0">
                <a:solidFill>
                  <a:schemeClr val="tx1"/>
                </a:solidFill>
                <a:latin typeface="Huawei Sans" panose="020C0503030203020204" pitchFamily="34" charset="0"/>
              </a:rPr>
              <a:t> and traffic of all </a:t>
            </a:r>
            <a:r>
              <a:rPr sz="1100" b="0" dirty="0" err="1">
                <a:solidFill>
                  <a:schemeClr val="tx1"/>
                </a:solidFill>
                <a:latin typeface="Huawei Sans" panose="020C0503030203020204" pitchFamily="34" charset="0"/>
              </a:rPr>
              <a:t>VNs</a:t>
            </a:r>
            <a:r>
              <a:rPr sz="1100" b="0" dirty="0">
                <a:solidFill>
                  <a:schemeClr val="tx1"/>
                </a:solidFill>
                <a:latin typeface="Huawei Sans" panose="020C0503030203020204" pitchFamily="34" charset="0"/>
              </a:rPr>
              <a:t> is transmitted in the same security zone. The </a:t>
            </a:r>
            <a:r>
              <a:rPr sz="1100" b="0" dirty="0" err="1">
                <a:solidFill>
                  <a:schemeClr val="tx1"/>
                </a:solidFill>
                <a:latin typeface="Huawei Sans" panose="020C0503030203020204" pitchFamily="34" charset="0"/>
              </a:rPr>
              <a:t>L3</a:t>
            </a:r>
            <a:r>
              <a:rPr sz="1100" b="0" dirty="0">
                <a:solidFill>
                  <a:schemeClr val="tx1"/>
                </a:solidFill>
                <a:latin typeface="Huawei Sans" panose="020C0503030203020204" pitchFamily="34" charset="0"/>
              </a:rPr>
              <a:t> exclusive egress mode is suitable for the scenario where firewalls need to perform security detection on </a:t>
            </a:r>
            <a:r>
              <a:rPr sz="1100" b="0" dirty="0" err="1">
                <a:solidFill>
                  <a:schemeClr val="tx1"/>
                </a:solidFill>
                <a:latin typeface="Huawei Sans" panose="020C0503030203020204" pitchFamily="34" charset="0"/>
              </a:rPr>
              <a:t>VNs</a:t>
            </a:r>
            <a:r>
              <a:rPr sz="1100" b="0" dirty="0">
                <a:solidFill>
                  <a:schemeClr val="tx1"/>
                </a:solidFill>
                <a:latin typeface="Huawei Sans" panose="020C0503030203020204" pitchFamily="34" charset="0"/>
              </a:rPr>
              <a:t> and traffic of all </a:t>
            </a:r>
            <a:r>
              <a:rPr sz="1100" b="0" dirty="0" err="1">
                <a:solidFill>
                  <a:schemeClr val="tx1"/>
                </a:solidFill>
                <a:latin typeface="Huawei Sans" panose="020C0503030203020204" pitchFamily="34" charset="0"/>
              </a:rPr>
              <a:t>VNs</a:t>
            </a:r>
            <a:r>
              <a:rPr sz="1100" b="0" dirty="0">
                <a:solidFill>
                  <a:schemeClr val="tx1"/>
                </a:solidFill>
                <a:latin typeface="Huawei Sans" panose="020C0503030203020204" pitchFamily="34" charset="0"/>
              </a:rPr>
              <a:t> is transmitted in multiple security zones. The </a:t>
            </a:r>
            <a:r>
              <a:rPr sz="1100" b="0" dirty="0" err="1">
                <a:solidFill>
                  <a:schemeClr val="tx1"/>
                </a:solidFill>
                <a:latin typeface="Huawei Sans" panose="020C0503030203020204" pitchFamily="34" charset="0"/>
              </a:rPr>
              <a:t>L2</a:t>
            </a:r>
            <a:r>
              <a:rPr sz="1100" b="0" dirty="0">
                <a:solidFill>
                  <a:schemeClr val="tx1"/>
                </a:solidFill>
                <a:latin typeface="Huawei Sans" panose="020C0503030203020204" pitchFamily="34" charset="0"/>
              </a:rPr>
              <a:t> shared egress mode applies to the scenario where the user gateway must be located outside the fabric, and the border node and egress firewalls are connected at Layer 2.</a:t>
            </a:r>
            <a:endParaRPr lang="en-US" altLang="zh-CN" dirty="0" smtClean="0">
              <a:latin typeface="Huawei Sans" panose="020C0503030203020204" pitchFamily="34" charset="0"/>
            </a:endParaRPr>
          </a:p>
          <a:p>
            <a:pPr lvl="1"/>
            <a:r>
              <a:rPr sz="1100" b="0" dirty="0">
                <a:solidFill>
                  <a:schemeClr val="tx1"/>
                </a:solidFill>
                <a:latin typeface="Huawei Sans" panose="020C0503030203020204" pitchFamily="34" charset="0"/>
              </a:rPr>
              <a:t>In </a:t>
            </a:r>
            <a:r>
              <a:rPr sz="1100" b="0" dirty="0" err="1">
                <a:solidFill>
                  <a:schemeClr val="tx1"/>
                </a:solidFill>
                <a:latin typeface="Huawei Sans" panose="020C0503030203020204" pitchFamily="34" charset="0"/>
              </a:rPr>
              <a:t>L3</a:t>
            </a:r>
            <a:r>
              <a:rPr sz="1100" b="0" dirty="0">
                <a:solidFill>
                  <a:schemeClr val="tx1"/>
                </a:solidFill>
                <a:latin typeface="Huawei Sans" panose="020C0503030203020204" pitchFamily="34" charset="0"/>
              </a:rPr>
              <a:t> shared egress mode, the campus network shares the same VPN instance (</a:t>
            </a:r>
            <a:r>
              <a:rPr sz="1100" b="0" dirty="0" err="1">
                <a:solidFill>
                  <a:schemeClr val="tx1"/>
                </a:solidFill>
                <a:latin typeface="Huawei Sans" panose="020C0503030203020204" pitchFamily="34" charset="0"/>
              </a:rPr>
              <a:t>VRF</a:t>
            </a:r>
            <a:r>
              <a:rPr sz="1100" b="0" dirty="0">
                <a:solidFill>
                  <a:schemeClr val="tx1"/>
                </a:solidFill>
                <a:latin typeface="Huawei Sans" panose="020C0503030203020204" pitchFamily="34" charset="0"/>
              </a:rPr>
              <a:t>) to access an external network, and static routes or dynamic </a:t>
            </a:r>
            <a:r>
              <a:rPr sz="1100" b="0" dirty="0" err="1">
                <a:solidFill>
                  <a:schemeClr val="tx1"/>
                </a:solidFill>
                <a:latin typeface="Huawei Sans" panose="020C0503030203020204" pitchFamily="34" charset="0"/>
              </a:rPr>
              <a:t>BGP</a:t>
            </a:r>
            <a:r>
              <a:rPr sz="1100" b="0" dirty="0">
                <a:solidFill>
                  <a:schemeClr val="tx1"/>
                </a:solidFill>
                <a:latin typeface="Huawei Sans" panose="020C0503030203020204" pitchFamily="34" charset="0"/>
              </a:rPr>
              <a:t> routes can be used between the border node and egress firewalls</a:t>
            </a:r>
            <a:r>
              <a:rPr sz="1100" b="0" dirty="0" smtClean="0">
                <a:solidFill>
                  <a:schemeClr val="tx1"/>
                </a:solidFill>
                <a:latin typeface="Huawei Sans" panose="020C0503030203020204" pitchFamily="34" charset="0"/>
              </a:rPr>
              <a:t>.</a:t>
            </a:r>
            <a:endParaRPr lang="zh-CN" altLang="zh-CN" dirty="0" smtClean="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24668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083789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2"/>
            <a:r>
              <a:rPr lang="en-US" altLang="zh-CN" dirty="0"/>
              <a:t>Static route design</a:t>
            </a:r>
          </a:p>
          <a:p>
            <a:pPr lvl="3">
              <a:defRPr/>
            </a:pPr>
            <a:r>
              <a:rPr lang="en-US" altLang="zh-CN" dirty="0"/>
              <a:t>A border node learns global internal routes. The default route points to an egress firewall.</a:t>
            </a:r>
          </a:p>
          <a:p>
            <a:pPr lvl="3">
              <a:defRPr/>
            </a:pPr>
            <a:r>
              <a:rPr lang="en-US" altLang="zh-CN" dirty="0"/>
              <a:t>A VPN instance on the border node is configured with a static default route that points to the public interface connected to the egress firewall.</a:t>
            </a:r>
          </a:p>
          <a:p>
            <a:pPr lvl="3"/>
            <a:r>
              <a:rPr lang="en-US" altLang="zh-CN" dirty="0"/>
              <a:t>If there are multiple egress firewalls, you can deploy association between Network Quality Analysis (</a:t>
            </a:r>
            <a:r>
              <a:rPr lang="en-US" altLang="zh-CN" dirty="0" err="1"/>
              <a:t>NQA</a:t>
            </a:r>
            <a:r>
              <a:rPr lang="en-US" altLang="zh-CN" dirty="0"/>
              <a:t>) or Bidirectional Forwarding Detection (BFD) and static routes for switching.</a:t>
            </a:r>
          </a:p>
          <a:p>
            <a:pPr lvl="2"/>
            <a:r>
              <a:rPr lang="en-US" altLang="zh-CN" dirty="0" err="1"/>
              <a:t>BGP</a:t>
            </a:r>
            <a:r>
              <a:rPr lang="en-US" altLang="zh-CN" dirty="0"/>
              <a:t> route design</a:t>
            </a:r>
          </a:p>
          <a:p>
            <a:pPr lvl="3"/>
            <a:r>
              <a:rPr lang="en-US" altLang="zh-CN" dirty="0"/>
              <a:t>A border node establishes a BGP connection with a firewall, summarizes user routes in VPN instances, and </a:t>
            </a:r>
            <a:r>
              <a:rPr lang="en-US" altLang="zh-CN" dirty="0" smtClean="0"/>
              <a:t>imports </a:t>
            </a:r>
            <a:r>
              <a:rPr lang="en-US" altLang="zh-CN" dirty="0"/>
              <a:t>the summarized routes to BGP</a:t>
            </a:r>
            <a:r>
              <a:rPr lang="en-US" altLang="zh-CN" dirty="0" smtClean="0"/>
              <a:t>.</a:t>
            </a:r>
            <a:endParaRPr lang="en-US" sz="1100" b="0" dirty="0" smtClean="0">
              <a:solidFill>
                <a:srgbClr val="C00000"/>
              </a:solidFill>
              <a:latin typeface="Huawei Sans" panose="020C0503030203020204" pitchFamily="34" charset="0"/>
            </a:endParaRP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err="1" smtClean="0">
                <a:solidFill>
                  <a:srgbClr val="C00000"/>
                </a:solidFill>
                <a:latin typeface="Huawei Sans" panose="020C0503030203020204" pitchFamily="34" charset="0"/>
              </a:rPr>
              <a:t>L3</a:t>
            </a:r>
            <a:r>
              <a:rPr sz="1100" b="0" dirty="0" smtClean="0">
                <a:solidFill>
                  <a:srgbClr val="C00000"/>
                </a:solidFill>
                <a:latin typeface="Huawei Sans" panose="020C0503030203020204" pitchFamily="34" charset="0"/>
              </a:rPr>
              <a:t> </a:t>
            </a:r>
            <a:r>
              <a:rPr sz="1100" b="0" dirty="0">
                <a:solidFill>
                  <a:srgbClr val="C00000"/>
                </a:solidFill>
                <a:latin typeface="Huawei Sans" panose="020C0503030203020204" pitchFamily="34" charset="0"/>
              </a:rPr>
              <a:t>exclusive egress mode: </a:t>
            </a:r>
            <a:r>
              <a:rPr sz="1100" b="0" dirty="0">
                <a:latin typeface="Huawei Sans" panose="020C0503030203020204" pitchFamily="34" charset="0"/>
              </a:rPr>
              <a:t>A firewall is partitioned into security zones with the same number as VPN instances and connects to the border node through a physical interface or sub-interface. On the border node, a VPN instance is configured with a static default route that points to the corresponding physical interface or sub-interface of security zones of the firewall.</a:t>
            </a:r>
            <a:endParaRPr lang="zh-CN" altLang="zh-CN" dirty="0">
              <a:latin typeface="Huawei Sans" panose="020C0503030203020204" pitchFamily="34" charset="0"/>
            </a:endParaRPr>
          </a:p>
          <a:p>
            <a:pPr lvl="1"/>
            <a:r>
              <a:rPr sz="1100" b="0" dirty="0" err="1">
                <a:solidFill>
                  <a:srgbClr val="C00000"/>
                </a:solidFill>
                <a:latin typeface="Huawei Sans" panose="020C0503030203020204" pitchFamily="34" charset="0"/>
              </a:rPr>
              <a:t>L2</a:t>
            </a:r>
            <a:r>
              <a:rPr sz="1100" b="0" dirty="0">
                <a:solidFill>
                  <a:srgbClr val="C00000"/>
                </a:solidFill>
                <a:latin typeface="Huawei Sans" panose="020C0503030203020204" pitchFamily="34" charset="0"/>
              </a:rPr>
              <a:t> shared egress mode: </a:t>
            </a:r>
            <a:r>
              <a:rPr sz="1100" b="0" dirty="0">
                <a:solidFill>
                  <a:schemeClr val="tx1"/>
                </a:solidFill>
                <a:latin typeface="Huawei Sans" panose="020C0503030203020204" pitchFamily="34" charset="0"/>
              </a:rPr>
              <a:t>The border node connects to the egress device through a Layer 2 interface, and the egress device is used as the user gateway to access the external network.</a:t>
            </a:r>
            <a:endParaRPr lang="zh-CN" altLang="zh-CN" dirty="0">
              <a:latin typeface="Huawei Sans" panose="020C0503030203020204" pitchFamily="34" charset="0"/>
            </a:endParaRPr>
          </a:p>
          <a:p>
            <a:r>
              <a:rPr dirty="0">
                <a:latin typeface="Huawei Sans" panose="020C0503030203020204" pitchFamily="34" charset="0"/>
              </a:rPr>
              <a:t>Application scenario:</a:t>
            </a:r>
            <a:endParaRPr lang="en-US" altLang="zh-CN" dirty="0">
              <a:latin typeface="Huawei Sans" panose="020C0503030203020204" pitchFamily="34" charset="0"/>
            </a:endParaRP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Typically, there are only a few egress routes between the campus network and external network. Therefore, the </a:t>
            </a:r>
            <a:r>
              <a:rPr sz="1100" b="0" dirty="0" err="1">
                <a:solidFill>
                  <a:schemeClr val="tx1"/>
                </a:solidFill>
                <a:latin typeface="Huawei Sans" panose="020C0503030203020204" pitchFamily="34" charset="0"/>
              </a:rPr>
              <a:t>L3</a:t>
            </a:r>
            <a:r>
              <a:rPr sz="1100" b="0" dirty="0">
                <a:solidFill>
                  <a:schemeClr val="tx1"/>
                </a:solidFill>
                <a:latin typeface="Huawei Sans" panose="020C0503030203020204" pitchFamily="34" charset="0"/>
              </a:rPr>
              <a:t> shared egress mode is recommended, and static routes are used for route advertisement between the border node and egress firewall.</a:t>
            </a:r>
            <a:endParaRPr lang="en-US" altLang="zh-CN" dirty="0">
              <a:latin typeface="Huawei Sans" panose="020C0503030203020204" pitchFamily="34" charset="0"/>
            </a:endParaRP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dirty="0">
                <a:solidFill>
                  <a:schemeClr val="tx1"/>
                </a:solidFill>
                <a:latin typeface="Huawei Sans" panose="020C0503030203020204" pitchFamily="34" charset="0"/>
              </a:rPr>
              <a:t>When egress firewalls need to perform security detection on each </a:t>
            </a:r>
            <a:r>
              <a:rPr sz="1100" b="0" dirty="0" err="1">
                <a:solidFill>
                  <a:schemeClr val="tx1"/>
                </a:solidFill>
                <a:latin typeface="Huawei Sans" panose="020C0503030203020204" pitchFamily="34" charset="0"/>
              </a:rPr>
              <a:t>VN</a:t>
            </a:r>
            <a:r>
              <a:rPr sz="1100" b="0" dirty="0">
                <a:solidFill>
                  <a:schemeClr val="tx1"/>
                </a:solidFill>
                <a:latin typeface="Huawei Sans" panose="020C0503030203020204" pitchFamily="34" charset="0"/>
              </a:rPr>
              <a:t> based on security zones, the </a:t>
            </a:r>
            <a:r>
              <a:rPr sz="1100" b="0" dirty="0" err="1">
                <a:solidFill>
                  <a:schemeClr val="tx1"/>
                </a:solidFill>
                <a:latin typeface="Huawei Sans" panose="020C0503030203020204" pitchFamily="34" charset="0"/>
              </a:rPr>
              <a:t>L3</a:t>
            </a:r>
            <a:r>
              <a:rPr sz="1100" b="0" dirty="0">
                <a:solidFill>
                  <a:schemeClr val="tx1"/>
                </a:solidFill>
                <a:latin typeface="Huawei Sans" panose="020C0503030203020204" pitchFamily="34" charset="0"/>
              </a:rPr>
              <a:t> exclusive egress mode can be used.</a:t>
            </a:r>
            <a:endParaRPr lang="en-US" altLang="zh-CN" dirty="0">
              <a:latin typeface="Huawei Sans" panose="020C0503030203020204" pitchFamily="34" charset="0"/>
            </a:endParaRP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chemeClr val="tx1"/>
                </a:solidFill>
                <a:latin typeface="Huawei Sans" panose="020C0503030203020204" pitchFamily="34" charset="0"/>
              </a:rPr>
              <a:t>The </a:t>
            </a:r>
            <a:r>
              <a:rPr sz="1100" dirty="0" err="1">
                <a:solidFill>
                  <a:schemeClr val="tx1"/>
                </a:solidFill>
                <a:latin typeface="Huawei Sans" panose="020C0503030203020204" pitchFamily="34" charset="0"/>
              </a:rPr>
              <a:t>L2</a:t>
            </a:r>
            <a:r>
              <a:rPr sz="1100" dirty="0">
                <a:solidFill>
                  <a:schemeClr val="tx1"/>
                </a:solidFill>
                <a:latin typeface="Huawei Sans" panose="020C0503030203020204" pitchFamily="34" charset="0"/>
              </a:rPr>
              <a:t> shared egress mode applies only to the scenario where the user gateway must be located outside the fabric. In higher education scenarios, if a BRAS is used as the user authentication point and </a:t>
            </a:r>
            <a:r>
              <a:rPr sz="1100" dirty="0" err="1">
                <a:solidFill>
                  <a:schemeClr val="tx1"/>
                </a:solidFill>
                <a:latin typeface="Huawei Sans" panose="020C0503030203020204" pitchFamily="34" charset="0"/>
              </a:rPr>
              <a:t>PPPoE</a:t>
            </a:r>
            <a:r>
              <a:rPr sz="1100" dirty="0">
                <a:solidFill>
                  <a:schemeClr val="tx1"/>
                </a:solidFill>
                <a:latin typeface="Huawei Sans" panose="020C0503030203020204" pitchFamily="34" charset="0"/>
              </a:rPr>
              <a:t> dialup is required on the network, the </a:t>
            </a:r>
            <a:r>
              <a:rPr sz="1100" dirty="0" err="1">
                <a:solidFill>
                  <a:schemeClr val="tx1"/>
                </a:solidFill>
                <a:latin typeface="Huawei Sans" panose="020C0503030203020204" pitchFamily="34" charset="0"/>
              </a:rPr>
              <a:t>L2</a:t>
            </a:r>
            <a:r>
              <a:rPr sz="1100" dirty="0">
                <a:solidFill>
                  <a:schemeClr val="tx1"/>
                </a:solidFill>
                <a:latin typeface="Huawei Sans" panose="020C0503030203020204" pitchFamily="34" charset="0"/>
              </a:rPr>
              <a:t> shared egress mode can be used.</a:t>
            </a:r>
            <a:endParaRPr lang="zh-CN"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117851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766022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err="1">
                <a:latin typeface="Huawei Sans" panose="020C0503030203020204" pitchFamily="34" charset="0"/>
              </a:rPr>
              <a:t>VN</a:t>
            </a:r>
            <a:r>
              <a:rPr dirty="0">
                <a:latin typeface="Huawei Sans" panose="020C0503030203020204" pitchFamily="34" charset="0"/>
              </a:rPr>
              <a:t> design:</a:t>
            </a:r>
            <a:endParaRPr lang="en-US" altLang="zh-CN" dirty="0" smtClean="0">
              <a:latin typeface="Huawei Sans" panose="020C0503030203020204" pitchFamily="34" charset="0"/>
            </a:endParaRPr>
          </a:p>
          <a:p>
            <a:pPr lvl="1"/>
            <a:r>
              <a:rPr dirty="0" err="1">
                <a:latin typeface="Huawei Sans" panose="020C0503030203020204" pitchFamily="34" charset="0"/>
              </a:rPr>
              <a:t>VNs</a:t>
            </a:r>
            <a:r>
              <a:rPr dirty="0">
                <a:latin typeface="Huawei Sans" panose="020C0503030203020204" pitchFamily="34" charset="0"/>
              </a:rPr>
              <a:t> are generally divided based on services on a campus network. An independent service is assigned a </a:t>
            </a:r>
            <a:r>
              <a:rPr dirty="0" err="1">
                <a:latin typeface="Huawei Sans" panose="020C0503030203020204" pitchFamily="34" charset="0"/>
              </a:rPr>
              <a:t>VN</a:t>
            </a:r>
            <a:r>
              <a:rPr dirty="0">
                <a:latin typeface="Huawei Sans" panose="020C0503030203020204" pitchFamily="34" charset="0"/>
              </a:rPr>
              <a:t>, and </a:t>
            </a:r>
            <a:r>
              <a:rPr dirty="0" err="1">
                <a:latin typeface="Huawei Sans" panose="020C0503030203020204" pitchFamily="34" charset="0"/>
              </a:rPr>
              <a:t>VNs</a:t>
            </a:r>
            <a:r>
              <a:rPr dirty="0">
                <a:latin typeface="Huawei Sans" panose="020C0503030203020204" pitchFamily="34" charset="0"/>
              </a:rPr>
              <a:t> are isolated from each other by default. For example, on a campus network, services such as guest, teaching, </a:t>
            </a:r>
            <a:r>
              <a:rPr dirty="0" err="1">
                <a:latin typeface="Huawei Sans" panose="020C0503030203020204" pitchFamily="34" charset="0"/>
              </a:rPr>
              <a:t>IoT</a:t>
            </a:r>
            <a:r>
              <a:rPr dirty="0">
                <a:latin typeface="Huawei Sans" panose="020C0503030203020204" pitchFamily="34" charset="0"/>
              </a:rPr>
              <a:t>, and video surveillance services, each is assigned to an independent VN. For example, on an enterprise campus network, services including office network services, production network services, and R&amp;D services can be allocated to independent </a:t>
            </a:r>
            <a:r>
              <a:rPr dirty="0" err="1">
                <a:latin typeface="Huawei Sans" panose="020C0503030203020204" pitchFamily="34" charset="0"/>
              </a:rPr>
              <a:t>VNs</a:t>
            </a:r>
            <a:r>
              <a:rPr dirty="0">
                <a:latin typeface="Huawei Sans" panose="020C0503030203020204" pitchFamily="34" charset="0"/>
              </a:rPr>
              <a:t>.</a:t>
            </a:r>
            <a:endParaRPr lang="en-US" altLang="zh-CN" dirty="0" smtClean="0">
              <a:latin typeface="Huawei Sans" panose="020C0503030203020204" pitchFamily="34" charset="0"/>
            </a:endParaRPr>
          </a:p>
          <a:p>
            <a:pPr lvl="0"/>
            <a:r>
              <a:rPr dirty="0">
                <a:latin typeface="Huawei Sans" panose="020C0503030203020204" pitchFamily="34" charset="0"/>
              </a:rPr>
              <a:t>Policy design:</a:t>
            </a:r>
          </a:p>
          <a:p>
            <a:pPr lvl="1"/>
            <a:r>
              <a:rPr dirty="0">
                <a:latin typeface="Huawei Sans" panose="020C0503030203020204" pitchFamily="34" charset="0"/>
              </a:rPr>
              <a:t>Some isolation requirements caused by different user roles can be met by deploying policy control technologies (such as free mobility).</a:t>
            </a:r>
            <a:endParaRPr lang="en-US" altLang="zh-CN" dirty="0" smtClean="0">
              <a:latin typeface="Huawei Sans" panose="020C0503030203020204" pitchFamily="34" charset="0"/>
            </a:endParaRPr>
          </a:p>
          <a:p>
            <a:pPr lvl="1"/>
            <a:r>
              <a:rPr dirty="0" err="1">
                <a:latin typeface="Huawei Sans" panose="020C0503030203020204" pitchFamily="34" charset="0"/>
              </a:rPr>
              <a:t>VNs</a:t>
            </a:r>
            <a:r>
              <a:rPr dirty="0">
                <a:latin typeface="Huawei Sans" panose="020C0503030203020204" pitchFamily="34" charset="0"/>
              </a:rPr>
              <a:t> are isolated by default. Additional </a:t>
            </a:r>
            <a:r>
              <a:rPr dirty="0" err="1">
                <a:latin typeface="Huawei Sans" panose="020C0503030203020204" pitchFamily="34" charset="0"/>
              </a:rPr>
              <a:t>VN</a:t>
            </a:r>
            <a:r>
              <a:rPr dirty="0">
                <a:latin typeface="Huawei Sans" panose="020C0503030203020204" pitchFamily="34" charset="0"/>
              </a:rPr>
              <a:t> interworking configuration is required to meet access requirements of user groups on a VN.</a:t>
            </a:r>
            <a:endParaRPr lang="en-US" altLang="zh-CN" dirty="0" smtClean="0">
              <a:latin typeface="Huawei Sans" panose="020C0503030203020204" pitchFamily="34" charset="0"/>
            </a:endParaRPr>
          </a:p>
          <a:p>
            <a:r>
              <a:rPr dirty="0" err="1">
                <a:latin typeface="Huawei Sans" panose="020C0503030203020204" pitchFamily="34" charset="0"/>
              </a:rPr>
              <a:t>VN</a:t>
            </a:r>
            <a:r>
              <a:rPr dirty="0">
                <a:latin typeface="Huawei Sans" panose="020C0503030203020204" pitchFamily="34" charset="0"/>
              </a:rPr>
              <a:t> access design:</a:t>
            </a:r>
            <a:endParaRPr lang="en-US" altLang="zh-CN" dirty="0" smtClean="0">
              <a:latin typeface="Huawei Sans" panose="020C0503030203020204" pitchFamily="34" charset="0"/>
            </a:endParaRPr>
          </a:p>
          <a:p>
            <a:pPr lvl="1"/>
            <a:r>
              <a:rPr dirty="0">
                <a:latin typeface="Huawei Sans" panose="020C0503030203020204" pitchFamily="34" charset="0"/>
              </a:rPr>
              <a:t>Service data enters different </a:t>
            </a:r>
            <a:r>
              <a:rPr dirty="0" err="1">
                <a:latin typeface="Huawei Sans" panose="020C0503030203020204" pitchFamily="34" charset="0"/>
              </a:rPr>
              <a:t>VNs</a:t>
            </a:r>
            <a:r>
              <a:rPr dirty="0">
                <a:latin typeface="Huawei Sans" panose="020C0503030203020204" pitchFamily="34" charset="0"/>
              </a:rPr>
              <a:t> according to the </a:t>
            </a:r>
            <a:r>
              <a:rPr dirty="0" err="1">
                <a:latin typeface="Huawei Sans" panose="020C0503030203020204" pitchFamily="34" charset="0"/>
              </a:rPr>
              <a:t>VLAN</a:t>
            </a:r>
            <a:r>
              <a:rPr dirty="0">
                <a:latin typeface="Huawei Sans" panose="020C0503030203020204" pitchFamily="34" charset="0"/>
              </a:rPr>
              <a:t> to which the user belongs from a physical network through an edge node. Therefore, during network design, you need to plan the mappings between </a:t>
            </a:r>
            <a:r>
              <a:rPr dirty="0" err="1">
                <a:latin typeface="Huawei Sans" panose="020C0503030203020204" pitchFamily="34" charset="0"/>
              </a:rPr>
              <a:t>VLANs</a:t>
            </a:r>
            <a:r>
              <a:rPr dirty="0">
                <a:latin typeface="Huawei Sans" panose="020C0503030203020204" pitchFamily="34" charset="0"/>
              </a:rPr>
              <a:t> of physical networks and BDs of </a:t>
            </a:r>
            <a:r>
              <a:rPr dirty="0" err="1">
                <a:latin typeface="Huawei Sans" panose="020C0503030203020204" pitchFamily="34" charset="0"/>
              </a:rPr>
              <a:t>VNs</a:t>
            </a:r>
            <a:r>
              <a:rPr dirty="0">
                <a:latin typeface="Huawei Sans" panose="020C0503030203020204" pitchFamily="34" charset="0"/>
              </a:rPr>
              <a:t>, and configure </a:t>
            </a:r>
            <a:r>
              <a:rPr dirty="0" err="1">
                <a:latin typeface="Huawei Sans" panose="020C0503030203020204" pitchFamily="34" charset="0"/>
              </a:rPr>
              <a:t>VLANs</a:t>
            </a:r>
            <a:r>
              <a:rPr dirty="0">
                <a:latin typeface="Huawei Sans" panose="020C0503030203020204" pitchFamily="34" charset="0"/>
              </a:rPr>
              <a:t> for wired and wireless users</a:t>
            </a:r>
            <a:r>
              <a:rPr dirty="0" smtClean="0">
                <a:latin typeface="Huawei Sans" panose="020C0503030203020204" pitchFamily="34" charset="0"/>
              </a:rPr>
              <a:t>.</a:t>
            </a:r>
            <a:endParaRPr lang="en-US"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5147171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4784070"/>
          </a:xfrm>
        </p:spPr>
        <p:txBody>
          <a:bodyPr/>
          <a:lstStyle/>
          <a:p>
            <a:r>
              <a:rPr lang="en-US" altLang="zh-CN" dirty="0" err="1"/>
              <a:t>5W1H</a:t>
            </a:r>
            <a:r>
              <a:rPr lang="en-US" altLang="zh-CN" dirty="0"/>
              <a:t>:</a:t>
            </a:r>
          </a:p>
          <a:p>
            <a:pPr lvl="1"/>
            <a:r>
              <a:rPr lang="en-US" altLang="zh-CN" dirty="0"/>
              <a:t>Who: identity of an access user, for example, a company leader, a common employee, or a visitor</a:t>
            </a:r>
          </a:p>
          <a:p>
            <a:pPr lvl="1"/>
            <a:r>
              <a:rPr lang="en-US" altLang="zh-CN" dirty="0"/>
              <a:t>Where: user access location, for example, campus access or remote access</a:t>
            </a:r>
          </a:p>
          <a:p>
            <a:pPr lvl="1"/>
            <a:r>
              <a:rPr lang="en-US" altLang="zh-CN" dirty="0"/>
              <a:t>What: type of the terminal used by the access user, for example, mobile phone access or PC/laptop access</a:t>
            </a:r>
          </a:p>
          <a:p>
            <a:pPr lvl="1"/>
            <a:r>
              <a:rPr lang="en-US" altLang="zh-CN" dirty="0"/>
              <a:t>When: time when a user accesses the network, for example, whether the user accesses the network in the daytime or in the evening</a:t>
            </a:r>
          </a:p>
          <a:p>
            <a:pPr lvl="1"/>
            <a:r>
              <a:rPr lang="en-US" altLang="zh-CN" dirty="0"/>
              <a:t>Whose: device owner, for example, whether the device is a company-issued or BYOD one</a:t>
            </a:r>
          </a:p>
          <a:p>
            <a:pPr lvl="1"/>
            <a:r>
              <a:rPr lang="en-US" altLang="zh-CN" dirty="0"/>
              <a:t>How: access mode of a user, for example, wired or wireless access</a:t>
            </a:r>
          </a:p>
        </p:txBody>
      </p:sp>
    </p:spTree>
    <p:extLst>
      <p:ext uri="{BB962C8B-B14F-4D97-AF65-F5344CB8AC3E}">
        <p14:creationId xmlns:p14="http://schemas.microsoft.com/office/powerpoint/2010/main" val="3475098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738229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a:lnSpc>
                <a:spcPct val="100000"/>
              </a:lnSpc>
            </a:pPr>
            <a:r>
              <a:rPr dirty="0">
                <a:latin typeface="Huawei Sans" panose="020C0503030203020204" pitchFamily="34" charset="0"/>
              </a:rPr>
              <a:t>Application scenarios:</a:t>
            </a:r>
          </a:p>
          <a:p>
            <a:pPr lvl="1">
              <a:lnSpc>
                <a:spcPct val="100000"/>
              </a:lnSpc>
            </a:pPr>
            <a:r>
              <a:rPr dirty="0">
                <a:latin typeface="Huawei Sans" panose="020C0503030203020204" pitchFamily="34" charset="0"/>
              </a:rPr>
              <a:t>The static </a:t>
            </a:r>
            <a:r>
              <a:rPr dirty="0" err="1">
                <a:latin typeface="Huawei Sans" panose="020C0503030203020204" pitchFamily="34" charset="0"/>
              </a:rPr>
              <a:t>VLAN</a:t>
            </a:r>
            <a:r>
              <a:rPr dirty="0">
                <a:latin typeface="Huawei Sans" panose="020C0503030203020204" pitchFamily="34" charset="0"/>
              </a:rPr>
              <a:t> mode applies when terminals access the </a:t>
            </a:r>
            <a:r>
              <a:rPr dirty="0" err="1">
                <a:latin typeface="Huawei Sans" panose="020C0503030203020204" pitchFamily="34" charset="0"/>
              </a:rPr>
              <a:t>VLAN</a:t>
            </a:r>
            <a:r>
              <a:rPr dirty="0">
                <a:latin typeface="Huawei Sans" panose="020C0503030203020204" pitchFamily="34" charset="0"/>
              </a:rPr>
              <a:t> at fixed locations and do not need to be authenticated. This access mode is more secure but lacks flexibility. When the locations of terminals change, you need to perform the configuration again.</a:t>
            </a:r>
          </a:p>
          <a:p>
            <a:pPr lvl="1">
              <a:lnSpc>
                <a:spcPct val="100000"/>
              </a:lnSpc>
            </a:pPr>
            <a:r>
              <a:rPr dirty="0">
                <a:latin typeface="Huawei Sans" panose="020C0503030203020204" pitchFamily="34" charset="0"/>
              </a:rPr>
              <a:t>The dynamically authorized </a:t>
            </a:r>
            <a:r>
              <a:rPr dirty="0" err="1">
                <a:latin typeface="Huawei Sans" panose="020C0503030203020204" pitchFamily="34" charset="0"/>
              </a:rPr>
              <a:t>VLAN</a:t>
            </a:r>
            <a:r>
              <a:rPr dirty="0">
                <a:latin typeface="Huawei Sans" panose="020C0503030203020204" pitchFamily="34" charset="0"/>
              </a:rPr>
              <a:t> mode applies when terminals access the </a:t>
            </a:r>
            <a:r>
              <a:rPr dirty="0" err="1">
                <a:latin typeface="Huawei Sans" panose="020C0503030203020204" pitchFamily="34" charset="0"/>
              </a:rPr>
              <a:t>VLAN</a:t>
            </a:r>
            <a:r>
              <a:rPr dirty="0">
                <a:latin typeface="Huawei Sans" panose="020C0503030203020204" pitchFamily="34" charset="0"/>
              </a:rPr>
              <a:t> anywhere and need to be authenticated based on the </a:t>
            </a:r>
            <a:r>
              <a:rPr dirty="0" err="1">
                <a:latin typeface="Huawei Sans" panose="020C0503030203020204" pitchFamily="34" charset="0"/>
              </a:rPr>
              <a:t>VLAN</a:t>
            </a:r>
            <a:r>
              <a:rPr dirty="0">
                <a:latin typeface="Huawei Sans" panose="020C0503030203020204" pitchFamily="34" charset="0"/>
              </a:rPr>
              <a:t> information delivered during user authentication. This access mode is flexible and the configuration does not need to be changed when the locations of terminals change. Dynamic access is more automated, easy to manage and use, and is recommended.</a:t>
            </a:r>
            <a:endParaRPr lang="en-US" altLang="zh-CN" dirty="0" smtClean="0">
              <a:latin typeface="Huawei Sans" panose="020C0503030203020204" pitchFamily="34" charset="0"/>
            </a:endParaRPr>
          </a:p>
          <a:p>
            <a:pPr>
              <a:lnSpc>
                <a:spcPct val="100000"/>
              </a:lnSpc>
            </a:pPr>
            <a:r>
              <a:rPr dirty="0" err="1">
                <a:latin typeface="Huawei Sans" panose="020C0503030203020204" pitchFamily="34" charset="0"/>
              </a:rPr>
              <a:t>VN</a:t>
            </a:r>
            <a:r>
              <a:rPr dirty="0">
                <a:latin typeface="Huawei Sans" panose="020C0503030203020204" pitchFamily="34" charset="0"/>
              </a:rPr>
              <a:t> access design for wireless users:</a:t>
            </a:r>
            <a:endParaRPr lang="en-US" altLang="zh-CN" dirty="0" smtClean="0">
              <a:latin typeface="Huawei Sans" panose="020C0503030203020204" pitchFamily="34" charset="0"/>
            </a:endParaRPr>
          </a:p>
          <a:p>
            <a:pPr lvl="1">
              <a:lnSpc>
                <a:spcPct val="100000"/>
              </a:lnSpc>
            </a:pPr>
            <a:r>
              <a:rPr dirty="0">
                <a:latin typeface="Huawei Sans" panose="020C0503030203020204" pitchFamily="34" charset="0"/>
              </a:rPr>
              <a:t>If distributed gateways are used and edge nodes have the native </a:t>
            </a:r>
            <a:r>
              <a:rPr dirty="0" smtClean="0">
                <a:latin typeface="Huawei Sans" panose="020C0503030203020204" pitchFamily="34" charset="0"/>
              </a:rPr>
              <a:t>AC </a:t>
            </a:r>
            <a:r>
              <a:rPr dirty="0">
                <a:latin typeface="Huawei Sans" panose="020C0503030203020204" pitchFamily="34" charset="0"/>
              </a:rPr>
              <a:t>function deployed, traffic of wireless users is forwarded to the edge nodes through CAPWAP tunnels. After the edge nodes </a:t>
            </a:r>
            <a:r>
              <a:rPr dirty="0" err="1">
                <a:latin typeface="Huawei Sans" panose="020C0503030203020204" pitchFamily="34" charset="0"/>
              </a:rPr>
              <a:t>decapsulate</a:t>
            </a:r>
            <a:r>
              <a:rPr dirty="0">
                <a:latin typeface="Huawei Sans" panose="020C0503030203020204" pitchFamily="34" charset="0"/>
              </a:rPr>
              <a:t> </a:t>
            </a:r>
            <a:r>
              <a:rPr dirty="0" err="1">
                <a:latin typeface="Huawei Sans" panose="020C0503030203020204" pitchFamily="34" charset="0"/>
              </a:rPr>
              <a:t>CAPWAP</a:t>
            </a:r>
            <a:r>
              <a:rPr dirty="0">
                <a:latin typeface="Huawei Sans" panose="020C0503030203020204" pitchFamily="34" charset="0"/>
              </a:rPr>
              <a:t> packets, the </a:t>
            </a:r>
            <a:r>
              <a:rPr dirty="0" err="1">
                <a:latin typeface="Huawei Sans" panose="020C0503030203020204" pitchFamily="34" charset="0"/>
              </a:rPr>
              <a:t>decapsulated</a:t>
            </a:r>
            <a:r>
              <a:rPr dirty="0">
                <a:latin typeface="Huawei Sans" panose="020C0503030203020204" pitchFamily="34" charset="0"/>
              </a:rPr>
              <a:t> packets enter a given </a:t>
            </a:r>
            <a:r>
              <a:rPr dirty="0" err="1">
                <a:latin typeface="Huawei Sans" panose="020C0503030203020204" pitchFamily="34" charset="0"/>
              </a:rPr>
              <a:t>VXLAN</a:t>
            </a:r>
            <a:r>
              <a:rPr dirty="0">
                <a:latin typeface="Huawei Sans" panose="020C0503030203020204" pitchFamily="34" charset="0"/>
              </a:rPr>
              <a:t> network (</a:t>
            </a:r>
            <a:r>
              <a:rPr dirty="0" err="1">
                <a:latin typeface="Huawei Sans" panose="020C0503030203020204" pitchFamily="34" charset="0"/>
              </a:rPr>
              <a:t>VN</a:t>
            </a:r>
            <a:r>
              <a:rPr dirty="0">
                <a:latin typeface="Huawei Sans" panose="020C0503030203020204" pitchFamily="34" charset="0"/>
              </a:rPr>
              <a:t>) based on the </a:t>
            </a:r>
            <a:r>
              <a:rPr dirty="0" err="1">
                <a:latin typeface="Huawei Sans" panose="020C0503030203020204" pitchFamily="34" charset="0"/>
              </a:rPr>
              <a:t>VLAN</a:t>
            </a:r>
            <a:r>
              <a:rPr dirty="0">
                <a:latin typeface="Huawei Sans" panose="020C0503030203020204" pitchFamily="34" charset="0"/>
              </a:rPr>
              <a:t> to which the wireless users belong.</a:t>
            </a:r>
          </a:p>
          <a:p>
            <a:pPr lvl="1">
              <a:lnSpc>
                <a:spcPct val="100000"/>
              </a:lnSpc>
            </a:pPr>
            <a:r>
              <a:rPr dirty="0">
                <a:latin typeface="Huawei Sans" panose="020C0503030203020204" pitchFamily="34" charset="0"/>
              </a:rPr>
              <a:t>If centralized gateways are used and border nodes have the native </a:t>
            </a:r>
            <a:r>
              <a:rPr dirty="0" smtClean="0">
                <a:latin typeface="Huawei Sans" panose="020C0503030203020204" pitchFamily="34" charset="0"/>
              </a:rPr>
              <a:t>AC </a:t>
            </a:r>
            <a:r>
              <a:rPr dirty="0">
                <a:latin typeface="Huawei Sans" panose="020C0503030203020204" pitchFamily="34" charset="0"/>
              </a:rPr>
              <a:t>function deployed, it is recommended that traffic of wireless users be directly forwarded to the border nodes through CAPWAP tunnels. The border nodes then </a:t>
            </a:r>
            <a:r>
              <a:rPr dirty="0" err="1">
                <a:latin typeface="Huawei Sans" panose="020C0503030203020204" pitchFamily="34" charset="0"/>
              </a:rPr>
              <a:t>decapsulate</a:t>
            </a:r>
            <a:r>
              <a:rPr dirty="0">
                <a:latin typeface="Huawei Sans" panose="020C0503030203020204" pitchFamily="34" charset="0"/>
              </a:rPr>
              <a:t> CAPWAP packets and </a:t>
            </a:r>
            <a:r>
              <a:rPr dirty="0" smtClean="0">
                <a:latin typeface="Huawei Sans" panose="020C0503030203020204" pitchFamily="34" charset="0"/>
              </a:rPr>
              <a:t>forward </a:t>
            </a:r>
            <a:r>
              <a:rPr dirty="0">
                <a:latin typeface="Huawei Sans" panose="020C0503030203020204" pitchFamily="34" charset="0"/>
              </a:rPr>
              <a:t>them to a given BD based on the associated VLAN. The administrator needs to configure different </a:t>
            </a:r>
            <a:r>
              <a:rPr dirty="0" err="1">
                <a:latin typeface="Huawei Sans" panose="020C0503030203020204" pitchFamily="34" charset="0"/>
              </a:rPr>
              <a:t>VLAN</a:t>
            </a:r>
            <a:r>
              <a:rPr dirty="0">
                <a:latin typeface="Huawei Sans" panose="020C0503030203020204" pitchFamily="34" charset="0"/>
              </a:rPr>
              <a:t> ranges for wired and wireless terminals. The VLANs of wired terminals are bound to BDs on the edge node, whereas the VLANs of wireless terminals are bound to BDs on the border </a:t>
            </a:r>
            <a:r>
              <a:rPr dirty="0" smtClean="0">
                <a:latin typeface="Huawei Sans" panose="020C0503030203020204" pitchFamily="34" charset="0"/>
              </a:rPr>
              <a:t>node</a:t>
            </a:r>
            <a:r>
              <a:rPr lang="en-US" dirty="0" smtClean="0">
                <a:latin typeface="Huawei Sans" panose="020C0503030203020204" pitchFamily="34" charset="0"/>
              </a:rPr>
              <a:t>s</a:t>
            </a:r>
            <a:r>
              <a:rPr dirty="0" smtClean="0">
                <a:latin typeface="Huawei Sans" panose="020C0503030203020204" pitchFamily="34" charset="0"/>
              </a:rPr>
              <a:t>.</a:t>
            </a:r>
            <a:endParaRPr dirty="0">
              <a:latin typeface="Huawei Sans" panose="020C0503030203020204" pitchFamily="34" charset="0"/>
            </a:endParaRPr>
          </a:p>
          <a:p>
            <a:pPr marL="360000" lvl="1" indent="0">
              <a:lnSpc>
                <a:spcPct val="100000"/>
              </a:lnSpc>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10644131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sz="1100" b="0" dirty="0">
                <a:solidFill>
                  <a:schemeClr val="tx1"/>
                </a:solidFill>
                <a:latin typeface="Huawei Sans" panose="020C0503030203020204" pitchFamily="34" charset="0"/>
              </a:rPr>
              <a:t>Inter-VN communication can be implemented through a border node or an external gateway.</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fontAlgn="base"/>
            <a:r>
              <a:rPr sz="1100" dirty="0">
                <a:solidFill>
                  <a:schemeClr val="tx1"/>
                </a:solidFill>
                <a:latin typeface="Huawei Sans" panose="020C0503030203020204" pitchFamily="34" charset="0"/>
              </a:rPr>
              <a:t>Through a border node</a:t>
            </a:r>
            <a:endParaRPr lang="zh-CN" altLang="zh-CN" sz="1100"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2"/>
            <a:r>
              <a:rPr sz="1100" b="0" dirty="0">
                <a:solidFill>
                  <a:schemeClr val="tx1"/>
                </a:solidFill>
                <a:latin typeface="Huawei Sans" panose="020C0503030203020204" pitchFamily="34" charset="0"/>
              </a:rPr>
              <a:t>If two VNs belong to the same security zone and have low security control requirements, devices on the two VNs can directly communicate with each other through a border node. In addition, permission control can be implemented based on the free mobility policy. To implement communication between VNs, the border node needs to import the network segment routes that can be reachable between devices on the VNs.</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fontAlgn="base"/>
            <a:r>
              <a:rPr sz="1100" dirty="0">
                <a:solidFill>
                  <a:schemeClr val="tx1"/>
                </a:solidFill>
                <a:latin typeface="Huawei Sans" panose="020C0503030203020204" pitchFamily="34" charset="0"/>
              </a:rPr>
              <a:t>Through an external gateway</a:t>
            </a:r>
            <a:endParaRPr lang="zh-CN" altLang="zh-CN" sz="1100"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2"/>
            <a:r>
              <a:rPr sz="1100" b="0" dirty="0">
                <a:solidFill>
                  <a:schemeClr val="tx1"/>
                </a:solidFill>
                <a:latin typeface="Huawei Sans" panose="020C0503030203020204" pitchFamily="34" charset="0"/>
              </a:rPr>
              <a:t>If two VNs belong to different security zones and have high security control requirements, it is recommended that devices on the two VNs communicate through an external gateway (a firewall) and that a security zone policy be configured on the firewall for permission control.</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501111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The design objective of the network access control solution is to solve user authentication and policy control issues of user networks. This solution uses the user organization structure and account information to implement classified user authentication and policy control.</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233662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152429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If 802.1X or MAC address authentication (Layer 2 authentication technologies) is used, the authentication point must be on the same network segment as the user host. It is recommended that the access device function as the authentication point. </a:t>
            </a:r>
            <a:endParaRPr lang="en-US" altLang="zh-CN" dirty="0" smtClean="0">
              <a:latin typeface="Huawei Sans" panose="020C0503030203020204" pitchFamily="34" charset="0"/>
              <a:sym typeface="Huawei Sans" panose="020C0503030203020204" pitchFamily="34" charset="0"/>
            </a:endParaRPr>
          </a:p>
          <a:p>
            <a:pPr marL="540000" marR="0" lvl="1"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If a large number of access devices are deployed, the aggregation or core device needs to be deployed as the authentication point. You can also deploy policy association. The gateway functions as the authentication </a:t>
            </a:r>
            <a:r>
              <a:rPr sz="1100" dirty="0" smtClean="0">
                <a:latin typeface="Huawei Sans" panose="020C0503030203020204" pitchFamily="34" charset="0"/>
              </a:rPr>
              <a:t>control </a:t>
            </a:r>
            <a:r>
              <a:rPr sz="1100" dirty="0">
                <a:latin typeface="Huawei Sans" panose="020C0503030203020204" pitchFamily="34" charset="0"/>
              </a:rPr>
              <a:t>point, and the access device functions as the </a:t>
            </a:r>
            <a:r>
              <a:rPr lang="en-US" sz="1100" dirty="0" smtClean="0">
                <a:latin typeface="Huawei Sans" panose="020C0503030203020204" pitchFamily="34" charset="0"/>
              </a:rPr>
              <a:t>authentication</a:t>
            </a:r>
            <a:r>
              <a:rPr sz="1100" dirty="0" smtClean="0">
                <a:latin typeface="Huawei Sans" panose="020C0503030203020204" pitchFamily="34" charset="0"/>
              </a:rPr>
              <a:t> </a:t>
            </a:r>
            <a:r>
              <a:rPr sz="1100" dirty="0">
                <a:latin typeface="Huawei Sans" panose="020C0503030203020204" pitchFamily="34" charset="0"/>
              </a:rPr>
              <a:t>enforcement point to simplify policy deployment.</a:t>
            </a:r>
            <a:endParaRPr lang="en-US" altLang="zh-CN" sz="1200" dirty="0" smtClean="0">
              <a:latin typeface="Huawei Sans" panose="020C0503030203020204" pitchFamily="34" charset="0"/>
              <a:sym typeface="Huawei Sans" panose="020C0503030203020204" pitchFamily="34" charset="0"/>
            </a:endParaRPr>
          </a:p>
          <a:p>
            <a:pPr lvl="1"/>
            <a:endParaRPr lang="zh-CN" altLang="en-US" dirty="0" smtClean="0">
              <a:latin typeface="Huawei Sans" panose="020C0503030203020204" pitchFamily="34" charset="0"/>
              <a:sym typeface="Huawei Sans" panose="020C0503030203020204" pitchFamily="34" charset="0"/>
            </a:endParaRPr>
          </a:p>
          <a:p>
            <a:pPr algn="l" fontAlgn="ctr"/>
            <a:r>
              <a:rPr sz="1100" dirty="0">
                <a:latin typeface="Huawei Sans" panose="020C0503030203020204" pitchFamily="34" charset="0"/>
              </a:rPr>
              <a:t>If Portal authentication is used, the authentication point can be deployed anywhere as long as it is routable to the user host. Layer 2 Portal authentication is recommended.</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16103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5071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789798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4517871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7856090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47358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0513069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0000"/>
              </a:lnSpc>
            </a:pPr>
            <a:r>
              <a:rPr dirty="0">
                <a:latin typeface="Huawei Sans" panose="020C0503030203020204" pitchFamily="34" charset="0"/>
              </a:rPr>
              <a:t>On large- and medium-sized campus networks, access terminals include smart terminals (such as PCs and mobile phones) and dumb terminals (such as IP phones, printers, and IP cameras). Currently, terminal management on campus networks faces the following challenges:</a:t>
            </a:r>
          </a:p>
          <a:p>
            <a:pPr lvl="1">
              <a:lnSpc>
                <a:spcPct val="110000"/>
              </a:lnSpc>
            </a:pPr>
            <a:r>
              <a:rPr dirty="0">
                <a:latin typeface="Huawei Sans" panose="020C0503030203020204" pitchFamily="34" charset="0"/>
              </a:rPr>
              <a:t>The network management system (NMS) can only display the IP and MAC addresses of access terminals, but cannot identify the specific terminal type. As a result, the NMS cannot provide refined management for network terminals.</a:t>
            </a:r>
          </a:p>
          <a:p>
            <a:pPr lvl="1">
              <a:lnSpc>
                <a:spcPct val="110000"/>
              </a:lnSpc>
            </a:pPr>
            <a:r>
              <a:rPr dirty="0">
                <a:latin typeface="Huawei Sans" panose="020C0503030203020204" pitchFamily="34" charset="0"/>
              </a:rPr>
              <a:t>Network service configurations and policies vary according to the terminal type. Consequently, administrators need to manually configure different services and policies for each type of service terminals, complicating service deployment and operations.</a:t>
            </a:r>
            <a:endParaRPr lang="en-US" altLang="zh-CN" dirty="0" smtClean="0">
              <a:latin typeface="Huawei Sans" panose="020C0503030203020204" pitchFamily="34" charset="0"/>
            </a:endParaRPr>
          </a:p>
          <a:p>
            <a:pPr lvl="0">
              <a:lnSpc>
                <a:spcPct val="110000"/>
              </a:lnSpc>
            </a:pPr>
            <a:r>
              <a:rPr dirty="0">
                <a:latin typeface="Huawei Sans" panose="020C0503030203020204" pitchFamily="34" charset="0"/>
              </a:rPr>
              <a:t>To address these challenges, Huawei provides the automatic terminal identification and policy delivery solution, which delivers the following functions:</a:t>
            </a:r>
          </a:p>
          <a:p>
            <a:pPr lvl="1">
              <a:lnSpc>
                <a:spcPct val="110000"/>
              </a:lnSpc>
            </a:pPr>
            <a:r>
              <a:rPr dirty="0" err="1">
                <a:latin typeface="Huawei Sans" panose="020C0503030203020204" pitchFamily="34" charset="0"/>
              </a:rPr>
              <a:t>iMaster</a:t>
            </a:r>
            <a:r>
              <a:rPr dirty="0">
                <a:latin typeface="Huawei Sans" panose="020C0503030203020204" pitchFamily="34" charset="0"/>
              </a:rPr>
              <a:t> </a:t>
            </a:r>
            <a:r>
              <a:rPr dirty="0" err="1">
                <a:latin typeface="Huawei Sans" panose="020C0503030203020204" pitchFamily="34" charset="0"/>
              </a:rPr>
              <a:t>NCE</a:t>
            </a:r>
            <a:r>
              <a:rPr dirty="0">
                <a:latin typeface="Huawei Sans" panose="020C0503030203020204" pitchFamily="34" charset="0"/>
              </a:rPr>
              <a:t>-Campus can display the network-wide terminal types and operating systems, for example, dumb terminals including printers, IP cameras, smart all-in-one card, and access control system. </a:t>
            </a:r>
            <a:r>
              <a:rPr dirty="0" err="1">
                <a:latin typeface="Huawei Sans" panose="020C0503030203020204" pitchFamily="34" charset="0"/>
              </a:rPr>
              <a:t>iMaster</a:t>
            </a:r>
            <a:r>
              <a:rPr dirty="0">
                <a:latin typeface="Huawei Sans" panose="020C0503030203020204" pitchFamily="34" charset="0"/>
              </a:rPr>
              <a:t> </a:t>
            </a:r>
            <a:r>
              <a:rPr dirty="0" err="1">
                <a:latin typeface="Huawei Sans" panose="020C0503030203020204" pitchFamily="34" charset="0"/>
              </a:rPr>
              <a:t>NCE</a:t>
            </a:r>
            <a:r>
              <a:rPr dirty="0">
                <a:latin typeface="Huawei Sans" panose="020C0503030203020204" pitchFamily="34" charset="0"/>
              </a:rPr>
              <a:t>-Campus can also collect statistics and display traffic by terminal type.</a:t>
            </a:r>
          </a:p>
          <a:p>
            <a:pPr lvl="1">
              <a:lnSpc>
                <a:spcPct val="110000"/>
              </a:lnSpc>
            </a:pPr>
            <a:r>
              <a:rPr dirty="0">
                <a:latin typeface="Huawei Sans" panose="020C0503030203020204" pitchFamily="34" charset="0"/>
              </a:rPr>
              <a:t>Administrators do not need to manually configure different services and policies for different types of dumb terminals such as IP phones, printers, and IP cameras on the campus network. </a:t>
            </a:r>
            <a:r>
              <a:rPr dirty="0" err="1">
                <a:latin typeface="Huawei Sans" panose="020C0503030203020204" pitchFamily="34" charset="0"/>
              </a:rPr>
              <a:t>iMaster</a:t>
            </a:r>
            <a:r>
              <a:rPr dirty="0">
                <a:latin typeface="Huawei Sans" panose="020C0503030203020204" pitchFamily="34" charset="0"/>
              </a:rPr>
              <a:t> </a:t>
            </a:r>
            <a:r>
              <a:rPr dirty="0" err="1">
                <a:latin typeface="Huawei Sans" panose="020C0503030203020204" pitchFamily="34" charset="0"/>
              </a:rPr>
              <a:t>NCE</a:t>
            </a:r>
            <a:r>
              <a:rPr dirty="0">
                <a:latin typeface="Huawei Sans" panose="020C0503030203020204" pitchFamily="34" charset="0"/>
              </a:rPr>
              <a:t>-Campus can automatically identify terminals and deliver the corresponding access policies and service configurations to them.</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3987485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sz="1100" b="0" dirty="0">
                <a:solidFill>
                  <a:schemeClr val="tx1"/>
                </a:solidFill>
                <a:latin typeface="Huawei Sans" panose="020C0503030203020204" pitchFamily="34" charset="0"/>
              </a:rPr>
              <a:t>When a terminal accesses the network, the network device connected to it can collect information about the terminal and report the information to </a:t>
            </a:r>
            <a:r>
              <a:rPr sz="1100" b="0" dirty="0" err="1">
                <a:solidFill>
                  <a:schemeClr val="tx1"/>
                </a:solidFill>
                <a:latin typeface="Huawei Sans" panose="020C0503030203020204" pitchFamily="34" charset="0"/>
              </a:rPr>
              <a:t>iMaster</a:t>
            </a:r>
            <a:r>
              <a:rPr sz="1100" b="0" dirty="0">
                <a:solidFill>
                  <a:schemeClr val="tx1"/>
                </a:solidFill>
                <a:latin typeface="Huawei Sans" panose="020C0503030203020204" pitchFamily="34" charset="0"/>
              </a:rPr>
              <a:t> NCE-Campus or </a:t>
            </a:r>
            <a:r>
              <a:rPr sz="1100" b="0" dirty="0" err="1">
                <a:solidFill>
                  <a:schemeClr val="tx1"/>
                </a:solidFill>
                <a:latin typeface="Huawei Sans" panose="020C0503030203020204" pitchFamily="34" charset="0"/>
              </a:rPr>
              <a:t>iMaster</a:t>
            </a:r>
            <a:r>
              <a:rPr sz="1100" b="0" dirty="0">
                <a:solidFill>
                  <a:schemeClr val="tx1"/>
                </a:solidFill>
                <a:latin typeface="Huawei Sans" panose="020C0503030203020204" pitchFamily="34" charset="0"/>
              </a:rPr>
              <a:t> NCE-Campus automatically scans terminal information. Then, </a:t>
            </a:r>
            <a:r>
              <a:rPr sz="1100" b="0" dirty="0" err="1">
                <a:solidFill>
                  <a:schemeClr val="tx1"/>
                </a:solidFill>
                <a:latin typeface="Huawei Sans" panose="020C0503030203020204" pitchFamily="34" charset="0"/>
              </a:rPr>
              <a:t>iMaster</a:t>
            </a:r>
            <a:r>
              <a:rPr sz="1100" b="0" dirty="0">
                <a:solidFill>
                  <a:schemeClr val="tx1"/>
                </a:solidFill>
                <a:latin typeface="Huawei Sans" panose="020C0503030203020204" pitchFamily="34" charset="0"/>
              </a:rPr>
              <a:t> NCE-Campus automatically identifies the type, operating system, and vendor of the terminal.</a:t>
            </a:r>
            <a:endParaRPr lang="zh-CN"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5770379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indent="-180000">
              <a:buSzPct val="50000"/>
              <a:buFont typeface="Wingdings" panose="05000000000000000000" pitchFamily="2" charset="2"/>
              <a:buChar char="l"/>
            </a:pPr>
            <a:r>
              <a:rPr sz="1100" b="0" dirty="0" smtClean="0">
                <a:solidFill>
                  <a:schemeClr val="tx1"/>
                </a:solidFill>
                <a:latin typeface="Huawei Sans" panose="020C0503030203020204" pitchFamily="34" charset="0"/>
              </a:rPr>
              <a:t>Passive fingerprint-based identification: Network devices collect fingerprints of terminal packets and report the fingerprints to </a:t>
            </a:r>
            <a:r>
              <a:rPr b="0" dirty="0" smtClean="0">
                <a:latin typeface="Huawei Sans" panose="020C0503030203020204" pitchFamily="34" charset="0"/>
              </a:rPr>
              <a:t>iMaster NCE-Campus </a:t>
            </a:r>
            <a:r>
              <a:rPr sz="1100" b="0" dirty="0" smtClean="0">
                <a:solidFill>
                  <a:schemeClr val="tx1"/>
                </a:solidFill>
                <a:latin typeface="Huawei Sans" panose="020C0503030203020204" pitchFamily="34" charset="0"/>
              </a:rPr>
              <a:t>for terminal type identification.</a:t>
            </a:r>
          </a:p>
          <a:p>
            <a:pPr marL="180000" indent="-180000">
              <a:buSzPct val="50000"/>
              <a:buFont typeface="Wingdings" panose="05000000000000000000" pitchFamily="2" charset="2"/>
              <a:buChar char="l"/>
            </a:pPr>
            <a:r>
              <a:rPr sz="1100" b="0" dirty="0" smtClean="0">
                <a:solidFill>
                  <a:schemeClr val="tx1"/>
                </a:solidFill>
                <a:latin typeface="Huawei Sans" panose="020C0503030203020204" pitchFamily="34" charset="0"/>
              </a:rPr>
              <a:t>Proactive scanning and identification: </a:t>
            </a:r>
            <a:r>
              <a:rPr b="0" dirty="0" smtClean="0">
                <a:latin typeface="Huawei Sans" panose="020C0503030203020204" pitchFamily="34" charset="0"/>
              </a:rPr>
              <a:t>iMaster NCE-Campus</a:t>
            </a:r>
            <a:r>
              <a:rPr sz="1100" b="0" dirty="0" smtClean="0">
                <a:solidFill>
                  <a:schemeClr val="tx1"/>
                </a:solidFill>
                <a:latin typeface="Huawei Sans" panose="020C0503030203020204" pitchFamily="34" charset="0"/>
              </a:rPr>
              <a:t> proactively detects or scans terminals, and identifies terminal types based on feedback information from the terminals.</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970106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sz="1100" b="0">
                <a:solidFill>
                  <a:schemeClr val="tx1"/>
                </a:solidFill>
                <a:latin typeface="Huawei Sans" panose="020C0503030203020204" pitchFamily="34" charset="0"/>
              </a:rPr>
              <a:t>In this slide, "general scenarios" refer to authentication, non-authentication, and dynamic/static IP address assignment scenarios.</a:t>
            </a:r>
            <a:endParaRPr lang="en-US"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b="0">
                <a:solidFill>
                  <a:schemeClr val="tx1"/>
                </a:solidFill>
                <a:latin typeface="Huawei Sans" panose="020C0503030203020204" pitchFamily="34" charset="0"/>
              </a:rPr>
              <a:t>In non-authentication scenarios, the controller can display information about wired terminals only after the ARP snooping function is enabled on access devices.</a:t>
            </a:r>
            <a:endParaRPr lang="zh-CN"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9864253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4840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410720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sz="1100" b="0">
                <a:solidFill>
                  <a:schemeClr val="tx1"/>
                </a:solidFill>
                <a:latin typeface="Huawei Sans" panose="020C0503030203020204" pitchFamily="34" charset="0"/>
              </a:rPr>
              <a:t>It is recommended that admission and authorization policies be automatically delivered to dumb terminals (such as printers, IP phones, and IP cameras) based on terminal types. This helps implement automatic service provisioning and plug-and-play for dumb terminals.</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0"/>
            <a:endParaRPr lang="zh-CN"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940648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6867340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On a large- or medium-sized campus network, the WLAN typically uses the </a:t>
            </a:r>
            <a:r>
              <a:rPr dirty="0" smtClean="0">
                <a:latin typeface="Huawei Sans" panose="020C0503030203020204" pitchFamily="34" charset="0"/>
              </a:rPr>
              <a:t>"AC </a:t>
            </a:r>
            <a:r>
              <a:rPr dirty="0">
                <a:latin typeface="Huawei Sans" panose="020C0503030203020204" pitchFamily="34" charset="0"/>
              </a:rPr>
              <a:t>+ Fit AP" networking architecture. Depending on the location of the </a:t>
            </a:r>
            <a:r>
              <a:rPr dirty="0" smtClean="0">
                <a:latin typeface="Huawei Sans" panose="020C0503030203020204" pitchFamily="34" charset="0"/>
              </a:rPr>
              <a:t>AC</a:t>
            </a:r>
            <a:r>
              <a:rPr dirty="0">
                <a:latin typeface="Huawei Sans" panose="020C0503030203020204" pitchFamily="34" charset="0"/>
              </a:rPr>
              <a:t>, two </a:t>
            </a:r>
            <a:r>
              <a:rPr dirty="0" smtClean="0">
                <a:latin typeface="Huawei Sans" panose="020C0503030203020204" pitchFamily="34" charset="0"/>
              </a:rPr>
              <a:t>AC </a:t>
            </a:r>
            <a:r>
              <a:rPr dirty="0">
                <a:latin typeface="Huawei Sans" panose="020C0503030203020204" pitchFamily="34" charset="0"/>
              </a:rPr>
              <a:t>deployment modes are available: in-path and off-path. When a native </a:t>
            </a:r>
            <a:r>
              <a:rPr dirty="0" smtClean="0">
                <a:latin typeface="Huawei Sans" panose="020C0503030203020204" pitchFamily="34" charset="0"/>
              </a:rPr>
              <a:t>AC </a:t>
            </a:r>
            <a:r>
              <a:rPr dirty="0">
                <a:latin typeface="Huawei Sans" panose="020C0503030203020204" pitchFamily="34" charset="0"/>
              </a:rPr>
              <a:t>(integrated on a switch) is used, only the in-path deployment mode can be adopted. When a standalone </a:t>
            </a:r>
            <a:r>
              <a:rPr dirty="0" smtClean="0">
                <a:latin typeface="Huawei Sans" panose="020C0503030203020204" pitchFamily="34" charset="0"/>
              </a:rPr>
              <a:t>AC </a:t>
            </a:r>
            <a:r>
              <a:rPr dirty="0">
                <a:latin typeface="Huawei Sans" panose="020C0503030203020204" pitchFamily="34" charset="0"/>
              </a:rPr>
              <a:t>is used, the two deployment modes are both supported (off-path mode recommended).</a:t>
            </a:r>
            <a:endParaRPr lang="en-US"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1770852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535388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5539172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3250024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614336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3907325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451332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09776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fontAlgn="base"/>
            <a:r>
              <a:rPr sz="1100" b="1" dirty="0" smtClean="0">
                <a:solidFill>
                  <a:schemeClr val="tx1"/>
                </a:solidFill>
                <a:latin typeface="Huawei Sans" panose="020C0503030203020204" pitchFamily="34" charset="0"/>
              </a:rPr>
              <a:t>Wired, wireless, and </a:t>
            </a:r>
            <a:r>
              <a:rPr sz="1100" b="1" dirty="0" err="1" smtClean="0">
                <a:solidFill>
                  <a:schemeClr val="tx1"/>
                </a:solidFill>
                <a:latin typeface="Huawei Sans" panose="020C0503030203020204" pitchFamily="34" charset="0"/>
              </a:rPr>
              <a:t>IoT</a:t>
            </a:r>
            <a:r>
              <a:rPr sz="1100" b="1" dirty="0" smtClean="0">
                <a:solidFill>
                  <a:schemeClr val="tx1"/>
                </a:solidFill>
                <a:latin typeface="Huawei Sans" panose="020C0503030203020204" pitchFamily="34" charset="0"/>
              </a:rPr>
              <a:t> network convergence, allowing diversified terminals and services</a:t>
            </a:r>
            <a:endParaRPr lang="zh-CN" altLang="zh-CN" sz="1100" b="1"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a:r>
              <a:rPr sz="1100" b="0" dirty="0" smtClean="0">
                <a:solidFill>
                  <a:schemeClr val="tx1"/>
                </a:solidFill>
                <a:latin typeface="Huawei Sans" panose="020C0503030203020204" pitchFamily="34" charset="0"/>
              </a:rPr>
              <a:t>Huawei S series switches integrate the WLAN access controller (AC) functionality to implement wired and wireless convergence and provide unified wired and wireless management and experience. Huawei APs integrate </a:t>
            </a:r>
            <a:r>
              <a:rPr sz="1100" b="0" dirty="0" err="1" smtClean="0">
                <a:solidFill>
                  <a:schemeClr val="tx1"/>
                </a:solidFill>
                <a:latin typeface="Huawei Sans" panose="020C0503030203020204" pitchFamily="34" charset="0"/>
              </a:rPr>
              <a:t>IoT</a:t>
            </a:r>
            <a:r>
              <a:rPr sz="1100" b="0" dirty="0" smtClean="0">
                <a:solidFill>
                  <a:schemeClr val="tx1"/>
                </a:solidFill>
                <a:latin typeface="Huawei Sans" panose="020C0503030203020204" pitchFamily="34" charset="0"/>
              </a:rPr>
              <a:t> modules to provide functions of </a:t>
            </a:r>
            <a:r>
              <a:rPr sz="1100" b="0" dirty="0" err="1" smtClean="0">
                <a:solidFill>
                  <a:schemeClr val="tx1"/>
                </a:solidFill>
                <a:latin typeface="Huawei Sans" panose="020C0503030203020204" pitchFamily="34" charset="0"/>
              </a:rPr>
              <a:t>IoT</a:t>
            </a:r>
            <a:r>
              <a:rPr sz="1100" b="0" dirty="0" smtClean="0">
                <a:solidFill>
                  <a:schemeClr val="tx1"/>
                </a:solidFill>
                <a:latin typeface="Huawei Sans" panose="020C0503030203020204" pitchFamily="34" charset="0"/>
              </a:rPr>
              <a:t> base stations, implementing converged Wi-Fi and </a:t>
            </a:r>
            <a:r>
              <a:rPr sz="1100" b="0" dirty="0" err="1" smtClean="0">
                <a:solidFill>
                  <a:schemeClr val="tx1"/>
                </a:solidFill>
                <a:latin typeface="Huawei Sans" panose="020C0503030203020204" pitchFamily="34" charset="0"/>
              </a:rPr>
              <a:t>IoT</a:t>
            </a:r>
            <a:r>
              <a:rPr sz="1100" b="0" dirty="0" smtClean="0">
                <a:solidFill>
                  <a:schemeClr val="tx1"/>
                </a:solidFill>
                <a:latin typeface="Huawei Sans" panose="020C0503030203020204" pitchFamily="34" charset="0"/>
              </a:rPr>
              <a:t> networks as well as simplified management. Huawei's solution provides unified authentication and access policy control for wired and wireless users by integrating the user authentication, user management, and policy association functions. Administrators can obtain consistent user management experience and simplify O&amp;M of wired and wireless networks.</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4746572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720348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smtClean="0">
                <a:latin typeface="Huawei Sans" panose="020C0503030203020204" pitchFamily="34" charset="0"/>
              </a:rPr>
              <a:t>Answer:</a:t>
            </a:r>
            <a:endParaRPr lang="en-US" dirty="0" smtClean="0">
              <a:latin typeface="Huawei Sans" panose="020C0503030203020204" pitchFamily="34" charset="0"/>
            </a:endParaRPr>
          </a:p>
          <a:p>
            <a:pPr lvl="1"/>
            <a:r>
              <a:rPr dirty="0" smtClean="0">
                <a:latin typeface="Huawei Sans" panose="020C0503030203020204" pitchFamily="34" charset="0"/>
              </a:rPr>
              <a:t>C</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40726178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smtClean="0">
                <a:latin typeface="Huawei Sans" panose="020C0503030203020204" pitchFamily="34" charset="0"/>
              </a:rPr>
              <a:t>Answer</a:t>
            </a:r>
            <a:endParaRPr lang="en-US" dirty="0" smtClean="0">
              <a:latin typeface="Huawei Sans" panose="020C0503030203020204" pitchFamily="34" charset="0"/>
            </a:endParaRPr>
          </a:p>
          <a:p>
            <a:pPr lvl="1"/>
            <a:r>
              <a:rPr dirty="0" smtClean="0">
                <a:latin typeface="Huawei Sans" panose="020C0503030203020204" pitchFamily="34" charset="0"/>
              </a:rPr>
              <a:t>B</a:t>
            </a:r>
            <a:r>
              <a:rPr lang="en-US" dirty="0" smtClean="0">
                <a:latin typeface="Huawei Sans" panose="020C0503030203020204" pitchFamily="34" charset="0"/>
              </a:rPr>
              <a:t>CF</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33279053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4610974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49048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49207" y="728684"/>
            <a:ext cx="5580062" cy="7120905"/>
          </a:xfrm>
        </p:spPr>
        <p:txBody>
          <a:bodyPr/>
          <a:lstStyle/>
          <a:p>
            <a:pPr lvl="0" fontAlgn="base"/>
            <a:r>
              <a:rPr sz="1100" b="1" dirty="0" smtClean="0">
                <a:solidFill>
                  <a:schemeClr val="tx1"/>
                </a:solidFill>
                <a:latin typeface="Huawei Sans" panose="020C0503030203020204" pitchFamily="34" charset="0"/>
              </a:rPr>
              <a:t>All-scenario </a:t>
            </a:r>
            <a:r>
              <a:rPr sz="1100" b="1" dirty="0">
                <a:solidFill>
                  <a:schemeClr val="tx1"/>
                </a:solidFill>
                <a:latin typeface="Huawei Sans" panose="020C0503030203020204" pitchFamily="34" charset="0"/>
              </a:rPr>
              <a:t>WLAN: ideal for differentiated access requirements of customers</a:t>
            </a:r>
            <a:endParaRPr lang="zh-CN" altLang="zh-CN" sz="1100" b="1"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a:r>
              <a:rPr sz="1100" b="0" dirty="0">
                <a:solidFill>
                  <a:schemeClr val="tx1"/>
                </a:solidFill>
                <a:latin typeface="Huawei Sans" panose="020C0503030203020204" pitchFamily="34" charset="0"/>
              </a:rPr>
              <a:t>Huawei provides Wi-Fi 6 APs, high-density APs, and an agile distributed Wi-Fi solution tailored for a diverse of scenarios, such as common indoor deployments, high-density stadiums, outdoor environments, and dense rooms. These offerings provide pervasive high-density WLAN coverage and deliver assured user access experience. The resulting benefits include convenient deployment and reduced investment costs.</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a:r>
              <a:rPr sz="1100" b="0" dirty="0">
                <a:solidFill>
                  <a:schemeClr val="tx1"/>
                </a:solidFill>
                <a:latin typeface="Huawei Sans" panose="020C0503030203020204" pitchFamily="34" charset="0"/>
              </a:rPr>
              <a:t>Wi-Fi 6 is the sixth generation of Wi-Fi standards. It inherits a large number of key </a:t>
            </a:r>
            <a:r>
              <a:rPr sz="1100" b="0" dirty="0" err="1">
                <a:solidFill>
                  <a:schemeClr val="tx1"/>
                </a:solidFill>
                <a:latin typeface="Huawei Sans" panose="020C0503030203020204" pitchFamily="34" charset="0"/>
              </a:rPr>
              <a:t>5G</a:t>
            </a:r>
            <a:r>
              <a:rPr sz="1100" b="0" dirty="0">
                <a:solidFill>
                  <a:schemeClr val="tx1"/>
                </a:solidFill>
                <a:latin typeface="Huawei Sans" panose="020C0503030203020204" pitchFamily="34" charset="0"/>
              </a:rPr>
              <a:t> technologies, such as orthogonal frequency division multiple access (</a:t>
            </a:r>
            <a:r>
              <a:rPr sz="1100" b="0" dirty="0" err="1">
                <a:solidFill>
                  <a:schemeClr val="tx1"/>
                </a:solidFill>
                <a:latin typeface="Huawei Sans" panose="020C0503030203020204" pitchFamily="34" charset="0"/>
              </a:rPr>
              <a:t>OFDMA</a:t>
            </a:r>
            <a:r>
              <a:rPr sz="1100" b="0" dirty="0">
                <a:solidFill>
                  <a:schemeClr val="tx1"/>
                </a:solidFill>
                <a:latin typeface="Huawei Sans" panose="020C0503030203020204" pitchFamily="34" charset="0"/>
              </a:rPr>
              <a:t>), multi-user multiple-input multiple-output (MU-</a:t>
            </a:r>
            <a:r>
              <a:rPr sz="1100" b="0" dirty="0" err="1">
                <a:solidFill>
                  <a:schemeClr val="tx1"/>
                </a:solidFill>
                <a:latin typeface="Huawei Sans" panose="020C0503030203020204" pitchFamily="34" charset="0"/>
              </a:rPr>
              <a:t>MIMO</a:t>
            </a:r>
            <a:r>
              <a:rPr sz="1100" b="0" dirty="0">
                <a:solidFill>
                  <a:schemeClr val="tx1"/>
                </a:solidFill>
                <a:latin typeface="Huawei Sans" panose="020C0503030203020204" pitchFamily="34" charset="0"/>
              </a:rPr>
              <a:t>), and 1024 Quadrature Amplitude Modulation (1024-</a:t>
            </a:r>
            <a:r>
              <a:rPr sz="1100" b="0" dirty="0" err="1">
                <a:solidFill>
                  <a:schemeClr val="tx1"/>
                </a:solidFill>
                <a:latin typeface="Huawei Sans" panose="020C0503030203020204" pitchFamily="34" charset="0"/>
              </a:rPr>
              <a:t>QAM</a:t>
            </a:r>
            <a:r>
              <a:rPr sz="1100" b="0" dirty="0">
                <a:solidFill>
                  <a:schemeClr val="tx1"/>
                </a:solidFill>
                <a:latin typeface="Huawei Sans" panose="020C0503030203020204" pitchFamily="34" charset="0"/>
              </a:rPr>
              <a:t>). Compared with Wi-Fi 5, Wi-Fi 6 offers a 4-fold increase in both the network bandwidth and concurrent user quantity, and shortens the network latency from 30 </a:t>
            </a:r>
            <a:r>
              <a:rPr sz="1100" b="0" dirty="0" err="1">
                <a:solidFill>
                  <a:schemeClr val="tx1"/>
                </a:solidFill>
                <a:latin typeface="Huawei Sans" panose="020C0503030203020204" pitchFamily="34" charset="0"/>
              </a:rPr>
              <a:t>ms</a:t>
            </a:r>
            <a:r>
              <a:rPr sz="1100" b="0" dirty="0">
                <a:solidFill>
                  <a:schemeClr val="tx1"/>
                </a:solidFill>
                <a:latin typeface="Huawei Sans" panose="020C0503030203020204" pitchFamily="34" charset="0"/>
              </a:rPr>
              <a:t> to 20 </a:t>
            </a:r>
            <a:r>
              <a:rPr sz="1100" b="0" dirty="0" err="1">
                <a:solidFill>
                  <a:schemeClr val="tx1"/>
                </a:solidFill>
                <a:latin typeface="Huawei Sans" panose="020C0503030203020204" pitchFamily="34" charset="0"/>
              </a:rPr>
              <a:t>ms.</a:t>
            </a:r>
            <a:r>
              <a:rPr sz="1100" b="0" dirty="0">
                <a:solidFill>
                  <a:schemeClr val="tx1"/>
                </a:solidFill>
                <a:latin typeface="Huawei Sans" panose="020C0503030203020204" pitchFamily="34" charset="0"/>
              </a:rPr>
              <a:t> All these merits enable Wi-Fi 6 to easily meet the ultra-large bandwidth, ultra-high density access, and ultra-low latency requirements in various application scenarios. Typical scenarios include, for example, </a:t>
            </a:r>
            <a:r>
              <a:rPr sz="1100" b="0" dirty="0" err="1">
                <a:solidFill>
                  <a:schemeClr val="tx1"/>
                </a:solidFill>
                <a:latin typeface="Huawei Sans" panose="020C0503030203020204" pitchFamily="34" charset="0"/>
              </a:rPr>
              <a:t>4K</a:t>
            </a:r>
            <a:r>
              <a:rPr sz="1100" b="0" dirty="0">
                <a:solidFill>
                  <a:schemeClr val="tx1"/>
                </a:solidFill>
                <a:latin typeface="Huawei Sans" panose="020C0503030203020204" pitchFamily="34" charset="0"/>
              </a:rPr>
              <a:t> ultra-HD video conferencing (ultra-large bandwidth), high-density stadium (ultra-high concurrency), and VR (ultra-low latency). Based on the profound understanding and grasp of </a:t>
            </a:r>
            <a:r>
              <a:rPr sz="1100" b="0" dirty="0" err="1">
                <a:solidFill>
                  <a:schemeClr val="tx1"/>
                </a:solidFill>
                <a:latin typeface="Huawei Sans" panose="020C0503030203020204" pitchFamily="34" charset="0"/>
              </a:rPr>
              <a:t>5G</a:t>
            </a:r>
            <a:r>
              <a:rPr sz="1100" b="0" dirty="0">
                <a:solidFill>
                  <a:schemeClr val="tx1"/>
                </a:solidFill>
                <a:latin typeface="Huawei Sans" panose="020C0503030203020204" pitchFamily="34" charset="0"/>
              </a:rPr>
              <a:t> technologies, Huawei becomes a major contributor to the Wi-Fi 6 standard. Huawei experts have served as the chairmen of five Wi-Fi standard working groups.</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marL="180000" marR="0" lvl="0" indent="-180000" algn="l" defTabSz="1219304" rtl="0" eaLnBrk="1" fontAlgn="base" latinLnBrk="0" hangingPunct="1">
              <a:spcAft>
                <a:spcPts val="600"/>
              </a:spcAft>
              <a:buClrTx/>
              <a:buSzTx/>
              <a:buFont typeface="Huawei Sans" panose="020C0503030203020204" pitchFamily="34" charset="0"/>
              <a:buChar char="•"/>
              <a:tabLst/>
              <a:defRPr/>
            </a:pPr>
            <a:r>
              <a:rPr sz="1100" b="1" dirty="0">
                <a:latin typeface="Huawei Sans" panose="020C0503030203020204" pitchFamily="34" charset="0"/>
              </a:rPr>
              <a:t>Hybrid optical-electrical switch &amp; 200-m </a:t>
            </a:r>
            <a:r>
              <a:rPr sz="1100" b="1" dirty="0" err="1">
                <a:latin typeface="Huawei Sans" panose="020C0503030203020204" pitchFamily="34" charset="0"/>
              </a:rPr>
              <a:t>PoE</a:t>
            </a:r>
            <a:r>
              <a:rPr sz="1100" b="1" dirty="0">
                <a:latin typeface="Huawei Sans" panose="020C0503030203020204" pitchFamily="34" charset="0"/>
              </a:rPr>
              <a:t>++</a:t>
            </a:r>
            <a:r>
              <a:rPr sz="1100" b="1" dirty="0">
                <a:solidFill>
                  <a:schemeClr val="tx1"/>
                </a:solidFill>
                <a:latin typeface="Huawei Sans" panose="020C0503030203020204" pitchFamily="34" charset="0"/>
              </a:rPr>
              <a:t>: higher bandwidth and more flexible network deployment</a:t>
            </a:r>
            <a:endParaRPr lang="zh-CN" altLang="zh-CN" sz="1100" b="1" u="none" strike="noStrike"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lvl="1"/>
            <a:r>
              <a:rPr sz="1100" b="0" dirty="0">
                <a:solidFill>
                  <a:schemeClr val="tx1"/>
                </a:solidFill>
                <a:latin typeface="Huawei Sans" panose="020C0503030203020204" pitchFamily="34" charset="0"/>
              </a:rPr>
              <a:t>With the advent of </a:t>
            </a:r>
            <a:r>
              <a:rPr sz="1100" b="0" dirty="0" err="1">
                <a:solidFill>
                  <a:schemeClr val="tx1"/>
                </a:solidFill>
                <a:latin typeface="Huawei Sans" panose="020C0503030203020204" pitchFamily="34" charset="0"/>
              </a:rPr>
              <a:t>802.11ac</a:t>
            </a:r>
            <a:r>
              <a:rPr sz="1100" b="0" dirty="0">
                <a:solidFill>
                  <a:schemeClr val="tx1"/>
                </a:solidFill>
                <a:latin typeface="Huawei Sans" panose="020C0503030203020204" pitchFamily="34" charset="0"/>
              </a:rPr>
              <a:t> standards and products, the access rate of wireless terminals exceeds 1 </a:t>
            </a:r>
            <a:r>
              <a:rPr sz="1100" b="0" dirty="0" err="1">
                <a:solidFill>
                  <a:schemeClr val="tx1"/>
                </a:solidFill>
                <a:latin typeface="Huawei Sans" panose="020C0503030203020204" pitchFamily="34" charset="0"/>
              </a:rPr>
              <a:t>Gbps</a:t>
            </a:r>
            <a:r>
              <a:rPr sz="1100" b="0" dirty="0">
                <a:solidFill>
                  <a:schemeClr val="tx1"/>
                </a:solidFill>
                <a:latin typeface="Huawei Sans" panose="020C0503030203020204" pitchFamily="34" charset="0"/>
              </a:rPr>
              <a:t>. However, the access rate of GE interfaces fails to meet this trend. Huawei provides hybrid optical-electrical switches that provide </a:t>
            </a:r>
            <a:r>
              <a:rPr sz="1100" b="0" dirty="0" err="1">
                <a:solidFill>
                  <a:schemeClr val="tx1"/>
                </a:solidFill>
                <a:latin typeface="Huawei Sans" panose="020C0503030203020204" pitchFamily="34" charset="0"/>
              </a:rPr>
              <a:t>PoE</a:t>
            </a:r>
            <a:r>
              <a:rPr sz="1100" b="0" dirty="0">
                <a:solidFill>
                  <a:schemeClr val="tx1"/>
                </a:solidFill>
                <a:latin typeface="Huawei Sans" panose="020C0503030203020204" pitchFamily="34" charset="0"/>
              </a:rPr>
              <a:t>++ power for APs within </a:t>
            </a:r>
            <a:r>
              <a:rPr lang="en-US" sz="1100" b="0" dirty="0" smtClean="0">
                <a:solidFill>
                  <a:schemeClr val="tx1"/>
                </a:solidFill>
                <a:latin typeface="Huawei Sans" panose="020C0503030203020204" pitchFamily="34" charset="0"/>
              </a:rPr>
              <a:t>3</a:t>
            </a:r>
            <a:r>
              <a:rPr sz="1100" b="0" dirty="0" smtClean="0">
                <a:solidFill>
                  <a:schemeClr val="tx1"/>
                </a:solidFill>
                <a:latin typeface="Huawei Sans" panose="020C0503030203020204" pitchFamily="34" charset="0"/>
              </a:rPr>
              <a:t>00 </a:t>
            </a:r>
            <a:r>
              <a:rPr sz="1100" b="0" dirty="0">
                <a:solidFill>
                  <a:schemeClr val="tx1"/>
                </a:solidFill>
                <a:latin typeface="Huawei Sans" panose="020C0503030203020204" pitchFamily="34" charset="0"/>
              </a:rPr>
              <a:t>m through hybrid cables.</a:t>
            </a:r>
            <a:endParaRPr lang="zh-CN" altLang="zh-CN" sz="110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338461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guide id="0"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4.pn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7.png"/><Relationship Id="rId7" Type="http://schemas.openxmlformats.org/officeDocument/2006/relationships/image" Target="../media/image10.png"/><Relationship Id="rId12"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9.png"/><Relationship Id="rId1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image" Target="../media/image8.png"/><Relationship Id="rId9" Type="http://schemas.openxmlformats.org/officeDocument/2006/relationships/image" Target="../media/image24.png"/><Relationship Id="rId14"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7.png"/><Relationship Id="rId7" Type="http://schemas.openxmlformats.org/officeDocument/2006/relationships/image" Target="../media/image29.png"/><Relationship Id="rId12"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10.png"/><Relationship Id="rId11" Type="http://schemas.openxmlformats.org/officeDocument/2006/relationships/image" Target="../media/image26.png"/><Relationship Id="rId5" Type="http://schemas.openxmlformats.org/officeDocument/2006/relationships/image" Target="../media/image22.png"/><Relationship Id="rId10" Type="http://schemas.openxmlformats.org/officeDocument/2006/relationships/image" Target="../media/image25.png"/><Relationship Id="rId4" Type="http://schemas.openxmlformats.org/officeDocument/2006/relationships/image" Target="../media/image9.png"/><Relationship Id="rId9" Type="http://schemas.openxmlformats.org/officeDocument/2006/relationships/image" Target="../media/image24.png"/><Relationship Id="rId1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image" Target="../media/image25.png"/><Relationship Id="rId5" Type="http://schemas.openxmlformats.org/officeDocument/2006/relationships/image" Target="../media/image31.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7.png"/><Relationship Id="rId7"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22.png"/><Relationship Id="rId11" Type="http://schemas.openxmlformats.org/officeDocument/2006/relationships/image" Target="../media/image33.png"/><Relationship Id="rId5" Type="http://schemas.openxmlformats.org/officeDocument/2006/relationships/image" Target="../media/image9.png"/><Relationship Id="rId10" Type="http://schemas.openxmlformats.org/officeDocument/2006/relationships/image" Target="../media/image28.png"/><Relationship Id="rId4" Type="http://schemas.openxmlformats.org/officeDocument/2006/relationships/image" Target="../media/image8.png"/><Relationship Id="rId9"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15.xml"/><Relationship Id="rId6" Type="http://schemas.openxmlformats.org/officeDocument/2006/relationships/image" Target="../media/image31.png"/><Relationship Id="rId5"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20.png"/><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15.xml"/><Relationship Id="rId6" Type="http://schemas.openxmlformats.org/officeDocument/2006/relationships/image" Target="../media/image34.png"/><Relationship Id="rId5" Type="http://schemas.openxmlformats.org/officeDocument/2006/relationships/image" Target="../media/image14.png"/><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image" Target="../media/image34.png"/><Relationship Id="rId5" Type="http://schemas.openxmlformats.org/officeDocument/2006/relationships/image" Target="../media/image14.pn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1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image" Target="../media/image8.png"/><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29.png"/><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29.png"/><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31.png"/><Relationship Id="rId10" Type="http://schemas.openxmlformats.org/officeDocument/2006/relationships/image" Target="../media/image28.png"/><Relationship Id="rId4" Type="http://schemas.openxmlformats.org/officeDocument/2006/relationships/image" Target="../media/image6.png"/><Relationship Id="rId9" Type="http://schemas.openxmlformats.org/officeDocument/2006/relationships/image" Target="../media/image25.png"/></Relationships>
</file>

<file path=ppt/slides/_rels/slide4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0.png"/><Relationship Id="rId7"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15.xml"/><Relationship Id="rId6" Type="http://schemas.openxmlformats.org/officeDocument/2006/relationships/image" Target="../media/image31.png"/><Relationship Id="rId11" Type="http://schemas.openxmlformats.org/officeDocument/2006/relationships/image" Target="../media/image28.png"/><Relationship Id="rId5" Type="http://schemas.openxmlformats.org/officeDocument/2006/relationships/image" Target="../media/image6.png"/><Relationship Id="rId10" Type="http://schemas.openxmlformats.org/officeDocument/2006/relationships/image" Target="../media/image25.png"/><Relationship Id="rId4" Type="http://schemas.openxmlformats.org/officeDocument/2006/relationships/image" Target="../media/image9.png"/><Relationship Id="rId9"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8.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15.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6.png"/><Relationship Id="rId2" Type="http://schemas.openxmlformats.org/officeDocument/2006/relationships/notesSlide" Target="../notesSlides/notesSlide52.xml"/><Relationship Id="rId1" Type="http://schemas.openxmlformats.org/officeDocument/2006/relationships/slideLayout" Target="../slideLayouts/slideLayout15.xml"/><Relationship Id="rId6" Type="http://schemas.openxmlformats.org/officeDocument/2006/relationships/image" Target="../media/image25.png"/><Relationship Id="rId5" Type="http://schemas.openxmlformats.org/officeDocument/2006/relationships/image" Target="../media/image8.png"/><Relationship Id="rId4" Type="http://schemas.openxmlformats.org/officeDocument/2006/relationships/image" Target="../media/image6.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image" Target="../media/image8.png"/><Relationship Id="rId4" Type="http://schemas.openxmlformats.org/officeDocument/2006/relationships/image" Target="../media/image6.png"/></Relationships>
</file>

<file path=ppt/slides/_rels/slide5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8.png"/><Relationship Id="rId7"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15.xml"/><Relationship Id="rId6" Type="http://schemas.openxmlformats.org/officeDocument/2006/relationships/image" Target="../media/image21.png"/><Relationship Id="rId5" Type="http://schemas.openxmlformats.org/officeDocument/2006/relationships/image" Target="../media/image25.png"/><Relationship Id="rId4" Type="http://schemas.openxmlformats.org/officeDocument/2006/relationships/image" Target="../media/image9.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0.xml"/><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14.png"/></Relationships>
</file>

<file path=ppt/slides/_rels/slide6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8.png"/><Relationship Id="rId7" Type="http://schemas.openxmlformats.org/officeDocument/2006/relationships/image" Target="../media/image23.png"/><Relationship Id="rId2" Type="http://schemas.openxmlformats.org/officeDocument/2006/relationships/notesSlide" Target="../notesSlides/notesSlide61.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9.png"/><Relationship Id="rId9" Type="http://schemas.openxmlformats.org/officeDocument/2006/relationships/image" Target="../media/image14.png"/></Relationships>
</file>

<file path=ppt/slides/_rels/slide6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8.png"/><Relationship Id="rId7" Type="http://schemas.openxmlformats.org/officeDocument/2006/relationships/image" Target="../media/image23.png"/><Relationship Id="rId2" Type="http://schemas.openxmlformats.org/officeDocument/2006/relationships/notesSlide" Target="../notesSlides/notesSlide62.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9.png"/><Relationship Id="rId9" Type="http://schemas.openxmlformats.org/officeDocument/2006/relationships/image" Target="../media/image14.png"/></Relationships>
</file>

<file path=ppt/slides/_rels/slide6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8.png"/><Relationship Id="rId7" Type="http://schemas.openxmlformats.org/officeDocument/2006/relationships/image" Target="../media/image23.png"/><Relationship Id="rId2" Type="http://schemas.openxmlformats.org/officeDocument/2006/relationships/notesSlide" Target="../notesSlides/notesSlide63.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9.png"/><Relationship Id="rId9" Type="http://schemas.openxmlformats.org/officeDocument/2006/relationships/image" Target="../media/image14.png"/></Relationships>
</file>

<file path=ppt/slides/_rels/slide6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5.png"/><Relationship Id="rId7" Type="http://schemas.openxmlformats.org/officeDocument/2006/relationships/image" Target="../media/image8.png"/><Relationship Id="rId2" Type="http://schemas.openxmlformats.org/officeDocument/2006/relationships/notesSlide" Target="../notesSlides/notesSlide64.xml"/><Relationship Id="rId1" Type="http://schemas.openxmlformats.org/officeDocument/2006/relationships/slideLayout" Target="../slideLayouts/slideLayout15.xml"/><Relationship Id="rId6" Type="http://schemas.openxmlformats.org/officeDocument/2006/relationships/image" Target="../media/image7.png"/><Relationship Id="rId11" Type="http://schemas.microsoft.com/office/2007/relationships/hdphoto" Target="../media/hdphoto2.wdp"/><Relationship Id="rId5" Type="http://schemas.openxmlformats.org/officeDocument/2006/relationships/image" Target="../media/image6.png"/><Relationship Id="rId10" Type="http://schemas.openxmlformats.org/officeDocument/2006/relationships/image" Target="../media/image42.png"/><Relationship Id="rId4" Type="http://schemas.openxmlformats.org/officeDocument/2006/relationships/image" Target="../media/image9.png"/><Relationship Id="rId9" Type="http://schemas.openxmlformats.org/officeDocument/2006/relationships/image" Target="../media/image37.png"/></Relationships>
</file>

<file path=ppt/slides/_rels/slide6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43.png"/><Relationship Id="rId7" Type="http://schemas.openxmlformats.org/officeDocument/2006/relationships/image" Target="../media/image20.png"/><Relationship Id="rId2" Type="http://schemas.openxmlformats.org/officeDocument/2006/relationships/notesSlide" Target="../notesSlides/notesSlide65.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41.png"/><Relationship Id="rId4" Type="http://schemas.openxmlformats.org/officeDocument/2006/relationships/image" Target="../media/image6.png"/><Relationship Id="rId9" Type="http://schemas.openxmlformats.org/officeDocument/2006/relationships/image" Target="../media/image24.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7.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24.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4.png"/><Relationship Id="rId2" Type="http://schemas.openxmlformats.org/officeDocument/2006/relationships/notesSlide" Target="../notesSlides/notesSlide72.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4.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image" Target="../media/image8.png"/></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5.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image" Target="../media/image8.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8.xml"/><Relationship Id="rId1" Type="http://schemas.openxmlformats.org/officeDocument/2006/relationships/slideLayout" Target="../slideLayouts/slideLayout15.xml"/><Relationship Id="rId4" Type="http://schemas.openxmlformats.org/officeDocument/2006/relationships/image" Target="../media/image45.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1.png"/><Relationship Id="rId7" Type="http://schemas.microsoft.com/office/2007/relationships/hdphoto" Target="../media/hdphoto1.wdp"/><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6.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 name="文本占位符 31"/>
          <p:cNvSpPr>
            <a:spLocks noGrp="1"/>
          </p:cNvSpPr>
          <p:nvPr>
            <p:ph type="body" sz="quarter" idx="17"/>
          </p:nvPr>
        </p:nvSpPr>
        <p:spPr/>
        <p:txBody>
          <a:bodyPr/>
          <a:lstStyle/>
          <a:p>
            <a:endParaRPr lang="zh-CN" altLang="en-US" dirty="0"/>
          </a:p>
        </p:txBody>
      </p:sp>
      <p:sp>
        <p:nvSpPr>
          <p:cNvPr id="10" name="文本占位符 9"/>
          <p:cNvSpPr>
            <a:spLocks noGrp="1"/>
          </p:cNvSpPr>
          <p:nvPr>
            <p:ph type="body" sz="quarter" idx="18"/>
          </p:nvPr>
        </p:nvSpPr>
        <p:spPr/>
        <p:txBody>
          <a:bodyPr/>
          <a:lstStyle/>
          <a:p>
            <a:r>
              <a:rPr lang="en-US" altLang="zh-CN" smtClean="0"/>
              <a:t>CloudCampus</a:t>
            </a:r>
            <a:endParaRPr lang="en-US" altLang="zh-CN" dirty="0"/>
          </a:p>
        </p:txBody>
      </p:sp>
      <p:sp>
        <p:nvSpPr>
          <p:cNvPr id="12" name="文本占位符 11"/>
          <p:cNvSpPr>
            <a:spLocks noGrp="1"/>
          </p:cNvSpPr>
          <p:nvPr>
            <p:ph type="body" sz="quarter" idx="19"/>
          </p:nvPr>
        </p:nvSpPr>
        <p:spPr/>
        <p:txBody>
          <a:bodyPr/>
          <a:lstStyle/>
          <a:p>
            <a:r>
              <a:rPr lang="en-US" altLang="zh-CN" smtClean="0"/>
              <a:t>V100R019C10</a:t>
            </a:r>
            <a:endParaRPr lang="en-US" altLang="zh-CN" dirty="0"/>
          </a:p>
        </p:txBody>
      </p:sp>
      <p:sp>
        <p:nvSpPr>
          <p:cNvPr id="33" name="文本占位符 32"/>
          <p:cNvSpPr>
            <a:spLocks noGrp="1"/>
          </p:cNvSpPr>
          <p:nvPr>
            <p:ph type="body" sz="quarter" idx="20"/>
          </p:nvPr>
        </p:nvSpPr>
        <p:spPr/>
        <p:txBody>
          <a:bodyPr/>
          <a:lstStyle/>
          <a:p>
            <a:endParaRPr lang="zh-CN" altLang="en-US"/>
          </a:p>
        </p:txBody>
      </p:sp>
      <p:sp>
        <p:nvSpPr>
          <p:cNvPr id="2" name="文本占位符 1"/>
          <p:cNvSpPr>
            <a:spLocks noGrp="1"/>
          </p:cNvSpPr>
          <p:nvPr>
            <p:ph type="body" sz="quarter" idx="13"/>
          </p:nvPr>
        </p:nvSpPr>
        <p:spPr/>
        <p:txBody>
          <a:bodyPr/>
          <a:lstStyle/>
          <a:p>
            <a:r>
              <a:rPr lang="en-US" altLang="zh-CN" smtClean="0"/>
              <a:t>Lu Yueyue/WX445705</a:t>
            </a:r>
            <a:endParaRPr lang="en-US" altLang="zh-CN" dirty="0"/>
          </a:p>
        </p:txBody>
      </p:sp>
      <p:sp>
        <p:nvSpPr>
          <p:cNvPr id="3" name="文本占位符 2"/>
          <p:cNvSpPr>
            <a:spLocks noGrp="1"/>
          </p:cNvSpPr>
          <p:nvPr>
            <p:ph type="body" sz="quarter" idx="14"/>
          </p:nvPr>
        </p:nvSpPr>
        <p:spPr/>
        <p:txBody>
          <a:bodyPr/>
          <a:lstStyle/>
          <a:p>
            <a:r>
              <a:rPr lang="en-US" altLang="zh-CN" smtClean="0"/>
              <a:t>2020-11-19</a:t>
            </a:r>
            <a:endParaRPr lang="en-US" altLang="zh-CN" dirty="0">
              <a:sym typeface="Huawei Sans" panose="020C0503030203020204" pitchFamily="34" charset="0"/>
            </a:endParaRPr>
          </a:p>
        </p:txBody>
      </p:sp>
      <p:sp>
        <p:nvSpPr>
          <p:cNvPr id="4" name="文本占位符 3"/>
          <p:cNvSpPr>
            <a:spLocks noGrp="1"/>
          </p:cNvSpPr>
          <p:nvPr>
            <p:ph type="body" sz="quarter" idx="15"/>
          </p:nvPr>
        </p:nvSpPr>
        <p:spPr/>
        <p:txBody>
          <a:bodyPr/>
          <a:lstStyle/>
          <a:p>
            <a:r>
              <a:rPr lang="en-US" altLang="zh-CN" sz="1050" dirty="0" smtClean="0"/>
              <a:t>Zhu </a:t>
            </a:r>
            <a:r>
              <a:rPr lang="en-US" altLang="zh-CN" sz="1050" dirty="0" err="1" smtClean="0"/>
              <a:t>Shigeng</a:t>
            </a:r>
            <a:r>
              <a:rPr lang="en-US" altLang="zh-CN" sz="1050" dirty="0" smtClean="0"/>
              <a:t>/00261992,</a:t>
            </a:r>
          </a:p>
          <a:p>
            <a:r>
              <a:rPr lang="en-US" altLang="zh-CN" sz="1050" dirty="0" smtClean="0"/>
              <a:t>Yao Ning/00276205, Zhang </a:t>
            </a:r>
            <a:r>
              <a:rPr lang="en-US" altLang="zh-CN" sz="1050" dirty="0" err="1" smtClean="0"/>
              <a:t>Linrui</a:t>
            </a:r>
            <a:r>
              <a:rPr lang="en-US" altLang="zh-CN" sz="1050" dirty="0" smtClean="0"/>
              <a:t>/WX570554</a:t>
            </a:r>
            <a:endParaRPr lang="en-US" altLang="zh-CN" sz="1050" dirty="0"/>
          </a:p>
        </p:txBody>
      </p:sp>
      <p:sp>
        <p:nvSpPr>
          <p:cNvPr id="5" name="文本占位符 4"/>
          <p:cNvSpPr>
            <a:spLocks noGrp="1"/>
          </p:cNvSpPr>
          <p:nvPr>
            <p:ph type="body" sz="quarter" idx="16"/>
          </p:nvPr>
        </p:nvSpPr>
        <p:spPr/>
        <p:txBody>
          <a:bodyPr/>
          <a:lstStyle/>
          <a:p>
            <a:r>
              <a:rPr lang="en-US" altLang="zh-CN" dirty="0" smtClean="0"/>
              <a:t>Optimized</a:t>
            </a:r>
            <a:endParaRPr lang="en-US" altLang="zh-CN" dirty="0">
              <a:sym typeface="Huawei Sans" panose="020C0503030203020204" pitchFamily="34" charset="0"/>
            </a:endParaRPr>
          </a:p>
        </p:txBody>
      </p:sp>
      <p:sp>
        <p:nvSpPr>
          <p:cNvPr id="34" name="文本占位符 33"/>
          <p:cNvSpPr>
            <a:spLocks noGrp="1"/>
          </p:cNvSpPr>
          <p:nvPr>
            <p:ph type="body" sz="quarter" idx="21"/>
          </p:nvPr>
        </p:nvSpPr>
        <p:spPr/>
        <p:txBody>
          <a:bodyPr/>
          <a:lstStyle/>
          <a:p>
            <a:endParaRPr lang="zh-CN" altLang="en-US"/>
          </a:p>
        </p:txBody>
      </p:sp>
      <p:sp>
        <p:nvSpPr>
          <p:cNvPr id="35" name="文本占位符 34"/>
          <p:cNvSpPr>
            <a:spLocks noGrp="1"/>
          </p:cNvSpPr>
          <p:nvPr>
            <p:ph type="body" sz="quarter" idx="22"/>
          </p:nvPr>
        </p:nvSpPr>
        <p:spPr/>
        <p:txBody>
          <a:bodyPr/>
          <a:lstStyle/>
          <a:p>
            <a:endParaRPr lang="zh-CN" altLang="en-US"/>
          </a:p>
        </p:txBody>
      </p:sp>
      <p:sp>
        <p:nvSpPr>
          <p:cNvPr id="40" name="文本占位符 39"/>
          <p:cNvSpPr>
            <a:spLocks noGrp="1"/>
          </p:cNvSpPr>
          <p:nvPr>
            <p:ph type="body" sz="quarter" idx="23"/>
          </p:nvPr>
        </p:nvSpPr>
        <p:spPr/>
        <p:txBody>
          <a:bodyPr/>
          <a:lstStyle/>
          <a:p>
            <a:endParaRPr lang="zh-CN" altLang="en-US"/>
          </a:p>
        </p:txBody>
      </p:sp>
      <p:sp>
        <p:nvSpPr>
          <p:cNvPr id="41" name="文本占位符 40"/>
          <p:cNvSpPr>
            <a:spLocks noGrp="1"/>
          </p:cNvSpPr>
          <p:nvPr>
            <p:ph type="body" sz="quarter" idx="24"/>
          </p:nvPr>
        </p:nvSpPr>
        <p:spPr/>
        <p:txBody>
          <a:bodyPr/>
          <a:lstStyle/>
          <a:p>
            <a:endParaRPr lang="zh-CN" altLang="en-US"/>
          </a:p>
        </p:txBody>
      </p:sp>
      <p:sp>
        <p:nvSpPr>
          <p:cNvPr id="42" name="文本占位符 41"/>
          <p:cNvSpPr>
            <a:spLocks noGrp="1"/>
          </p:cNvSpPr>
          <p:nvPr>
            <p:ph type="body" sz="quarter" idx="25"/>
          </p:nvPr>
        </p:nvSpPr>
        <p:spPr/>
        <p:txBody>
          <a:bodyPr/>
          <a:lstStyle/>
          <a:p>
            <a:endParaRPr lang="zh-CN" altLang="en-US"/>
          </a:p>
        </p:txBody>
      </p:sp>
      <p:sp>
        <p:nvSpPr>
          <p:cNvPr id="43" name="文本占位符 42"/>
          <p:cNvSpPr>
            <a:spLocks noGrp="1"/>
          </p:cNvSpPr>
          <p:nvPr>
            <p:ph type="body" sz="quarter" idx="26"/>
          </p:nvPr>
        </p:nvSpPr>
        <p:spPr/>
        <p:txBody>
          <a:bodyPr/>
          <a:lstStyle/>
          <a:p>
            <a:endParaRPr lang="zh-CN" altLang="en-US"/>
          </a:p>
        </p:txBody>
      </p:sp>
      <p:sp>
        <p:nvSpPr>
          <p:cNvPr id="44" name="文本占位符 43"/>
          <p:cNvSpPr>
            <a:spLocks noGrp="1"/>
          </p:cNvSpPr>
          <p:nvPr>
            <p:ph type="body" sz="quarter" idx="27"/>
          </p:nvPr>
        </p:nvSpPr>
        <p:spPr/>
        <p:txBody>
          <a:bodyPr/>
          <a:lstStyle/>
          <a:p>
            <a:endParaRPr lang="zh-CN" altLang="en-US"/>
          </a:p>
        </p:txBody>
      </p:sp>
      <p:sp>
        <p:nvSpPr>
          <p:cNvPr id="45" name="文本占位符 44"/>
          <p:cNvSpPr>
            <a:spLocks noGrp="1"/>
          </p:cNvSpPr>
          <p:nvPr>
            <p:ph type="body" sz="quarter" idx="28"/>
          </p:nvPr>
        </p:nvSpPr>
        <p:spPr/>
        <p:txBody>
          <a:bodyPr/>
          <a:lstStyle/>
          <a:p>
            <a:endParaRPr lang="zh-CN" altLang="en-US"/>
          </a:p>
        </p:txBody>
      </p:sp>
      <p:sp>
        <p:nvSpPr>
          <p:cNvPr id="46" name="文本占位符 45"/>
          <p:cNvSpPr>
            <a:spLocks noGrp="1"/>
          </p:cNvSpPr>
          <p:nvPr>
            <p:ph type="body" sz="quarter" idx="29"/>
          </p:nvPr>
        </p:nvSpPr>
        <p:spPr/>
        <p:txBody>
          <a:bodyPr/>
          <a:lstStyle/>
          <a:p>
            <a:endParaRPr lang="zh-CN" altLang="en-US"/>
          </a:p>
        </p:txBody>
      </p:sp>
      <p:sp>
        <p:nvSpPr>
          <p:cNvPr id="47" name="文本占位符 46"/>
          <p:cNvSpPr>
            <a:spLocks noGrp="1"/>
          </p:cNvSpPr>
          <p:nvPr>
            <p:ph type="body" sz="quarter" idx="30"/>
          </p:nvPr>
        </p:nvSpPr>
        <p:spPr/>
        <p:txBody>
          <a:bodyPr/>
          <a:lstStyle/>
          <a:p>
            <a:endParaRPr lang="zh-CN" altLang="en-US"/>
          </a:p>
        </p:txBody>
      </p:sp>
      <p:sp>
        <p:nvSpPr>
          <p:cNvPr id="48" name="文本占位符 47"/>
          <p:cNvSpPr>
            <a:spLocks noGrp="1"/>
          </p:cNvSpPr>
          <p:nvPr>
            <p:ph type="body" sz="quarter" idx="31"/>
          </p:nvPr>
        </p:nvSpPr>
        <p:spPr/>
        <p:txBody>
          <a:bodyPr/>
          <a:lstStyle/>
          <a:p>
            <a:endParaRPr lang="zh-CN" altLang="en-US"/>
          </a:p>
        </p:txBody>
      </p:sp>
      <p:sp>
        <p:nvSpPr>
          <p:cNvPr id="49" name="文本占位符 48"/>
          <p:cNvSpPr>
            <a:spLocks noGrp="1"/>
          </p:cNvSpPr>
          <p:nvPr>
            <p:ph type="body" sz="quarter" idx="32"/>
          </p:nvPr>
        </p:nvSpPr>
        <p:spPr/>
        <p:txBody>
          <a:bodyPr/>
          <a:lstStyle/>
          <a:p>
            <a:endParaRPr lang="zh-CN" altLang="en-US"/>
          </a:p>
        </p:txBody>
      </p:sp>
      <p:sp>
        <p:nvSpPr>
          <p:cNvPr id="50" name="文本占位符 49"/>
          <p:cNvSpPr>
            <a:spLocks noGrp="1"/>
          </p:cNvSpPr>
          <p:nvPr>
            <p:ph type="body" sz="quarter" idx="33"/>
          </p:nvPr>
        </p:nvSpPr>
        <p:spPr/>
        <p:txBody>
          <a:bodyPr/>
          <a:lstStyle/>
          <a:p>
            <a:endParaRPr lang="zh-CN" altLang="en-US"/>
          </a:p>
        </p:txBody>
      </p:sp>
      <p:sp>
        <p:nvSpPr>
          <p:cNvPr id="51" name="文本占位符 50"/>
          <p:cNvSpPr>
            <a:spLocks noGrp="1"/>
          </p:cNvSpPr>
          <p:nvPr>
            <p:ph type="body" sz="quarter" idx="34"/>
          </p:nvPr>
        </p:nvSpPr>
        <p:spPr/>
        <p:txBody>
          <a:bodyPr/>
          <a:lstStyle/>
          <a:p>
            <a:endParaRPr lang="zh-CN" altLang="en-US"/>
          </a:p>
        </p:txBody>
      </p:sp>
      <p:sp>
        <p:nvSpPr>
          <p:cNvPr id="52" name="文本占位符 51"/>
          <p:cNvSpPr>
            <a:spLocks noGrp="1"/>
          </p:cNvSpPr>
          <p:nvPr>
            <p:ph type="body" sz="quarter" idx="35"/>
          </p:nvPr>
        </p:nvSpPr>
        <p:spPr/>
        <p:txBody>
          <a:bodyPr/>
          <a:lstStyle/>
          <a:p>
            <a:endParaRPr lang="zh-CN" altLang="en-US"/>
          </a:p>
        </p:txBody>
      </p:sp>
      <p:sp>
        <p:nvSpPr>
          <p:cNvPr id="53" name="文本占位符 52"/>
          <p:cNvSpPr>
            <a:spLocks noGrp="1"/>
          </p:cNvSpPr>
          <p:nvPr>
            <p:ph type="body" sz="quarter" idx="36"/>
          </p:nvPr>
        </p:nvSpPr>
        <p:spPr/>
        <p:txBody>
          <a:bodyPr/>
          <a:lstStyle/>
          <a:p>
            <a:endParaRPr lang="zh-CN" altLang="en-US"/>
          </a:p>
        </p:txBody>
      </p:sp>
      <p:sp>
        <p:nvSpPr>
          <p:cNvPr id="54" name="文本占位符 53"/>
          <p:cNvSpPr>
            <a:spLocks noGrp="1"/>
          </p:cNvSpPr>
          <p:nvPr>
            <p:ph type="body" sz="quarter" idx="37"/>
          </p:nvPr>
        </p:nvSpPr>
        <p:spPr/>
        <p:txBody>
          <a:bodyPr/>
          <a:lstStyle/>
          <a:p>
            <a:endParaRPr lang="zh-CN" altLang="en-US"/>
          </a:p>
        </p:txBody>
      </p:sp>
      <p:sp>
        <p:nvSpPr>
          <p:cNvPr id="55" name="文本占位符 54"/>
          <p:cNvSpPr>
            <a:spLocks noGrp="1"/>
          </p:cNvSpPr>
          <p:nvPr>
            <p:ph type="body" sz="quarter" idx="38"/>
          </p:nvPr>
        </p:nvSpPr>
        <p:spPr/>
        <p:txBody>
          <a:bodyPr/>
          <a:lstStyle/>
          <a:p>
            <a:endParaRPr lang="zh-CN" altLang="en-US"/>
          </a:p>
        </p:txBody>
      </p:sp>
      <p:sp>
        <p:nvSpPr>
          <p:cNvPr id="56" name="文本占位符 55"/>
          <p:cNvSpPr>
            <a:spLocks noGrp="1"/>
          </p:cNvSpPr>
          <p:nvPr>
            <p:ph type="body" sz="quarter" idx="39"/>
          </p:nvPr>
        </p:nvSpPr>
        <p:spPr/>
        <p:txBody>
          <a:bodyPr/>
          <a:lstStyle/>
          <a:p>
            <a:endParaRPr lang="zh-CN" altLang="en-US"/>
          </a:p>
        </p:txBody>
      </p:sp>
      <p:sp>
        <p:nvSpPr>
          <p:cNvPr id="57" name="文本占位符 5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807688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err="1" smtClean="0">
                <a:latin typeface="Huawei Sans" panose="020C0503030203020204" pitchFamily="34" charset="0"/>
              </a:rPr>
              <a:t>CloudCampus</a:t>
            </a:r>
            <a:r>
              <a:rPr lang="en-US" dirty="0" smtClean="0">
                <a:latin typeface="Huawei Sans" panose="020C0503030203020204" pitchFamily="34" charset="0"/>
              </a:rPr>
              <a:t> — Simplified Campus Network Deployment</a:t>
            </a:r>
            <a:endParaRPr lang="en-US" altLang="zh-CN" dirty="0">
              <a:latin typeface="Huawei Sans" panose="020C0503030203020204" pitchFamily="34" charset="0"/>
              <a:sym typeface="Huawei Sans" panose="020C0503030203020204" pitchFamily="34" charset="0"/>
            </a:endParaRPr>
          </a:p>
        </p:txBody>
      </p:sp>
      <p:sp>
        <p:nvSpPr>
          <p:cNvPr id="9" name="圆角矩形 8"/>
          <p:cNvSpPr/>
          <p:nvPr/>
        </p:nvSpPr>
        <p:spPr bwMode="gray">
          <a:xfrm>
            <a:off x="731838" y="1183794"/>
            <a:ext cx="3459963"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Physical network automation</a:t>
            </a:r>
            <a:endParaRPr lang="en-US" sz="1600" dirty="0">
              <a:solidFill>
                <a:srgbClr val="30B5C5"/>
              </a:solidFill>
              <a:latin typeface="Huawei Sans" panose="020C0503030203020204" pitchFamily="34" charset="0"/>
            </a:endParaRPr>
          </a:p>
        </p:txBody>
      </p:sp>
      <p:sp>
        <p:nvSpPr>
          <p:cNvPr id="10" name="圆角矩形 9"/>
          <p:cNvSpPr/>
          <p:nvPr/>
        </p:nvSpPr>
        <p:spPr bwMode="gray">
          <a:xfrm>
            <a:off x="731838" y="1606885"/>
            <a:ext cx="3459963" cy="4581915"/>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fontAlgn="ctr">
              <a:lnSpc>
                <a:spcPts val="24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4373476" y="1183794"/>
            <a:ext cx="3459963"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VN</a:t>
            </a:r>
            <a:r>
              <a:rPr lang="en-US" sz="1600" dirty="0" smtClean="0">
                <a:solidFill>
                  <a:srgbClr val="30B5C5"/>
                </a:solidFill>
                <a:latin typeface="Huawei Sans" panose="020C0503030203020204" pitchFamily="34" charset="0"/>
              </a:rPr>
              <a:t> automation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bwMode="gray">
          <a:xfrm>
            <a:off x="4373476" y="1606885"/>
            <a:ext cx="3459963" cy="4581915"/>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fontAlgn="ctr">
              <a:lnSpc>
                <a:spcPts val="24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bwMode="gray">
          <a:xfrm>
            <a:off x="8002235" y="1183794"/>
            <a:ext cx="3459963"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User policy automation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bwMode="gray">
          <a:xfrm>
            <a:off x="8002235" y="1606885"/>
            <a:ext cx="3459963" cy="4581915"/>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fontAlgn="ctr">
              <a:lnSpc>
                <a:spcPts val="24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054985" y="1673799"/>
            <a:ext cx="951607" cy="540946"/>
          </a:xfrm>
          <a:prstGeom prst="rect">
            <a:avLst/>
          </a:prstGeom>
        </p:spPr>
      </p:pic>
      <p:grpSp>
        <p:nvGrpSpPr>
          <p:cNvPr id="38" name="组合 37"/>
          <p:cNvGrpSpPr/>
          <p:nvPr/>
        </p:nvGrpSpPr>
        <p:grpSpPr bwMode="gray">
          <a:xfrm>
            <a:off x="1000979" y="3013040"/>
            <a:ext cx="3059618" cy="472131"/>
            <a:chOff x="820963" y="3637470"/>
            <a:chExt cx="3059618" cy="472131"/>
          </a:xfrm>
        </p:grpSpPr>
        <p:sp>
          <p:nvSpPr>
            <p:cNvPr id="39" name="矩形 38"/>
            <p:cNvSpPr/>
            <p:nvPr/>
          </p:nvSpPr>
          <p:spPr bwMode="gray">
            <a:xfrm>
              <a:off x="820963" y="3637470"/>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1218418" fontAlgn="ctr"/>
              <a:endParaRPr lang="en-US" altLang="zh-CN" sz="3199"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0" name="组合 39"/>
            <p:cNvGrpSpPr/>
            <p:nvPr/>
          </p:nvGrpSpPr>
          <p:grpSpPr bwMode="gray">
            <a:xfrm>
              <a:off x="1053375" y="3748838"/>
              <a:ext cx="2594795" cy="249395"/>
              <a:chOff x="940595" y="3748838"/>
              <a:chExt cx="2594795" cy="249395"/>
            </a:xfrm>
          </p:grpSpPr>
          <p:pic>
            <p:nvPicPr>
              <p:cNvPr id="41"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42"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085585" y="3748838"/>
                <a:ext cx="304815" cy="249395"/>
              </a:xfrm>
              <a:prstGeom prst="rect">
                <a:avLst/>
              </a:prstGeom>
              <a:noFill/>
            </p:spPr>
          </p:pic>
          <p:pic>
            <p:nvPicPr>
              <p:cNvPr id="43" name="图片 76" descr="接入交换机.png"/>
              <p:cNvPicPr>
                <a:picLocks noChangeAspect="1"/>
              </p:cNvPicPr>
              <p:nvPr/>
            </p:nvPicPr>
            <p:blipFill>
              <a:blip r:embed="rId6" cstate="print"/>
              <a:stretch>
                <a:fillRect/>
              </a:stretch>
            </p:blipFill>
            <p:spPr bwMode="gray">
              <a:xfrm>
                <a:off x="2658080" y="3748838"/>
                <a:ext cx="304815" cy="249395"/>
              </a:xfrm>
              <a:prstGeom prst="rect">
                <a:avLst/>
              </a:prstGeom>
            </p:spPr>
          </p:pic>
          <p:pic>
            <p:nvPicPr>
              <p:cNvPr id="44" name="图片 105" descr="AP.png"/>
              <p:cNvPicPr>
                <a:picLocks noChangeAspect="1"/>
              </p:cNvPicPr>
              <p:nvPr/>
            </p:nvPicPr>
            <p:blipFill>
              <a:blip r:embed="rId7" cstate="print"/>
              <a:stretch>
                <a:fillRect/>
              </a:stretch>
            </p:blipFill>
            <p:spPr bwMode="gray">
              <a:xfrm>
                <a:off x="940595" y="3748838"/>
                <a:ext cx="304815" cy="249395"/>
              </a:xfrm>
              <a:prstGeom prst="rect">
                <a:avLst/>
              </a:prstGeom>
            </p:spPr>
          </p:pic>
          <p:pic>
            <p:nvPicPr>
              <p:cNvPr id="45" name="图片 102" descr="AC-蓝.png"/>
              <p:cNvPicPr>
                <a:picLocks noChangeAspect="1"/>
              </p:cNvPicPr>
              <p:nvPr/>
            </p:nvPicPr>
            <p:blipFill>
              <a:blip r:embed="rId8" cstate="print"/>
              <a:stretch>
                <a:fillRect/>
              </a:stretch>
            </p:blipFill>
            <p:spPr bwMode="gray">
              <a:xfrm>
                <a:off x="1513090" y="3748838"/>
                <a:ext cx="304815" cy="249395"/>
              </a:xfrm>
              <a:prstGeom prst="rect">
                <a:avLst/>
              </a:prstGeom>
            </p:spPr>
          </p:pic>
        </p:grpSp>
      </p:grpSp>
      <p:grpSp>
        <p:nvGrpSpPr>
          <p:cNvPr id="46" name="组合 45"/>
          <p:cNvGrpSpPr/>
          <p:nvPr/>
        </p:nvGrpSpPr>
        <p:grpSpPr bwMode="gray">
          <a:xfrm>
            <a:off x="1694477" y="2118770"/>
            <a:ext cx="1672622" cy="925751"/>
            <a:chOff x="-922741" y="4190496"/>
            <a:chExt cx="3527788" cy="1368198"/>
          </a:xfrm>
        </p:grpSpPr>
        <p:sp>
          <p:nvSpPr>
            <p:cNvPr id="47" name="梯形 46"/>
            <p:cNvSpPr/>
            <p:nvPr/>
          </p:nvSpPr>
          <p:spPr bwMode="gray">
            <a:xfrm>
              <a:off x="-922741" y="4190496"/>
              <a:ext cx="3527788" cy="1368198"/>
            </a:xfrm>
            <a:prstGeom prst="trapezoid">
              <a:avLst>
                <a:gd name="adj" fmla="val 106759"/>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梯形 47"/>
            <p:cNvSpPr/>
            <p:nvPr/>
          </p:nvSpPr>
          <p:spPr bwMode="gray">
            <a:xfrm>
              <a:off x="-410950" y="4190496"/>
              <a:ext cx="2504207" cy="1368198"/>
            </a:xfrm>
            <a:prstGeom prst="trapezoid">
              <a:avLst>
                <a:gd name="adj" fmla="val 74566"/>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梯形 48"/>
            <p:cNvSpPr/>
            <p:nvPr/>
          </p:nvSpPr>
          <p:spPr bwMode="gray">
            <a:xfrm>
              <a:off x="166427" y="4302060"/>
              <a:ext cx="1372970" cy="1256634"/>
            </a:xfrm>
            <a:prstGeom prst="trapezoid">
              <a:avLst>
                <a:gd name="adj" fmla="val 4175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0" name="矩形 49"/>
          <p:cNvSpPr/>
          <p:nvPr/>
        </p:nvSpPr>
        <p:spPr bwMode="gray">
          <a:xfrm>
            <a:off x="745135" y="4045216"/>
            <a:ext cx="3446665" cy="1843453"/>
          </a:xfrm>
          <a:prstGeom prst="rect">
            <a:avLst/>
          </a:prstGeom>
          <a:noFill/>
          <a:ln w="9525">
            <a:noFill/>
            <a:miter lim="800000"/>
            <a:headEnd/>
            <a:tailEnd/>
          </a:ln>
        </p:spPr>
        <p:txBody>
          <a:bodyPr wrap="square">
            <a:noAutofit/>
          </a:bodyPr>
          <a:lstStyle/>
          <a:p>
            <a:pPr fontAlgn="ctr">
              <a:lnSpc>
                <a:spcPct val="120000"/>
              </a:lnSpc>
            </a:pPr>
            <a:r>
              <a:rPr lang="en-US" sz="1200" dirty="0" smtClean="0">
                <a:latin typeface="Huawei Sans" panose="020C0503030203020204" pitchFamily="34" charset="0"/>
              </a:rPr>
              <a:t>The following is achieved via </a:t>
            </a:r>
            <a:r>
              <a:rPr lang="en-US" sz="1200" dirty="0" err="1" smtClean="0">
                <a:latin typeface="Huawei Sans" panose="020C0503030203020204" pitchFamily="34" charset="0"/>
              </a:rPr>
              <a:t>iMaster</a:t>
            </a:r>
            <a:r>
              <a:rPr lang="en-US" sz="1200" dirty="0" smtClean="0">
                <a:latin typeface="Huawei Sans" panose="020C0503030203020204" pitchFamily="34" charset="0"/>
              </a:rPr>
              <a:t> </a:t>
            </a:r>
            <a:r>
              <a:rPr lang="en-US" sz="1200" dirty="0" err="1" smtClean="0">
                <a:latin typeface="Huawei Sans" panose="020C0503030203020204" pitchFamily="34" charset="0"/>
              </a:rPr>
              <a:t>NCE</a:t>
            </a:r>
            <a:r>
              <a:rPr lang="en-US" sz="1200" dirty="0" smtClean="0">
                <a:latin typeface="Huawei Sans" panose="020C0503030203020204" pitchFamily="34" charset="0"/>
              </a:rPr>
              <a:t>-Campus GUI:</a:t>
            </a:r>
          </a:p>
          <a:p>
            <a:pPr marL="342900" indent="-342900" fontAlgn="ctr">
              <a:lnSpc>
                <a:spcPct val="120000"/>
              </a:lnSpc>
              <a:buFont typeface="+mj-lt"/>
              <a:buAutoNum type="arabicPeriod"/>
            </a:pPr>
            <a:r>
              <a:rPr lang="en-US" sz="1200" dirty="0" smtClean="0">
                <a:latin typeface="Huawei Sans" panose="020C0503030203020204" pitchFamily="34" charset="0"/>
              </a:rPr>
              <a:t>Device plug-and-play and automatic deployment</a:t>
            </a:r>
          </a:p>
          <a:p>
            <a:pPr marL="342900" indent="-342900" fontAlgn="ctr">
              <a:lnSpc>
                <a:spcPct val="120000"/>
              </a:lnSpc>
              <a:buFont typeface="+mj-lt"/>
              <a:buAutoNum type="arabicPeriod"/>
            </a:pPr>
            <a:r>
              <a:rPr lang="en-US" sz="1200" dirty="0" smtClean="0">
                <a:latin typeface="Huawei Sans" panose="020C0503030203020204" pitchFamily="34" charset="0"/>
              </a:rPr>
              <a:t>Underlay network route orchestration</a:t>
            </a:r>
          </a:p>
          <a:p>
            <a:pPr marL="342900" indent="-342900" fontAlgn="ctr">
              <a:lnSpc>
                <a:spcPct val="120000"/>
              </a:lnSpc>
              <a:buFont typeface="+mj-lt"/>
              <a:buAutoNum type="arabicPeriod"/>
            </a:pPr>
            <a:r>
              <a:rPr lang="en-US" sz="1200" dirty="0" smtClean="0">
                <a:latin typeface="Huawei Sans" panose="020C0503030203020204" pitchFamily="34" charset="0"/>
              </a:rPr>
              <a:t>Interoperability configuration</a:t>
            </a:r>
          </a:p>
          <a:p>
            <a:pPr marL="342900" indent="-342900" fontAlgn="ctr">
              <a:lnSpc>
                <a:spcPct val="120000"/>
              </a:lnSpc>
              <a:buFont typeface="+mj-lt"/>
              <a:buAutoNum type="arabicPeriod"/>
            </a:pPr>
            <a:r>
              <a:rPr lang="en-US" sz="1200" dirty="0" smtClean="0">
                <a:latin typeface="Huawei Sans" panose="020C0503030203020204" pitchFamily="34" charset="0"/>
              </a:rPr>
              <a:t>Automatic deployment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36085" y="1680009"/>
            <a:ext cx="951607" cy="540946"/>
          </a:xfrm>
          <a:prstGeom prst="rect">
            <a:avLst/>
          </a:prstGeom>
        </p:spPr>
      </p:pic>
      <p:grpSp>
        <p:nvGrpSpPr>
          <p:cNvPr id="52" name="组合 51"/>
          <p:cNvGrpSpPr/>
          <p:nvPr/>
        </p:nvGrpSpPr>
        <p:grpSpPr bwMode="gray">
          <a:xfrm>
            <a:off x="4858655" y="2178381"/>
            <a:ext cx="2506466" cy="925751"/>
            <a:chOff x="-922741" y="4190496"/>
            <a:chExt cx="3527788" cy="1368198"/>
          </a:xfrm>
        </p:grpSpPr>
        <p:sp>
          <p:nvSpPr>
            <p:cNvPr id="53" name="梯形 52"/>
            <p:cNvSpPr/>
            <p:nvPr/>
          </p:nvSpPr>
          <p:spPr bwMode="gray">
            <a:xfrm>
              <a:off x="-922741" y="4190496"/>
              <a:ext cx="3527788" cy="1368198"/>
            </a:xfrm>
            <a:prstGeom prst="trapezoid">
              <a:avLst>
                <a:gd name="adj" fmla="val 106759"/>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梯形 53"/>
            <p:cNvSpPr/>
            <p:nvPr/>
          </p:nvSpPr>
          <p:spPr bwMode="gray">
            <a:xfrm>
              <a:off x="-410950" y="4190496"/>
              <a:ext cx="2504207" cy="1368198"/>
            </a:xfrm>
            <a:prstGeom prst="trapezoid">
              <a:avLst>
                <a:gd name="adj" fmla="val 74566"/>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梯形 54"/>
            <p:cNvSpPr/>
            <p:nvPr/>
          </p:nvSpPr>
          <p:spPr bwMode="gray">
            <a:xfrm>
              <a:off x="166427" y="4302060"/>
              <a:ext cx="1372970" cy="1256634"/>
            </a:xfrm>
            <a:prstGeom prst="trapezoid">
              <a:avLst>
                <a:gd name="adj" fmla="val 4175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6" name="矩形 55"/>
          <p:cNvSpPr/>
          <p:nvPr/>
        </p:nvSpPr>
        <p:spPr bwMode="gray">
          <a:xfrm>
            <a:off x="4411183" y="4045217"/>
            <a:ext cx="3243383" cy="2075666"/>
          </a:xfrm>
          <a:prstGeom prst="rect">
            <a:avLst/>
          </a:prstGeom>
          <a:noFill/>
          <a:ln w="9525">
            <a:noFill/>
            <a:miter lim="800000"/>
            <a:headEnd/>
            <a:tailEnd/>
          </a:ln>
        </p:spPr>
        <p:txBody>
          <a:bodyPr wrap="square">
            <a:noAutofit/>
          </a:bodyPr>
          <a:lstStyle/>
          <a:p>
            <a:pPr fontAlgn="ctr">
              <a:lnSpc>
                <a:spcPct val="120000"/>
              </a:lnSpc>
            </a:pPr>
            <a:r>
              <a:rPr lang="en-US" sz="1200" dirty="0" smtClean="0">
                <a:latin typeface="Huawei Sans" panose="020C0503030203020204" pitchFamily="34" charset="0"/>
              </a:rPr>
              <a:t>The following is achieved via </a:t>
            </a:r>
            <a:r>
              <a:rPr lang="en-US" sz="1200" dirty="0" err="1" smtClean="0">
                <a:latin typeface="Huawei Sans" panose="020C0503030203020204" pitchFamily="34" charset="0"/>
              </a:rPr>
              <a:t>iMaster</a:t>
            </a:r>
            <a:r>
              <a:rPr lang="en-US" sz="1200" dirty="0" smtClean="0">
                <a:latin typeface="Huawei Sans" panose="020C0503030203020204" pitchFamily="34" charset="0"/>
              </a:rPr>
              <a:t> </a:t>
            </a:r>
            <a:r>
              <a:rPr lang="en-US" sz="1200" dirty="0" err="1" smtClean="0">
                <a:latin typeface="Huawei Sans" panose="020C0503030203020204" pitchFamily="34" charset="0"/>
              </a:rPr>
              <a:t>NCE</a:t>
            </a:r>
            <a:r>
              <a:rPr lang="en-US" sz="1200" dirty="0" smtClean="0">
                <a:latin typeface="Huawei Sans" panose="020C0503030203020204" pitchFamily="34" charset="0"/>
              </a:rPr>
              <a:t>-Campus GUI:</a:t>
            </a:r>
          </a:p>
          <a:p>
            <a:pPr marL="342900" indent="-342900" fontAlgn="ctr">
              <a:lnSpc>
                <a:spcPct val="120000"/>
              </a:lnSpc>
              <a:buFont typeface="+mj-lt"/>
              <a:buAutoNum type="arabicPeriod"/>
            </a:pPr>
            <a:r>
              <a:rPr lang="en-US" sz="1200" dirty="0" smtClean="0">
                <a:latin typeface="Huawei Sans" panose="020C0503030203020204" pitchFamily="34" charset="0"/>
              </a:rPr>
              <a:t>Unified fabric deployment and automated </a:t>
            </a:r>
            <a:r>
              <a:rPr lang="en-US" sz="1200" dirty="0" err="1" smtClean="0">
                <a:latin typeface="Huawei Sans" panose="020C0503030203020204" pitchFamily="34" charset="0"/>
              </a:rPr>
              <a:t>VXLAN</a:t>
            </a:r>
            <a:r>
              <a:rPr lang="en-US" sz="1200" dirty="0" smtClean="0">
                <a:latin typeface="Huawei Sans" panose="020C0503030203020204" pitchFamily="34" charset="0"/>
              </a:rPr>
              <a:t> tunnel setup via the </a:t>
            </a:r>
            <a:r>
              <a:rPr lang="en-US" sz="1200" dirty="0" err="1" smtClean="0">
                <a:latin typeface="Huawei Sans" panose="020C0503030203020204" pitchFamily="34" charset="0"/>
              </a:rPr>
              <a:t>BGP</a:t>
            </a:r>
            <a:r>
              <a:rPr lang="en-US" sz="1200" dirty="0" smtClean="0">
                <a:solidFill>
                  <a:srgbClr val="00B050"/>
                </a:solidFill>
                <a:latin typeface="Huawei Sans" panose="020C0503030203020204" pitchFamily="34" charset="0"/>
              </a:rPr>
              <a:t> </a:t>
            </a:r>
            <a:r>
              <a:rPr lang="en-US" sz="1200" dirty="0" err="1" smtClean="0">
                <a:latin typeface="Huawei Sans" panose="020C0503030203020204" pitchFamily="34" charset="0"/>
              </a:rPr>
              <a:t>EVPN</a:t>
            </a:r>
            <a:r>
              <a:rPr lang="en-US" sz="1200" dirty="0" smtClean="0">
                <a:latin typeface="Huawei Sans" panose="020C0503030203020204" pitchFamily="34" charset="0"/>
              </a:rPr>
              <a:t> control plane</a:t>
            </a:r>
          </a:p>
          <a:p>
            <a:pPr marL="342900" indent="-342900" fontAlgn="ctr">
              <a:lnSpc>
                <a:spcPct val="120000"/>
              </a:lnSpc>
              <a:buFont typeface="+mj-lt"/>
              <a:buAutoNum type="arabicPeriod"/>
            </a:pPr>
            <a:r>
              <a:rPr lang="en-US" sz="1200" dirty="0" smtClean="0">
                <a:latin typeface="Huawei Sans" panose="020C0503030203020204" pitchFamily="34" charset="0"/>
              </a:rPr>
              <a:t>Fully automated </a:t>
            </a:r>
            <a:r>
              <a:rPr lang="en-US" sz="1200" dirty="0" err="1" smtClean="0">
                <a:latin typeface="Huawei Sans" panose="020C0503030203020204" pitchFamily="34" charset="0"/>
              </a:rPr>
              <a:t>VN</a:t>
            </a:r>
            <a:r>
              <a:rPr lang="en-US" sz="1200" dirty="0" smtClean="0">
                <a:latin typeface="Huawei Sans" panose="020C0503030203020204" pitchFamily="34" charset="0"/>
              </a:rPr>
              <a:t> construction</a:t>
            </a:r>
          </a:p>
          <a:p>
            <a:pPr marL="342900" indent="-342900" fontAlgn="ctr">
              <a:lnSpc>
                <a:spcPct val="120000"/>
              </a:lnSpc>
              <a:buFont typeface="+mj-lt"/>
              <a:buAutoNum type="arabicPeriod"/>
            </a:pPr>
            <a:r>
              <a:rPr lang="en-US" sz="1200" dirty="0" smtClean="0">
                <a:latin typeface="Huawei Sans" panose="020C0503030203020204" pitchFamily="34" charset="0"/>
              </a:rPr>
              <a:t>Centralized service configuration, automatic service provisioning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bwMode="gray">
          <a:xfrm>
            <a:off x="4824406" y="2405045"/>
            <a:ext cx="2508732" cy="523220"/>
          </a:xfrm>
          <a:prstGeom prst="rect">
            <a:avLst/>
          </a:prstGeom>
        </p:spPr>
        <p:txBody>
          <a:bodyPr wrap="square">
            <a:noAutofit/>
          </a:bodyPr>
          <a:lstStyle/>
          <a:p>
            <a:pPr algn="ctr" fontAlgn="ctr"/>
            <a:r>
              <a:rPr lang="en-US" sz="1100" dirty="0" smtClean="0">
                <a:latin typeface="Huawei Sans" panose="020C0503030203020204" pitchFamily="34" charset="0"/>
              </a:rPr>
              <a:t>Automatic construction of virtual networks (</a:t>
            </a:r>
            <a:r>
              <a:rPr lang="en-US" sz="1100" dirty="0" err="1" smtClean="0">
                <a:latin typeface="Huawei Sans" panose="020C0503030203020204" pitchFamily="34" charset="0"/>
              </a:rPr>
              <a:t>VNs</a:t>
            </a:r>
            <a:r>
              <a:rPr lang="en-US" sz="1100" dirty="0" smtClean="0">
                <a:latin typeface="Huawei Sans" panose="020C0503030203020204" pitchFamily="34" charset="0"/>
              </a:rPr>
              <a:t>), implementing a multi-purpose network</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梯形 57"/>
          <p:cNvSpPr/>
          <p:nvPr/>
        </p:nvSpPr>
        <p:spPr bwMode="gray">
          <a:xfrm>
            <a:off x="4495575" y="3304523"/>
            <a:ext cx="3232626" cy="586254"/>
          </a:xfrm>
          <a:prstGeom prst="trapezoid">
            <a:avLst>
              <a:gd name="adj" fmla="val 98627"/>
            </a:avLst>
          </a:prstGeom>
          <a:gradFill flip="none" rotWithShape="1">
            <a:gsLst>
              <a:gs pos="0">
                <a:schemeClr val="bg1">
                  <a:alpha val="0"/>
                </a:schemeClr>
              </a:gs>
              <a:gs pos="100000">
                <a:srgbClr val="66CCFF">
                  <a:alpha val="56863"/>
                </a:srgbClr>
              </a:gs>
            </a:gsLst>
            <a:lin ang="5400000" scaled="1"/>
            <a:tileRect/>
          </a:gradFill>
          <a:ln>
            <a:gradFill flip="none" rotWithShape="1">
              <a:gsLst>
                <a:gs pos="0">
                  <a:schemeClr val="accent1">
                    <a:lumMod val="5000"/>
                    <a:lumOff val="95000"/>
                    <a:alpha val="0"/>
                  </a:schemeClr>
                </a:gs>
                <a:gs pos="9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平行四边形 58"/>
          <p:cNvSpPr/>
          <p:nvPr/>
        </p:nvSpPr>
        <p:spPr bwMode="gray">
          <a:xfrm rot="5400000">
            <a:off x="4946714" y="3094535"/>
            <a:ext cx="657726" cy="697656"/>
          </a:xfrm>
          <a:prstGeom prst="parallelogram">
            <a:avLst/>
          </a:prstGeom>
          <a:gradFill flip="none" rotWithShape="1">
            <a:gsLst>
              <a:gs pos="0">
                <a:srgbClr val="00B0F0">
                  <a:alpha val="0"/>
                </a:srgbClr>
              </a:gs>
              <a:gs pos="100000">
                <a:srgbClr val="00B0F0"/>
              </a:gs>
            </a:gsLst>
            <a:lin ang="2700000" scaled="1"/>
            <a:tileRect/>
          </a:gradFill>
          <a:ln>
            <a:gradFill flip="none" rotWithShape="1">
              <a:gsLst>
                <a:gs pos="0">
                  <a:srgbClr val="00B0F0"/>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平行四边形 59"/>
          <p:cNvSpPr/>
          <p:nvPr/>
        </p:nvSpPr>
        <p:spPr bwMode="gray">
          <a:xfrm rot="5400000">
            <a:off x="5775289" y="3094535"/>
            <a:ext cx="657726" cy="697656"/>
          </a:xfrm>
          <a:prstGeom prst="parallelogram">
            <a:avLst/>
          </a:prstGeom>
          <a:gradFill flip="none" rotWithShape="1">
            <a:gsLst>
              <a:gs pos="0">
                <a:srgbClr val="00B0F0">
                  <a:alpha val="0"/>
                </a:srgbClr>
              </a:gs>
              <a:gs pos="100000">
                <a:srgbClr val="00B0F0"/>
              </a:gs>
            </a:gsLst>
            <a:lin ang="2700000" scaled="1"/>
            <a:tileRect/>
          </a:gradFill>
          <a:ln>
            <a:gradFill flip="none" rotWithShape="1">
              <a:gsLst>
                <a:gs pos="0">
                  <a:srgbClr val="00B0F0"/>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平行四边形 60"/>
          <p:cNvSpPr/>
          <p:nvPr/>
        </p:nvSpPr>
        <p:spPr bwMode="gray">
          <a:xfrm rot="5400000">
            <a:off x="6603863" y="3094535"/>
            <a:ext cx="657726" cy="697656"/>
          </a:xfrm>
          <a:prstGeom prst="parallelogram">
            <a:avLst/>
          </a:prstGeom>
          <a:gradFill flip="none" rotWithShape="1">
            <a:gsLst>
              <a:gs pos="0">
                <a:srgbClr val="00B0F0">
                  <a:alpha val="0"/>
                </a:srgbClr>
              </a:gs>
              <a:gs pos="100000">
                <a:srgbClr val="00B0F0"/>
              </a:gs>
            </a:gsLst>
            <a:lin ang="2700000" scaled="1"/>
            <a:tileRect/>
          </a:gradFill>
          <a:ln>
            <a:gradFill flip="none" rotWithShape="1">
              <a:gsLst>
                <a:gs pos="0">
                  <a:srgbClr val="00B0F0"/>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4900314" y="3298590"/>
            <a:ext cx="750526" cy="307777"/>
          </a:xfrm>
          <a:prstGeom prst="rect">
            <a:avLst/>
          </a:prstGeom>
        </p:spPr>
        <p:txBody>
          <a:bodyPr wrap="none">
            <a:noAutofit/>
          </a:bodyPr>
          <a:lstStyle/>
          <a:p>
            <a:pPr algn="ctr" fontAlgn="ctr"/>
            <a:r>
              <a:rPr lang="en-US" sz="1400" dirty="0" smtClean="0">
                <a:latin typeface="Huawei Sans" panose="020C0503030203020204" pitchFamily="34" charset="0"/>
              </a:rPr>
              <a:t>OA </a:t>
            </a:r>
            <a:r>
              <a:rPr lang="en-US" sz="1400" dirty="0" err="1" smtClean="0">
                <a:latin typeface="Huawei Sans" panose="020C0503030203020204" pitchFamily="34" charset="0"/>
              </a:rPr>
              <a:t>VN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5685758" y="3298590"/>
            <a:ext cx="859531" cy="307777"/>
          </a:xfrm>
          <a:prstGeom prst="rect">
            <a:avLst/>
          </a:prstGeom>
        </p:spPr>
        <p:txBody>
          <a:bodyPr wrap="none">
            <a:noAutofit/>
          </a:bodyPr>
          <a:lstStyle/>
          <a:p>
            <a:pPr algn="ctr" fontAlgn="ctr"/>
            <a:r>
              <a:rPr lang="en-US" sz="1400" dirty="0" smtClean="0">
                <a:latin typeface="Huawei Sans" panose="020C0503030203020204" pitchFamily="34" charset="0"/>
              </a:rPr>
              <a:t>R&amp;D </a:t>
            </a:r>
            <a:r>
              <a:rPr lang="en-US" sz="1400" dirty="0" err="1" smtClean="0">
                <a:latin typeface="Huawei Sans" panose="020C0503030203020204" pitchFamily="34" charset="0"/>
              </a:rPr>
              <a:t>VN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6558265" y="3298590"/>
            <a:ext cx="748923" cy="307777"/>
          </a:xfrm>
          <a:prstGeom prst="rect">
            <a:avLst/>
          </a:prstGeom>
        </p:spPr>
        <p:txBody>
          <a:bodyPr wrap="none">
            <a:noAutofit/>
          </a:bodyPr>
          <a:lstStyle/>
          <a:p>
            <a:pPr algn="ctr" fontAlgn="ctr"/>
            <a:r>
              <a:rPr lang="en-US" sz="1400" dirty="0" err="1" smtClean="0">
                <a:latin typeface="Huawei Sans" panose="020C0503030203020204" pitchFamily="34" charset="0"/>
              </a:rPr>
              <a:t>IoT</a:t>
            </a:r>
            <a:r>
              <a:rPr lang="en-US" sz="1400" dirty="0" smtClean="0">
                <a:latin typeface="Huawei Sans" panose="020C0503030203020204" pitchFamily="34" charset="0"/>
              </a:rPr>
              <a:t> </a:t>
            </a:r>
            <a:r>
              <a:rPr lang="en-US" sz="1400" dirty="0" err="1" smtClean="0">
                <a:latin typeface="Huawei Sans" panose="020C0503030203020204" pitchFamily="34" charset="0"/>
              </a:rPr>
              <a:t>VN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324029" y="1673761"/>
            <a:ext cx="951607" cy="540946"/>
          </a:xfrm>
          <a:prstGeom prst="rect">
            <a:avLst/>
          </a:prstGeom>
        </p:spPr>
      </p:pic>
      <p:grpSp>
        <p:nvGrpSpPr>
          <p:cNvPr id="66" name="组合 65"/>
          <p:cNvGrpSpPr/>
          <p:nvPr/>
        </p:nvGrpSpPr>
        <p:grpSpPr bwMode="gray">
          <a:xfrm>
            <a:off x="8963521" y="2118732"/>
            <a:ext cx="1672622" cy="925751"/>
            <a:chOff x="-922741" y="4190496"/>
            <a:chExt cx="3527788" cy="1368198"/>
          </a:xfrm>
        </p:grpSpPr>
        <p:sp>
          <p:nvSpPr>
            <p:cNvPr id="67" name="梯形 66"/>
            <p:cNvSpPr/>
            <p:nvPr/>
          </p:nvSpPr>
          <p:spPr bwMode="gray">
            <a:xfrm>
              <a:off x="-922741" y="4190496"/>
              <a:ext cx="3527788" cy="1368198"/>
            </a:xfrm>
            <a:prstGeom prst="trapezoid">
              <a:avLst>
                <a:gd name="adj" fmla="val 106759"/>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梯形 67"/>
            <p:cNvSpPr/>
            <p:nvPr/>
          </p:nvSpPr>
          <p:spPr bwMode="gray">
            <a:xfrm>
              <a:off x="-410950" y="4190496"/>
              <a:ext cx="2504207" cy="1368198"/>
            </a:xfrm>
            <a:prstGeom prst="trapezoid">
              <a:avLst>
                <a:gd name="adj" fmla="val 74566"/>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梯形 68"/>
            <p:cNvSpPr/>
            <p:nvPr/>
          </p:nvSpPr>
          <p:spPr bwMode="gray">
            <a:xfrm>
              <a:off x="166427" y="4302060"/>
              <a:ext cx="1372970" cy="1256634"/>
            </a:xfrm>
            <a:prstGeom prst="trapezoid">
              <a:avLst>
                <a:gd name="adj" fmla="val 4175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0" name="矩形 69"/>
          <p:cNvSpPr/>
          <p:nvPr/>
        </p:nvSpPr>
        <p:spPr bwMode="gray">
          <a:xfrm>
            <a:off x="8030799" y="4045216"/>
            <a:ext cx="3243660" cy="2143584"/>
          </a:xfrm>
          <a:prstGeom prst="rect">
            <a:avLst/>
          </a:prstGeom>
          <a:noFill/>
          <a:ln w="9525">
            <a:noFill/>
            <a:miter lim="800000"/>
            <a:headEnd/>
            <a:tailEnd/>
          </a:ln>
        </p:spPr>
        <p:txBody>
          <a:bodyPr wrap="square">
            <a:noAutofit/>
          </a:bodyPr>
          <a:lstStyle/>
          <a:p>
            <a:pPr fontAlgn="ctr">
              <a:lnSpc>
                <a:spcPct val="120000"/>
              </a:lnSpc>
            </a:pPr>
            <a:r>
              <a:rPr lang="en-US" sz="1200" dirty="0" smtClean="0">
                <a:latin typeface="Huawei Sans" panose="020C0503030203020204" pitchFamily="34" charset="0"/>
              </a:rPr>
              <a:t>The following is achieved via </a:t>
            </a:r>
            <a:r>
              <a:rPr lang="en-US" sz="1200" dirty="0" err="1" smtClean="0">
                <a:latin typeface="Huawei Sans" panose="020C0503030203020204" pitchFamily="34" charset="0"/>
              </a:rPr>
              <a:t>iMaster</a:t>
            </a:r>
            <a:r>
              <a:rPr lang="en-US" sz="1200" dirty="0" smtClean="0">
                <a:latin typeface="Huawei Sans" panose="020C0503030203020204" pitchFamily="34" charset="0"/>
              </a:rPr>
              <a:t> </a:t>
            </a:r>
            <a:r>
              <a:rPr lang="en-US" sz="1200" dirty="0" err="1" smtClean="0">
                <a:latin typeface="Huawei Sans" panose="020C0503030203020204" pitchFamily="34" charset="0"/>
              </a:rPr>
              <a:t>NCE</a:t>
            </a:r>
            <a:r>
              <a:rPr lang="en-US" sz="1200" dirty="0" smtClean="0">
                <a:latin typeface="Huawei Sans" panose="020C0503030203020204" pitchFamily="34" charset="0"/>
              </a:rPr>
              <a:t>-Campus GUI:</a:t>
            </a:r>
          </a:p>
          <a:p>
            <a:pPr marL="342900" indent="-342900" fontAlgn="ctr">
              <a:lnSpc>
                <a:spcPct val="120000"/>
              </a:lnSpc>
              <a:buFont typeface="+mj-lt"/>
              <a:buAutoNum type="arabicPeriod"/>
            </a:pPr>
            <a:r>
              <a:rPr lang="en-US" sz="1200" dirty="0" smtClean="0">
                <a:latin typeface="Huawei Sans" panose="020C0503030203020204" pitchFamily="34" charset="0"/>
              </a:rPr>
              <a:t>Planning of user groups and inter-group policies</a:t>
            </a:r>
          </a:p>
          <a:p>
            <a:pPr marL="342900" indent="-342900" fontAlgn="ctr">
              <a:lnSpc>
                <a:spcPct val="120000"/>
              </a:lnSpc>
              <a:buFont typeface="+mj-lt"/>
              <a:buAutoNum type="arabicPeriod"/>
            </a:pPr>
            <a:r>
              <a:rPr lang="en-US" sz="1200" dirty="0" smtClean="0">
                <a:latin typeface="Huawei Sans" panose="020C0503030203020204" pitchFamily="34" charset="0"/>
              </a:rPr>
              <a:t>Automated policy delivery</a:t>
            </a:r>
          </a:p>
          <a:p>
            <a:pPr marL="342900" indent="-342900" fontAlgn="ctr">
              <a:lnSpc>
                <a:spcPct val="120000"/>
              </a:lnSpc>
              <a:buFont typeface="+mj-lt"/>
              <a:buAutoNum type="arabicPeriod"/>
            </a:pPr>
            <a:r>
              <a:rPr lang="en-US" sz="1200" dirty="0" smtClean="0">
                <a:latin typeface="Huawei Sans" panose="020C0503030203020204" pitchFamily="34" charset="0"/>
              </a:rPr>
              <a:t>Free mobility, which delivers unified policies and consistent service experience to users, regardless of their access locations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1" name="组合 362"/>
          <p:cNvGrpSpPr>
            <a:grpSpLocks/>
          </p:cNvGrpSpPr>
          <p:nvPr/>
        </p:nvGrpSpPr>
        <p:grpSpPr bwMode="gray">
          <a:xfrm>
            <a:off x="8573514" y="3222441"/>
            <a:ext cx="390007" cy="390007"/>
            <a:chOff x="373063" y="2114551"/>
            <a:chExt cx="1114425" cy="1116013"/>
          </a:xfrm>
        </p:grpSpPr>
        <p:sp>
          <p:nvSpPr>
            <p:cNvPr id="72"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341"/>
            <p:cNvGrpSpPr>
              <a:grpSpLocks/>
            </p:cNvGrpSpPr>
            <p:nvPr/>
          </p:nvGrpSpPr>
          <p:grpSpPr bwMode="gray">
            <a:xfrm>
              <a:off x="649288" y="2289176"/>
              <a:ext cx="561975" cy="769938"/>
              <a:chOff x="649288" y="2289176"/>
              <a:chExt cx="561975" cy="769938"/>
            </a:xfrm>
          </p:grpSpPr>
          <p:sp>
            <p:nvSpPr>
              <p:cNvPr id="74"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80" name="组合 362"/>
          <p:cNvGrpSpPr>
            <a:grpSpLocks/>
          </p:cNvGrpSpPr>
          <p:nvPr/>
        </p:nvGrpSpPr>
        <p:grpSpPr bwMode="gray">
          <a:xfrm>
            <a:off x="9565939" y="3222441"/>
            <a:ext cx="390007" cy="390007"/>
            <a:chOff x="373063" y="2114551"/>
            <a:chExt cx="1114425" cy="1116013"/>
          </a:xfrm>
        </p:grpSpPr>
        <p:sp>
          <p:nvSpPr>
            <p:cNvPr id="81"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2" name="组合 341"/>
            <p:cNvGrpSpPr>
              <a:grpSpLocks/>
            </p:cNvGrpSpPr>
            <p:nvPr/>
          </p:nvGrpSpPr>
          <p:grpSpPr bwMode="gray">
            <a:xfrm>
              <a:off x="649288" y="2289176"/>
              <a:ext cx="561975" cy="769938"/>
              <a:chOff x="649288" y="2289176"/>
              <a:chExt cx="561975" cy="769938"/>
            </a:xfrm>
          </p:grpSpPr>
          <p:sp>
            <p:nvSpPr>
              <p:cNvPr id="83"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89" name="组合 362"/>
          <p:cNvGrpSpPr>
            <a:grpSpLocks/>
          </p:cNvGrpSpPr>
          <p:nvPr/>
        </p:nvGrpSpPr>
        <p:grpSpPr bwMode="gray">
          <a:xfrm>
            <a:off x="10558364" y="3222441"/>
            <a:ext cx="390007" cy="390007"/>
            <a:chOff x="373063" y="2114551"/>
            <a:chExt cx="1114425" cy="1116013"/>
          </a:xfrm>
        </p:grpSpPr>
        <p:sp>
          <p:nvSpPr>
            <p:cNvPr id="90"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1" name="组合 341"/>
            <p:cNvGrpSpPr>
              <a:grpSpLocks/>
            </p:cNvGrpSpPr>
            <p:nvPr/>
          </p:nvGrpSpPr>
          <p:grpSpPr bwMode="gray">
            <a:xfrm>
              <a:off x="649288" y="2289176"/>
              <a:ext cx="561975" cy="769938"/>
              <a:chOff x="649288" y="2289176"/>
              <a:chExt cx="561975" cy="769938"/>
            </a:xfrm>
          </p:grpSpPr>
          <p:sp>
            <p:nvSpPr>
              <p:cNvPr id="92"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98" name="矩形 97"/>
          <p:cNvSpPr/>
          <p:nvPr/>
        </p:nvSpPr>
        <p:spPr bwMode="gray">
          <a:xfrm>
            <a:off x="8358788" y="3620056"/>
            <a:ext cx="819456" cy="307777"/>
          </a:xfrm>
          <a:prstGeom prst="rect">
            <a:avLst/>
          </a:prstGeom>
        </p:spPr>
        <p:txBody>
          <a:bodyPr wrap="none">
            <a:noAutofit/>
          </a:bodyPr>
          <a:lstStyle/>
          <a:p>
            <a:pPr algn="ctr" fontAlgn="ctr"/>
            <a:r>
              <a:rPr lang="en-US" sz="1100" dirty="0" smtClean="0">
                <a:latin typeface="Huawei Sans" panose="020C0503030203020204" pitchFamily="34" charset="0"/>
              </a:rPr>
              <a:t>Student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bwMode="gray">
          <a:xfrm>
            <a:off x="9346404" y="3620056"/>
            <a:ext cx="829074" cy="307777"/>
          </a:xfrm>
          <a:prstGeom prst="rect">
            <a:avLst/>
          </a:prstGeom>
        </p:spPr>
        <p:txBody>
          <a:bodyPr wrap="none">
            <a:noAutofit/>
          </a:bodyPr>
          <a:lstStyle/>
          <a:p>
            <a:pPr algn="ctr" fontAlgn="ctr"/>
            <a:r>
              <a:rPr lang="en-US" sz="1100" dirty="0" smtClean="0">
                <a:latin typeface="Huawei Sans" panose="020C0503030203020204" pitchFamily="34" charset="0"/>
              </a:rPr>
              <a:t>Teacher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10021743" y="3620056"/>
            <a:ext cx="1463862" cy="307777"/>
          </a:xfrm>
          <a:prstGeom prst="rect">
            <a:avLst/>
          </a:prstGeom>
        </p:spPr>
        <p:txBody>
          <a:bodyPr wrap="none">
            <a:noAutofit/>
          </a:bodyPr>
          <a:lstStyle/>
          <a:p>
            <a:pPr algn="ctr" fontAlgn="ctr"/>
            <a:r>
              <a:rPr lang="en-US" sz="1100" dirty="0" smtClean="0">
                <a:latin typeface="Huawei Sans" panose="020C0503030203020204" pitchFamily="34" charset="0"/>
              </a:rPr>
              <a:t>Teaching server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任意多边形 100"/>
          <p:cNvSpPr/>
          <p:nvPr/>
        </p:nvSpPr>
        <p:spPr bwMode="gray">
          <a:xfrm>
            <a:off x="8935900" y="3191352"/>
            <a:ext cx="648622" cy="12204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Lst>
            <a:ahLst/>
            <a:cxnLst>
              <a:cxn ang="0">
                <a:pos x="connsiteX0" y="connsiteY0"/>
              </a:cxn>
              <a:cxn ang="0">
                <a:pos x="connsiteX1" y="connsiteY1"/>
              </a:cxn>
            </a:cxnLst>
            <a:rect l="l" t="t" r="r" b="b"/>
            <a:pathLst>
              <a:path w="10000" h="312781">
                <a:moveTo>
                  <a:pt x="0" y="302781"/>
                </a:moveTo>
                <a:cubicBezTo>
                  <a:pt x="3333" y="-118629"/>
                  <a:pt x="7548" y="-86005"/>
                  <a:pt x="10000" y="312781"/>
                </a:cubicBezTo>
              </a:path>
            </a:pathLst>
          </a:custGeom>
          <a:noFill/>
          <a:ln w="19050" algn="ctr">
            <a:solidFill>
              <a:srgbClr val="00B0F0"/>
            </a:solidFill>
            <a:prstDash val="solid"/>
            <a:round/>
            <a:headEnd type="triangle" w="med" len="med"/>
            <a:tailEnd type="triangle" w="med" len="med"/>
          </a:ln>
        </p:spPr>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任意多边形 101"/>
          <p:cNvSpPr/>
          <p:nvPr/>
        </p:nvSpPr>
        <p:spPr bwMode="gray">
          <a:xfrm>
            <a:off x="9909742" y="3191352"/>
            <a:ext cx="648622" cy="12204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Lst>
            <a:ahLst/>
            <a:cxnLst>
              <a:cxn ang="0">
                <a:pos x="connsiteX0" y="connsiteY0"/>
              </a:cxn>
              <a:cxn ang="0">
                <a:pos x="connsiteX1" y="connsiteY1"/>
              </a:cxn>
            </a:cxnLst>
            <a:rect l="l" t="t" r="r" b="b"/>
            <a:pathLst>
              <a:path w="10000" h="312781">
                <a:moveTo>
                  <a:pt x="0" y="302781"/>
                </a:moveTo>
                <a:cubicBezTo>
                  <a:pt x="3333" y="-118629"/>
                  <a:pt x="7548" y="-86005"/>
                  <a:pt x="10000" y="312781"/>
                </a:cubicBezTo>
              </a:path>
            </a:pathLst>
          </a:custGeom>
          <a:noFill/>
          <a:ln w="19050" algn="ctr">
            <a:solidFill>
              <a:srgbClr val="00B0F0"/>
            </a:solidFill>
            <a:prstDash val="solid"/>
            <a:round/>
            <a:headEnd type="triangle" w="med" len="med"/>
            <a:tailEnd type="triangle" w="med" len="med"/>
          </a:ln>
        </p:spPr>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任意多边形 102"/>
          <p:cNvSpPr/>
          <p:nvPr/>
        </p:nvSpPr>
        <p:spPr bwMode="gray">
          <a:xfrm>
            <a:off x="8875177" y="2779133"/>
            <a:ext cx="1683187" cy="464564"/>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Lst>
            <a:ahLst/>
            <a:cxnLst>
              <a:cxn ang="0">
                <a:pos x="connsiteX0" y="connsiteY0"/>
              </a:cxn>
              <a:cxn ang="0">
                <a:pos x="connsiteX1" y="connsiteY1"/>
              </a:cxn>
            </a:cxnLst>
            <a:rect l="l" t="t" r="r" b="b"/>
            <a:pathLst>
              <a:path w="10000" h="312781">
                <a:moveTo>
                  <a:pt x="0" y="302781"/>
                </a:moveTo>
                <a:cubicBezTo>
                  <a:pt x="3333" y="-118629"/>
                  <a:pt x="7548" y="-86005"/>
                  <a:pt x="10000" y="312781"/>
                </a:cubicBezTo>
              </a:path>
            </a:pathLst>
          </a:custGeom>
          <a:noFill/>
          <a:ln w="19050" algn="ctr">
            <a:solidFill>
              <a:srgbClr val="00B0F0"/>
            </a:solidFill>
            <a:prstDash val="solid"/>
            <a:round/>
            <a:headEnd type="triangle" w="med" len="med"/>
            <a:tailEnd type="triangle" w="med" len="med"/>
          </a:ln>
        </p:spPr>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4" name="组合 103"/>
          <p:cNvGrpSpPr/>
          <p:nvPr/>
        </p:nvGrpSpPr>
        <p:grpSpPr bwMode="gray">
          <a:xfrm>
            <a:off x="9127497" y="3108252"/>
            <a:ext cx="238017" cy="238017"/>
            <a:chOff x="10467178" y="5640414"/>
            <a:chExt cx="213540" cy="213540"/>
          </a:xfrm>
        </p:grpSpPr>
        <p:sp>
          <p:nvSpPr>
            <p:cNvPr id="105" name="椭圆 104"/>
            <p:cNvSpPr>
              <a:spLocks noChangeAspect="1"/>
            </p:cNvSpPr>
            <p:nvPr/>
          </p:nvSpPr>
          <p:spPr bwMode="gray">
            <a:xfrm>
              <a:off x="10467178" y="5640414"/>
              <a:ext cx="213540" cy="213540"/>
            </a:xfrm>
            <a:prstGeom prst="ellipse">
              <a:avLst/>
            </a:prstGeom>
            <a:solidFill>
              <a:srgbClr val="00B0F0"/>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5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任意多边形 105"/>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lgn="ctr">
              <a:solidFill>
                <a:sysClr val="window" lastClr="FFFFFF"/>
              </a:solidFill>
              <a:prstDash val="solid"/>
              <a:round/>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7" name="组合 106"/>
          <p:cNvGrpSpPr/>
          <p:nvPr/>
        </p:nvGrpSpPr>
        <p:grpSpPr bwMode="gray">
          <a:xfrm>
            <a:off x="10115044" y="3108252"/>
            <a:ext cx="238017" cy="238017"/>
            <a:chOff x="10467178" y="5640414"/>
            <a:chExt cx="213540" cy="213540"/>
          </a:xfrm>
        </p:grpSpPr>
        <p:sp>
          <p:nvSpPr>
            <p:cNvPr id="108" name="椭圆 107"/>
            <p:cNvSpPr>
              <a:spLocks noChangeAspect="1"/>
            </p:cNvSpPr>
            <p:nvPr/>
          </p:nvSpPr>
          <p:spPr bwMode="gray">
            <a:xfrm>
              <a:off x="10467178" y="5640414"/>
              <a:ext cx="213540" cy="213540"/>
            </a:xfrm>
            <a:prstGeom prst="ellipse">
              <a:avLst/>
            </a:prstGeom>
            <a:solidFill>
              <a:srgbClr val="00B0F0"/>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5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任意多边形 108"/>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lgn="ctr">
              <a:solidFill>
                <a:sysClr val="window" lastClr="FFFFFF"/>
              </a:solidFill>
              <a:prstDash val="solid"/>
              <a:round/>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0" name="组合 28"/>
          <p:cNvGrpSpPr>
            <a:grpSpLocks noChangeAspect="1"/>
          </p:cNvGrpSpPr>
          <p:nvPr/>
        </p:nvGrpSpPr>
        <p:grpSpPr bwMode="gray">
          <a:xfrm>
            <a:off x="9656465" y="2665926"/>
            <a:ext cx="276472" cy="276472"/>
            <a:chOff x="5076056" y="3356992"/>
            <a:chExt cx="436268" cy="436268"/>
          </a:xfrm>
        </p:grpSpPr>
        <p:sp>
          <p:nvSpPr>
            <p:cNvPr id="111"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禁止符 23"/>
            <p:cNvSpPr/>
            <p:nvPr/>
          </p:nvSpPr>
          <p:spPr bwMode="gray">
            <a:xfrm>
              <a:off x="5076056" y="3356992"/>
              <a:ext cx="436268" cy="436268"/>
            </a:xfrm>
            <a:prstGeom prst="noSmoking">
              <a:avLst>
                <a:gd name="adj" fmla="val 15475"/>
              </a:avLst>
            </a:prstGeom>
            <a:solidFill>
              <a:srgbClr val="00B0F0"/>
            </a:solidFill>
            <a:ln w="12700" cap="flat" cmpd="sng" algn="ctr">
              <a:no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6361662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err="1" smtClean="0">
                <a:latin typeface="Huawei Sans" panose="020C0503030203020204" pitchFamily="34" charset="0"/>
              </a:rPr>
              <a:t>CloudCampus</a:t>
            </a:r>
            <a:r>
              <a:rPr lang="en-US" dirty="0" smtClean="0">
                <a:latin typeface="Huawei Sans" panose="020C0503030203020204" pitchFamily="34" charset="0"/>
              </a:rPr>
              <a:t> — Intelligent Campus Network </a:t>
            </a:r>
            <a:r>
              <a:rPr lang="en-US" dirty="0" err="1" smtClean="0">
                <a:latin typeface="Huawei Sans" panose="020C0503030203020204" pitchFamily="34" charset="0"/>
              </a:rPr>
              <a:t>O&amp;M</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bwMode="gray"/>
        <p:txBody>
          <a:bodyPr>
            <a:noAutofit/>
          </a:bodyPr>
          <a:lstStyle/>
          <a:p>
            <a:pPr marL="0" indent="0" fontAlgn="ctr">
              <a:lnSpc>
                <a:spcPct val="100000"/>
              </a:lnSpc>
              <a:buNone/>
            </a:pPr>
            <a:r>
              <a:rPr lang="en-US" sz="1400" dirty="0" smtClean="0">
                <a:latin typeface="Huawei Sans" panose="020C0503030203020204" pitchFamily="34" charset="0"/>
              </a:rPr>
              <a:t>Huawei </a:t>
            </a:r>
            <a:r>
              <a:rPr lang="en-US" sz="1400" dirty="0" err="1" smtClean="0">
                <a:latin typeface="Huawei Sans" panose="020C0503030203020204" pitchFamily="34" charset="0"/>
              </a:rPr>
              <a:t>CloudCampus</a:t>
            </a:r>
            <a:r>
              <a:rPr lang="en-US" sz="1400" dirty="0" smtClean="0">
                <a:latin typeface="Huawei Sans" panose="020C0503030203020204" pitchFamily="34" charset="0"/>
              </a:rPr>
              <a:t> Solution introduces </a:t>
            </a:r>
            <a:r>
              <a:rPr lang="en-US" sz="1400" dirty="0" err="1" smtClean="0">
                <a:latin typeface="Huawei Sans" panose="020C0503030203020204" pitchFamily="34" charset="0"/>
              </a:rPr>
              <a:t>iMaster</a:t>
            </a:r>
            <a:r>
              <a:rPr lang="en-US" sz="1400" dirty="0" smtClean="0">
                <a:latin typeface="Huawei Sans" panose="020C0503030203020204" pitchFamily="34" charset="0"/>
              </a:rPr>
              <a:t> </a:t>
            </a:r>
            <a:r>
              <a:rPr lang="en-US" sz="1400" dirty="0" err="1" smtClean="0">
                <a:latin typeface="Huawei Sans" panose="020C0503030203020204" pitchFamily="34" charset="0"/>
              </a:rPr>
              <a:t>NCE-CampusInsight</a:t>
            </a:r>
            <a:r>
              <a:rPr lang="en-US" sz="1400" dirty="0" smtClean="0">
                <a:latin typeface="Huawei Sans" panose="020C0503030203020204" pitchFamily="34" charset="0"/>
              </a:rPr>
              <a:t> (campus network analyzer) to change the traditional monitoring mode that focuses on resource status. </a:t>
            </a:r>
            <a:r>
              <a:rPr lang="en-US" sz="1400" dirty="0" err="1" smtClean="0">
                <a:latin typeface="Huawei Sans" panose="020C0503030203020204" pitchFamily="34" charset="0"/>
              </a:rPr>
              <a:t>iMaster</a:t>
            </a:r>
            <a:r>
              <a:rPr lang="en-US" sz="1400" dirty="0" smtClean="0">
                <a:latin typeface="Huawei Sans" panose="020C0503030203020204" pitchFamily="34" charset="0"/>
              </a:rPr>
              <a:t> </a:t>
            </a:r>
            <a:r>
              <a:rPr lang="en-US" sz="1400" dirty="0" err="1" smtClean="0">
                <a:latin typeface="Huawei Sans" panose="020C0503030203020204" pitchFamily="34" charset="0"/>
              </a:rPr>
              <a:t>NCE-CampusInsight</a:t>
            </a:r>
            <a:r>
              <a:rPr lang="en-US" sz="1400" dirty="0" smtClean="0">
                <a:latin typeface="Huawei Sans" panose="020C0503030203020204" pitchFamily="34" charset="0"/>
              </a:rPr>
              <a:t> visualizes data by user, application, and time, identifies potential faults, and locates root causes, improving user experience.</a:t>
            </a:r>
            <a:endParaRPr lang="en-US" altLang="zh-CN" sz="1400" dirty="0">
              <a:latin typeface="Huawei Sans" panose="020C0503030203020204" pitchFamily="34" charset="0"/>
              <a:sym typeface="Huawei Sans" panose="020C0503030203020204" pitchFamily="34" charset="0"/>
            </a:endParaRPr>
          </a:p>
        </p:txBody>
      </p:sp>
      <p:sp>
        <p:nvSpPr>
          <p:cNvPr id="9" name="圆角矩形 8"/>
          <p:cNvSpPr/>
          <p:nvPr/>
        </p:nvSpPr>
        <p:spPr bwMode="gray">
          <a:xfrm>
            <a:off x="731838" y="1829747"/>
            <a:ext cx="3459963"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Full-journey experience visibility for each user, at each moment</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731838" y="2252837"/>
            <a:ext cx="3459963" cy="3947937"/>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fontAlgn="ctr">
              <a:lnSpc>
                <a:spcPts val="2400"/>
              </a:lnSpc>
              <a:spcAft>
                <a:spcPts val="600"/>
              </a:spcAft>
            </a:pP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4373476" y="1829747"/>
            <a:ext cx="3459963"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Automatic identification of network issues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bwMode="gray">
          <a:xfrm>
            <a:off x="4373476" y="2252837"/>
            <a:ext cx="3459963" cy="3947937"/>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fontAlgn="ctr">
              <a:lnSpc>
                <a:spcPts val="24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bwMode="gray">
          <a:xfrm>
            <a:off x="8002235" y="1829747"/>
            <a:ext cx="3459963"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Intelligent demarcation and root cause analysis of network issues</a:t>
            </a:r>
            <a:endParaRPr lang="en-US" sz="1200" dirty="0">
              <a:solidFill>
                <a:srgbClr val="30B5C5"/>
              </a:solidFill>
              <a:latin typeface="Huawei Sans" panose="020C0503030203020204" pitchFamily="34" charset="0"/>
            </a:endParaRPr>
          </a:p>
        </p:txBody>
      </p:sp>
      <p:sp>
        <p:nvSpPr>
          <p:cNvPr id="21" name="圆角矩形 20"/>
          <p:cNvSpPr/>
          <p:nvPr/>
        </p:nvSpPr>
        <p:spPr bwMode="gray">
          <a:xfrm>
            <a:off x="8002235" y="2252837"/>
            <a:ext cx="3459963" cy="3947937"/>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fontAlgn="ctr">
              <a:lnSpc>
                <a:spcPts val="24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5" name="图片 1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16745" y="2335239"/>
            <a:ext cx="2129149" cy="1596862"/>
          </a:xfrm>
          <a:prstGeom prst="rect">
            <a:avLst/>
          </a:prstGeom>
          <a:effectLst>
            <a:softEdge rad="88900"/>
          </a:effectLst>
        </p:spPr>
      </p:pic>
      <p:pic>
        <p:nvPicPr>
          <p:cNvPr id="116" name="图片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712976" y="2333691"/>
            <a:ext cx="2129150" cy="1599958"/>
          </a:xfrm>
          <a:prstGeom prst="rect">
            <a:avLst/>
          </a:prstGeom>
          <a:effectLst>
            <a:softEdge rad="88900"/>
          </a:effectLst>
        </p:spPr>
      </p:pic>
      <p:sp>
        <p:nvSpPr>
          <p:cNvPr id="117" name="603136532"/>
          <p:cNvSpPr>
            <a:spLocks noChangeArrowheads="1"/>
          </p:cNvSpPr>
          <p:nvPr/>
        </p:nvSpPr>
        <p:spPr bwMode="gray">
          <a:xfrm>
            <a:off x="731837" y="3878063"/>
            <a:ext cx="3459963" cy="2323713"/>
          </a:xfrm>
          <a:prstGeom prst="rect">
            <a:avLst/>
          </a:prstGeom>
          <a:noFill/>
          <a:ln w="9525">
            <a:noFill/>
            <a:miter lim="800000"/>
            <a:headEnd/>
            <a:tailEnd/>
          </a:ln>
        </p:spPr>
        <p:txBody>
          <a:bodyPr wrap="square">
            <a:noAutofit/>
          </a:bodyPr>
          <a:lstStyle/>
          <a:p>
            <a:pPr marL="162000" indent="-162000" defTabSz="1219272" fontAlgn="ctr">
              <a:lnSpc>
                <a:spcPct val="120000"/>
              </a:lnSpc>
              <a:spcBef>
                <a:spcPts val="0"/>
              </a:spcBef>
              <a:spcAft>
                <a:spcPts val="300"/>
              </a:spcAft>
              <a:buFont typeface="+mj-lt"/>
              <a:buAutoNum type="arabicPeriod"/>
              <a:defRPr/>
            </a:pPr>
            <a:r>
              <a:rPr lang="en-US" sz="1200" dirty="0" smtClean="0">
                <a:solidFill>
                  <a:prstClr val="black"/>
                </a:solidFill>
                <a:latin typeface="Huawei Sans" panose="020C0503030203020204" pitchFamily="34" charset="0"/>
              </a:rPr>
              <a:t>Uses the standard telemetry technology in the industry to dynamically obtain network </a:t>
            </a:r>
            <a:r>
              <a:rPr lang="en-US" sz="1200" dirty="0" err="1" smtClean="0">
                <a:solidFill>
                  <a:prstClr val="black"/>
                </a:solidFill>
                <a:latin typeface="Huawei Sans" panose="020C0503030203020204" pitchFamily="34" charset="0"/>
              </a:rPr>
              <a:t>KPI</a:t>
            </a:r>
            <a:r>
              <a:rPr lang="en-US" sz="1200" dirty="0" smtClean="0">
                <a:solidFill>
                  <a:prstClr val="black"/>
                </a:solidFill>
                <a:latin typeface="Huawei Sans" panose="020C0503030203020204" pitchFamily="34" charset="0"/>
              </a:rPr>
              <a:t> data in seconds, facilitating fault tracing.</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62000" indent="-162000" defTabSz="1219272" fontAlgn="ctr">
              <a:lnSpc>
                <a:spcPct val="120000"/>
              </a:lnSpc>
              <a:spcBef>
                <a:spcPts val="0"/>
              </a:spcBef>
              <a:spcAft>
                <a:spcPts val="300"/>
              </a:spcAft>
              <a:buFont typeface="+mj-lt"/>
              <a:buAutoNum type="arabicPeriod"/>
              <a:defRPr/>
            </a:pPr>
            <a:r>
              <a:rPr lang="en-US" sz="1200" dirty="0" smtClean="0">
                <a:solidFill>
                  <a:prstClr val="black"/>
                </a:solidFill>
                <a:latin typeface="Huawei Sans" panose="020C0503030203020204" pitchFamily="34" charset="0"/>
              </a:rPr>
              <a:t>Collects data from multiple dimensions, displays network profiles of all users in real time, and visualizes network experience (who, when, which AP to connect, experience, and problem) throughout the journey.</a:t>
            </a:r>
            <a:endParaRPr lang="en-US" sz="1200" dirty="0">
              <a:solidFill>
                <a:prstClr val="black"/>
              </a:solidFill>
              <a:latin typeface="Huawei Sans" panose="020C0503030203020204" pitchFamily="34" charset="0"/>
            </a:endParaRPr>
          </a:p>
        </p:txBody>
      </p:sp>
      <p:pic>
        <p:nvPicPr>
          <p:cNvPr id="118" name="图片 1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288294" y="2343886"/>
            <a:ext cx="2161500" cy="1579569"/>
          </a:xfrm>
          <a:prstGeom prst="rect">
            <a:avLst/>
          </a:prstGeom>
          <a:effectLst>
            <a:softEdge rad="88900"/>
          </a:effectLst>
        </p:spPr>
      </p:pic>
      <p:sp>
        <p:nvSpPr>
          <p:cNvPr id="119" name="603136532"/>
          <p:cNvSpPr>
            <a:spLocks noChangeArrowheads="1"/>
          </p:cNvSpPr>
          <p:nvPr/>
        </p:nvSpPr>
        <p:spPr bwMode="gray">
          <a:xfrm>
            <a:off x="4371747" y="3878062"/>
            <a:ext cx="3459963" cy="2323713"/>
          </a:xfrm>
          <a:prstGeom prst="rect">
            <a:avLst/>
          </a:prstGeom>
          <a:noFill/>
          <a:ln w="9525">
            <a:noFill/>
            <a:miter lim="800000"/>
            <a:headEnd/>
            <a:tailEnd/>
          </a:ln>
        </p:spPr>
        <p:txBody>
          <a:bodyPr wrap="square">
            <a:noAutofit/>
          </a:bodyPr>
          <a:lstStyle/>
          <a:p>
            <a:pPr marL="182490" indent="-182490" fontAlgn="ctr">
              <a:lnSpc>
                <a:spcPct val="120000"/>
              </a:lnSpc>
              <a:spcAft>
                <a:spcPts val="300"/>
              </a:spcAft>
              <a:buFont typeface="+mj-lt"/>
              <a:buAutoNum type="arabicPeriod"/>
              <a:defRPr/>
            </a:pPr>
            <a:r>
              <a:rPr lang="en-US" sz="1200" dirty="0" smtClean="0">
                <a:solidFill>
                  <a:prstClr val="black"/>
                </a:solidFill>
                <a:latin typeface="Huawei Sans" panose="020C0503030203020204" pitchFamily="34" charset="0"/>
              </a:rPr>
              <a:t>Uses big data and AI technologies to automatically identify connectivity, air interface performance, roaming, and device issues, improving the identification rate of potential issues by 85%.</a:t>
            </a:r>
          </a:p>
          <a:p>
            <a:pPr marL="182490" indent="-182490" fontAlgn="ctr">
              <a:lnSpc>
                <a:spcPct val="120000"/>
              </a:lnSpc>
              <a:spcAft>
                <a:spcPts val="300"/>
              </a:spcAft>
              <a:buFont typeface="+mj-lt"/>
              <a:buAutoNum type="arabicPeriod"/>
              <a:defRPr/>
            </a:pPr>
            <a:r>
              <a:rPr lang="en-US" sz="1200" dirty="0" smtClean="0">
                <a:solidFill>
                  <a:prstClr val="black"/>
                </a:solidFill>
                <a:latin typeface="Huawei Sans" panose="020C0503030203020204" pitchFamily="34" charset="0"/>
              </a:rPr>
              <a:t>Dynamically generates a baseline through historical data that is learned using machine learning, and compares the baseline with real-time data and analyzes it to predict potential faults.</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603136532"/>
          <p:cNvSpPr>
            <a:spLocks noChangeArrowheads="1"/>
          </p:cNvSpPr>
          <p:nvPr/>
        </p:nvSpPr>
        <p:spPr bwMode="gray">
          <a:xfrm>
            <a:off x="8011656" y="3878063"/>
            <a:ext cx="3459963" cy="1708160"/>
          </a:xfrm>
          <a:prstGeom prst="rect">
            <a:avLst/>
          </a:prstGeom>
          <a:noFill/>
          <a:ln w="9525">
            <a:noFill/>
            <a:miter lim="800000"/>
            <a:headEnd/>
            <a:tailEnd/>
          </a:ln>
        </p:spPr>
        <p:txBody>
          <a:bodyPr wrap="square">
            <a:noAutofit/>
          </a:bodyPr>
          <a:lstStyle/>
          <a:p>
            <a:pPr marL="182490" indent="-182490" fontAlgn="ctr">
              <a:lnSpc>
                <a:spcPct val="120000"/>
              </a:lnSpc>
              <a:spcAft>
                <a:spcPts val="300"/>
              </a:spcAft>
              <a:buFont typeface="+mj-lt"/>
              <a:buAutoNum type="arabicPeriod"/>
              <a:defRPr/>
            </a:pPr>
            <a:r>
              <a:rPr lang="en-US" sz="1200" dirty="0" smtClean="0">
                <a:solidFill>
                  <a:prstClr val="black"/>
                </a:solidFill>
                <a:latin typeface="Huawei Sans" panose="020C0503030203020204" pitchFamily="34" charset="0"/>
              </a:rPr>
              <a:t>Intelligently identifies the issue pattern and impact range based on the network </a:t>
            </a:r>
            <a:r>
              <a:rPr lang="en-US" sz="1200" dirty="0" err="1" smtClean="0">
                <a:solidFill>
                  <a:prstClr val="black"/>
                </a:solidFill>
                <a:latin typeface="Huawei Sans" panose="020C0503030203020204" pitchFamily="34" charset="0"/>
              </a:rPr>
              <a:t>O&amp;M</a:t>
            </a:r>
            <a:r>
              <a:rPr lang="en-US" sz="1200" dirty="0" smtClean="0">
                <a:solidFill>
                  <a:prstClr val="black"/>
                </a:solidFill>
                <a:latin typeface="Huawei Sans" panose="020C0503030203020204" pitchFamily="34" charset="0"/>
              </a:rPr>
              <a:t> expert system and various AI algorithms, helping administrators locate faults.</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2490" indent="-182490" fontAlgn="ctr">
              <a:lnSpc>
                <a:spcPct val="120000"/>
              </a:lnSpc>
              <a:spcAft>
                <a:spcPts val="300"/>
              </a:spcAft>
              <a:buFont typeface="+mj-lt"/>
              <a:buAutoNum type="arabicPeriod"/>
              <a:defRPr/>
            </a:pPr>
            <a:r>
              <a:rPr lang="en-US" sz="1200" dirty="0" smtClean="0">
                <a:solidFill>
                  <a:prstClr val="black"/>
                </a:solidFill>
                <a:latin typeface="Huawei Sans" panose="020C0503030203020204" pitchFamily="34" charset="0"/>
              </a:rPr>
              <a:t>Analyzes possible issue causes based on the big data platform and provides rectification suggestions.</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42356157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spc="-70" dirty="0" smtClean="0">
                <a:latin typeface="Huawei Sans" panose="020C0503030203020204" pitchFamily="34" charset="0"/>
              </a:rPr>
              <a:t>Network Architecture of the </a:t>
            </a:r>
            <a:r>
              <a:rPr lang="en-US" spc="-70" dirty="0" err="1" smtClean="0">
                <a:latin typeface="Huawei Sans" panose="020C0503030203020204" pitchFamily="34" charset="0"/>
              </a:rPr>
              <a:t>CloudCampus</a:t>
            </a:r>
            <a:r>
              <a:rPr lang="en-US" spc="-70" dirty="0" smtClean="0">
                <a:latin typeface="Huawei Sans" panose="020C0503030203020204" pitchFamily="34" charset="0"/>
              </a:rPr>
              <a:t> Solution — Large- and Medium-Sized </a:t>
            </a:r>
            <a:r>
              <a:rPr lang="en-US" spc="-70" dirty="0" err="1" smtClean="0">
                <a:latin typeface="Huawei Sans" panose="020C0503030203020204" pitchFamily="34" charset="0"/>
              </a:rPr>
              <a:t>VXLAN</a:t>
            </a:r>
            <a:r>
              <a:rPr lang="en-US" spc="-70" dirty="0" smtClean="0">
                <a:latin typeface="Huawei Sans" panose="020C0503030203020204" pitchFamily="34" charset="0"/>
              </a:rPr>
              <a:t>-based Virtualized Campus Networks</a:t>
            </a:r>
            <a:endParaRPr lang="en-US" altLang="zh-CN" spc="-70" dirty="0">
              <a:latin typeface="Huawei Sans" panose="020C0503030203020204" pitchFamily="34" charset="0"/>
              <a:sym typeface="Huawei Sans" panose="020C0503030203020204" pitchFamily="34" charset="0"/>
            </a:endParaRPr>
          </a:p>
        </p:txBody>
      </p:sp>
      <p:sp>
        <p:nvSpPr>
          <p:cNvPr id="45" name="文本占位符 44"/>
          <p:cNvSpPr>
            <a:spLocks noGrp="1"/>
          </p:cNvSpPr>
          <p:nvPr>
            <p:ph type="body" sz="quarter" idx="10"/>
          </p:nvPr>
        </p:nvSpPr>
        <p:spPr bwMode="gray"/>
        <p:txBody>
          <a:bodyPr>
            <a:noAutofit/>
          </a:bodyPr>
          <a:lstStyle/>
          <a:p>
            <a:pPr marL="0" indent="0" fontAlgn="ctr">
              <a:lnSpc>
                <a:spcPct val="100000"/>
              </a:lnSpc>
              <a:buNone/>
            </a:pPr>
            <a:r>
              <a:rPr lang="en-US" sz="1600" dirty="0" smtClean="0">
                <a:latin typeface="Huawei Sans" panose="020C0503030203020204" pitchFamily="34" charset="0"/>
              </a:rPr>
              <a:t>The following figure shows the typical network architecture of 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Solution for a large- or medium-sized campus network. The network architecture consists of the network layer, management layer, and application layer.</a:t>
            </a:r>
            <a:endParaRPr lang="en-US" altLang="zh-CN" sz="1600" dirty="0">
              <a:latin typeface="Huawei Sans" panose="020C0503030203020204" pitchFamily="34" charset="0"/>
              <a:sym typeface="Huawei Sans" panose="020C0503030203020204" pitchFamily="34" charset="0"/>
            </a:endParaRPr>
          </a:p>
        </p:txBody>
      </p:sp>
      <p:sp>
        <p:nvSpPr>
          <p:cNvPr id="26" name="Text Box 76"/>
          <p:cNvSpPr txBox="1">
            <a:spLocks noChangeArrowheads="1"/>
          </p:cNvSpPr>
          <p:nvPr/>
        </p:nvSpPr>
        <p:spPr bwMode="gray">
          <a:xfrm>
            <a:off x="600851" y="2212769"/>
            <a:ext cx="1254582" cy="288147"/>
          </a:xfrm>
          <a:prstGeom prst="rect">
            <a:avLst/>
          </a:prstGeom>
          <a:noFill/>
          <a:ln w="3175" cap="flat" cmpd="sng" algn="ctr">
            <a:noFill/>
            <a:prstDash val="solid"/>
            <a:round/>
            <a:headEnd type="none" w="med" len="med"/>
            <a:tailEnd type="none" w="med" len="med"/>
          </a:ln>
          <a:effectLst/>
          <a:scene3d>
            <a:camera prst="orthographicFront"/>
            <a:lightRig rig="flat" dir="t"/>
          </a:scene3d>
        </p:spPr>
        <p:txBody>
          <a:bodyPr wrap="square" lIns="72000" tIns="36000" rIns="72000" bIns="36000" rtlCol="0" anchor="ctr">
            <a:noAutofit/>
          </a:bodyPr>
          <a:lstStyle>
            <a:defPPr>
              <a:defRPr lang="zh-CN"/>
            </a:defPPr>
            <a:lvl1pPr algn="ctr">
              <a:defRPr sz="14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defTabSz="1219109" fontAlgn="ctr"/>
            <a:r>
              <a:rPr lang="en-US" dirty="0" smtClean="0">
                <a:solidFill>
                  <a:prstClr val="black"/>
                </a:solidFill>
                <a:latin typeface="Huawei Sans" panose="020C0503030203020204" pitchFamily="34" charset="0"/>
              </a:rPr>
              <a:t>Application layer</a:t>
            </a:r>
            <a:endParaRPr lang="en-US" altLang="zh-CN"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 name="矩形 317"/>
          <p:cNvSpPr/>
          <p:nvPr/>
        </p:nvSpPr>
        <p:spPr bwMode="gray">
          <a:xfrm>
            <a:off x="575152" y="4980216"/>
            <a:ext cx="1305980" cy="288147"/>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400" dirty="0" smtClean="0">
                <a:solidFill>
                  <a:prstClr val="black"/>
                </a:solidFill>
                <a:latin typeface="Huawei Sans" panose="020C0503030203020204" pitchFamily="34" charset="0"/>
              </a:rPr>
              <a:t>Network layer</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矩形 317"/>
          <p:cNvSpPr/>
          <p:nvPr/>
        </p:nvSpPr>
        <p:spPr bwMode="gray">
          <a:xfrm>
            <a:off x="548113" y="3060120"/>
            <a:ext cx="1360058" cy="288147"/>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400" dirty="0" smtClean="0">
                <a:solidFill>
                  <a:prstClr val="black"/>
                </a:solidFill>
                <a:latin typeface="Huawei Sans" panose="020C0503030203020204" pitchFamily="34" charset="0"/>
              </a:rPr>
              <a:t>Management layer</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6" name="组合 5"/>
          <p:cNvGrpSpPr/>
          <p:nvPr/>
        </p:nvGrpSpPr>
        <p:grpSpPr>
          <a:xfrm>
            <a:off x="2246989" y="2027021"/>
            <a:ext cx="7978781" cy="4177008"/>
            <a:chOff x="1843949" y="1737507"/>
            <a:chExt cx="8523302" cy="4462072"/>
          </a:xfrm>
        </p:grpSpPr>
        <p:sp>
          <p:nvSpPr>
            <p:cNvPr id="3" name="矩形 2"/>
            <p:cNvSpPr/>
            <p:nvPr/>
          </p:nvSpPr>
          <p:spPr bwMode="gray">
            <a:xfrm>
              <a:off x="1843949" y="1737507"/>
              <a:ext cx="8523302" cy="909735"/>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1843949" y="2719553"/>
              <a:ext cx="8523302" cy="1080000"/>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1843949" y="3871864"/>
              <a:ext cx="8523302" cy="2327365"/>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1680508374"/>
            <p:cNvSpPr txBox="1">
              <a:spLocks noChangeArrowheads="1"/>
            </p:cNvSpPr>
            <p:nvPr/>
          </p:nvSpPr>
          <p:spPr bwMode="gray">
            <a:xfrm>
              <a:off x="3267415" y="1917472"/>
              <a:ext cx="914760" cy="392040"/>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000" dirty="0" smtClean="0">
                  <a:latin typeface="Huawei Sans" panose="020C0503030203020204" pitchFamily="34" charset="0"/>
                </a:rPr>
                <a:t>MDM</a:t>
              </a:r>
              <a:endParaRPr lang="en-US" sz="1000" dirty="0">
                <a:latin typeface="Huawei Sans" panose="020C0503030203020204" pitchFamily="34" charset="0"/>
              </a:endParaRPr>
            </a:p>
          </p:txBody>
        </p:sp>
        <p:sp>
          <p:nvSpPr>
            <p:cNvPr id="37" name="453896541"/>
            <p:cNvSpPr txBox="1">
              <a:spLocks noChangeArrowheads="1"/>
            </p:cNvSpPr>
            <p:nvPr/>
          </p:nvSpPr>
          <p:spPr bwMode="gray">
            <a:xfrm>
              <a:off x="4440713" y="1917472"/>
              <a:ext cx="914760" cy="392040"/>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000" dirty="0" smtClean="0">
                  <a:latin typeface="Huawei Sans" panose="020C0503030203020204" pitchFamily="34" charset="0"/>
                </a:rPr>
                <a:t>e-Schoolbag</a:t>
              </a:r>
              <a:endParaRPr lang="en-US" sz="1000" dirty="0">
                <a:latin typeface="Huawei Sans" panose="020C0503030203020204" pitchFamily="34" charset="0"/>
              </a:endParaRPr>
            </a:p>
          </p:txBody>
        </p:sp>
        <p:sp>
          <p:nvSpPr>
            <p:cNvPr id="38" name="1099195176"/>
            <p:cNvSpPr txBox="1">
              <a:spLocks noChangeArrowheads="1"/>
            </p:cNvSpPr>
            <p:nvPr/>
          </p:nvSpPr>
          <p:spPr bwMode="gray">
            <a:xfrm>
              <a:off x="6787309" y="1917472"/>
              <a:ext cx="914760" cy="392040"/>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000" dirty="0" smtClean="0">
                  <a:latin typeface="Huawei Sans" panose="020C0503030203020204" pitchFamily="34" charset="0"/>
                </a:rPr>
                <a:t>Asset management</a:t>
              </a:r>
              <a:endParaRPr lang="en-US" sz="1000" dirty="0">
                <a:latin typeface="Huawei Sans" panose="020C0503030203020204" pitchFamily="34" charset="0"/>
              </a:endParaRPr>
            </a:p>
          </p:txBody>
        </p:sp>
        <p:sp>
          <p:nvSpPr>
            <p:cNvPr id="39" name="1680508374"/>
            <p:cNvSpPr txBox="1">
              <a:spLocks noChangeArrowheads="1"/>
            </p:cNvSpPr>
            <p:nvPr/>
          </p:nvSpPr>
          <p:spPr bwMode="gray">
            <a:xfrm>
              <a:off x="5614011" y="1917472"/>
              <a:ext cx="914760" cy="392040"/>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000" dirty="0" smtClean="0">
                  <a:latin typeface="Huawei Sans" panose="020C0503030203020204" pitchFamily="34" charset="0"/>
                </a:rPr>
                <a:t>Health management</a:t>
              </a:r>
              <a:endParaRPr lang="en-US" sz="1000" dirty="0">
                <a:latin typeface="Huawei Sans" panose="020C0503030203020204" pitchFamily="34" charset="0"/>
              </a:endParaRPr>
            </a:p>
          </p:txBody>
        </p:sp>
        <p:sp>
          <p:nvSpPr>
            <p:cNvPr id="40" name="1680508374"/>
            <p:cNvSpPr txBox="1">
              <a:spLocks noChangeArrowheads="1"/>
            </p:cNvSpPr>
            <p:nvPr/>
          </p:nvSpPr>
          <p:spPr bwMode="gray">
            <a:xfrm>
              <a:off x="2094117" y="1917472"/>
              <a:ext cx="914760" cy="392040"/>
            </a:xfrm>
            <a:prstGeom prst="rect">
              <a:avLst/>
            </a:prstGeom>
            <a:solidFill>
              <a:srgbClr val="54C1CF"/>
            </a:solidFill>
            <a:ln w="9525">
              <a:noFill/>
              <a:miter lim="800000"/>
              <a:headEnd/>
              <a:tailEnd/>
            </a:ln>
          </p:spPr>
          <p:txBody>
            <a:bodyPr wrap="square" lIns="0" tIns="0" rIns="0" bIns="0" anchor="ctr">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000" dirty="0" smtClean="0">
                  <a:solidFill>
                    <a:schemeClr val="bg1"/>
                  </a:solidFill>
                  <a:latin typeface="Huawei Sans" panose="020C0503030203020204" pitchFamily="34" charset="0"/>
                </a:rPr>
                <a:t>AAA</a:t>
              </a:r>
              <a:endParaRPr lang="en-US" sz="1000" dirty="0">
                <a:solidFill>
                  <a:schemeClr val="bg1"/>
                </a:solidFill>
                <a:latin typeface="Huawei Sans" panose="020C0503030203020204" pitchFamily="34" charset="0"/>
              </a:endParaRPr>
            </a:p>
          </p:txBody>
        </p:sp>
        <p:sp>
          <p:nvSpPr>
            <p:cNvPr id="41" name="1099195176"/>
            <p:cNvSpPr txBox="1">
              <a:spLocks noChangeArrowheads="1"/>
            </p:cNvSpPr>
            <p:nvPr/>
          </p:nvSpPr>
          <p:spPr bwMode="gray">
            <a:xfrm>
              <a:off x="7960607" y="1917472"/>
              <a:ext cx="914760" cy="392040"/>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000" dirty="0" smtClean="0">
                  <a:latin typeface="Huawei Sans" panose="020C0503030203020204" pitchFamily="34" charset="0"/>
                </a:rPr>
                <a:t>…</a:t>
              </a:r>
              <a:endParaRPr lang="en-US" altLang="zh-CN" sz="1000" dirty="0">
                <a:latin typeface="Huawei Sans" panose="020C0503030203020204" pitchFamily="34" charset="0"/>
                <a:sym typeface="Huawei Sans" panose="020C0503030203020204" pitchFamily="34" charset="0"/>
              </a:endParaRPr>
            </a:p>
          </p:txBody>
        </p:sp>
        <p:sp>
          <p:nvSpPr>
            <p:cNvPr id="42" name="1099195176"/>
            <p:cNvSpPr txBox="1">
              <a:spLocks noChangeArrowheads="1"/>
            </p:cNvSpPr>
            <p:nvPr/>
          </p:nvSpPr>
          <p:spPr bwMode="gray">
            <a:xfrm>
              <a:off x="9133903" y="1917472"/>
              <a:ext cx="914760" cy="392040"/>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000" dirty="0" smtClean="0">
                  <a:latin typeface="Huawei Sans" panose="020C0503030203020204" pitchFamily="34" charset="0"/>
                </a:rPr>
                <a:t>Intelligent OAM</a:t>
              </a:r>
              <a:endParaRPr lang="en-US" sz="1000" dirty="0">
                <a:latin typeface="Huawei Sans" panose="020C0503030203020204" pitchFamily="34" charset="0"/>
              </a:endParaRPr>
            </a:p>
          </p:txBody>
        </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67170" y="3092563"/>
              <a:ext cx="1971916" cy="363673"/>
            </a:xfrm>
            <a:prstGeom prst="rect">
              <a:avLst/>
            </a:prstGeom>
          </p:spPr>
        </p:pic>
        <p:sp>
          <p:nvSpPr>
            <p:cNvPr id="46" name="梯形 45"/>
            <p:cNvSpPr/>
            <p:nvPr/>
          </p:nvSpPr>
          <p:spPr bwMode="gray">
            <a:xfrm>
              <a:off x="3936101" y="3880661"/>
              <a:ext cx="4319798" cy="983368"/>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p:cNvGrpSpPr/>
            <p:nvPr/>
          </p:nvGrpSpPr>
          <p:grpSpPr bwMode="gray">
            <a:xfrm>
              <a:off x="4659165" y="4018064"/>
              <a:ext cx="838345" cy="484231"/>
              <a:chOff x="6542330" y="3925559"/>
              <a:chExt cx="838345" cy="484231"/>
            </a:xfrm>
          </p:grpSpPr>
          <p:sp>
            <p:nvSpPr>
              <p:cNvPr id="48"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6595057" y="4068978"/>
                <a:ext cx="732893" cy="276999"/>
              </a:xfrm>
              <a:prstGeom prst="rect">
                <a:avLst/>
              </a:prstGeom>
              <a:noFill/>
            </p:spPr>
            <p:txBody>
              <a:bodyPr wrap="none" rtlCol="0">
                <a:noAutofit/>
              </a:bodyPr>
              <a:lstStyle/>
              <a:p>
                <a:pPr algn="ctr" fontAlgn="ctr"/>
                <a:r>
                  <a:rPr lang="en-US" sz="1050" dirty="0" err="1" smtClean="0">
                    <a:latin typeface="Huawei Sans" panose="020C0503030203020204" pitchFamily="34" charset="0"/>
                  </a:rPr>
                  <a:t>VN</a:t>
                </a:r>
                <a:r>
                  <a:rPr lang="en-US" sz="1050" dirty="0" smtClean="0">
                    <a:latin typeface="Huawei Sans" panose="020C0503030203020204" pitchFamily="34" charset="0"/>
                  </a:rPr>
                  <a:t> 1</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3" name="组合 52"/>
            <p:cNvGrpSpPr/>
            <p:nvPr/>
          </p:nvGrpSpPr>
          <p:grpSpPr bwMode="gray">
            <a:xfrm>
              <a:off x="6691780" y="4018064"/>
              <a:ext cx="838345" cy="484231"/>
              <a:chOff x="6542330" y="3925559"/>
              <a:chExt cx="838345" cy="484231"/>
            </a:xfrm>
          </p:grpSpPr>
          <p:sp>
            <p:nvSpPr>
              <p:cNvPr id="54"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6595057" y="4068978"/>
                <a:ext cx="732893" cy="276999"/>
              </a:xfrm>
              <a:prstGeom prst="rect">
                <a:avLst/>
              </a:prstGeom>
              <a:noFill/>
            </p:spPr>
            <p:txBody>
              <a:bodyPr wrap="none" rtlCol="0">
                <a:noAutofit/>
              </a:bodyPr>
              <a:lstStyle/>
              <a:p>
                <a:pPr algn="ctr" fontAlgn="ctr"/>
                <a:r>
                  <a:rPr lang="en-US" sz="1050" dirty="0" err="1" smtClean="0">
                    <a:latin typeface="Huawei Sans" panose="020C0503030203020204" pitchFamily="34" charset="0"/>
                  </a:rPr>
                  <a:t>VN</a:t>
                </a:r>
                <a:r>
                  <a:rPr lang="en-US" sz="1050" dirty="0" smtClean="0">
                    <a:latin typeface="Huawei Sans" panose="020C0503030203020204" pitchFamily="34" charset="0"/>
                  </a:rPr>
                  <a:t> 3</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7" name="直接箭头连接符 56"/>
            <p:cNvCxnSpPr>
              <a:stCxn id="48" idx="9"/>
              <a:endCxn id="51" idx="21"/>
            </p:cNvCxnSpPr>
            <p:nvPr/>
          </p:nvCxnSpPr>
          <p:spPr bwMode="gray">
            <a:xfrm>
              <a:off x="5373848" y="4501502"/>
              <a:ext cx="301120" cy="186165"/>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a:stCxn id="51" idx="8"/>
              <a:endCxn id="54" idx="20"/>
            </p:cNvCxnSpPr>
            <p:nvPr/>
          </p:nvCxnSpPr>
          <p:spPr bwMode="gray">
            <a:xfrm flipV="1">
              <a:off x="6513313" y="4499355"/>
              <a:ext cx="282140" cy="179498"/>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bwMode="gray">
            <a:xfrm flipH="1" flipV="1">
              <a:off x="5497510" y="4258289"/>
              <a:ext cx="1194270" cy="0"/>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a:endCxn id="51" idx="21"/>
            </p:cNvCxnSpPr>
            <p:nvPr/>
          </p:nvCxnSpPr>
          <p:spPr bwMode="gray">
            <a:xfrm flipH="1">
              <a:off x="5674968" y="4040728"/>
              <a:ext cx="52725" cy="646939"/>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stCxn id="51" idx="8"/>
            </p:cNvCxnSpPr>
            <p:nvPr/>
          </p:nvCxnSpPr>
          <p:spPr bwMode="gray">
            <a:xfrm flipV="1">
              <a:off x="6513313" y="3988569"/>
              <a:ext cx="105111" cy="690284"/>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bwMode="gray">
            <a:xfrm>
              <a:off x="5674968" y="4348174"/>
              <a:ext cx="838345" cy="484231"/>
              <a:chOff x="6542330" y="3925559"/>
              <a:chExt cx="838345" cy="484231"/>
            </a:xfrm>
          </p:grpSpPr>
          <p:sp>
            <p:nvSpPr>
              <p:cNvPr id="51"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6595057" y="4068978"/>
                <a:ext cx="732893" cy="276999"/>
              </a:xfrm>
              <a:prstGeom prst="rect">
                <a:avLst/>
              </a:prstGeom>
              <a:noFill/>
            </p:spPr>
            <p:txBody>
              <a:bodyPr wrap="none" rtlCol="0">
                <a:noAutofit/>
              </a:bodyPr>
              <a:lstStyle/>
              <a:p>
                <a:pPr algn="ctr" fontAlgn="ctr"/>
                <a:r>
                  <a:rPr lang="en-US" sz="1050" dirty="0" err="1" smtClean="0">
                    <a:latin typeface="Huawei Sans" panose="020C0503030203020204" pitchFamily="34" charset="0"/>
                  </a:rPr>
                  <a:t>VN</a:t>
                </a:r>
                <a:r>
                  <a:rPr lang="en-US" sz="1050" dirty="0" smtClean="0">
                    <a:latin typeface="Huawei Sans" panose="020C0503030203020204" pitchFamily="34" charset="0"/>
                  </a:rPr>
                  <a:t> 2</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0" name="直接箭头连接符 79"/>
            <p:cNvCxnSpPr/>
            <p:nvPr/>
          </p:nvCxnSpPr>
          <p:spPr bwMode="gray">
            <a:xfrm flipH="1">
              <a:off x="5524408" y="3988569"/>
              <a:ext cx="1094016" cy="269720"/>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p:nvPr/>
          </p:nvCxnSpPr>
          <p:spPr bwMode="gray">
            <a:xfrm flipH="1" flipV="1">
              <a:off x="5712418" y="4009250"/>
              <a:ext cx="991587" cy="233639"/>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3" name="矩形 317"/>
            <p:cNvSpPr/>
            <p:nvPr/>
          </p:nvSpPr>
          <p:spPr bwMode="gray">
            <a:xfrm>
              <a:off x="7335343" y="4589104"/>
              <a:ext cx="863553" cy="288147"/>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100" b="1" dirty="0" err="1" smtClean="0">
                  <a:solidFill>
                    <a:prstClr val="black"/>
                  </a:solidFill>
                  <a:latin typeface="Huawei Sans" panose="020C0503030203020204" pitchFamily="34" charset="0"/>
                </a:rPr>
                <a:t>VN</a:t>
              </a:r>
              <a:endParaRPr lang="en-US" altLang="zh-CN" sz="11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4" name="直接连接符 93"/>
            <p:cNvCxnSpPr/>
            <p:nvPr/>
          </p:nvCxnSpPr>
          <p:spPr bwMode="gray">
            <a:xfrm>
              <a:off x="7661860" y="5427617"/>
              <a:ext cx="10385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00" idx="3"/>
              <a:endCxn id="99" idx="1"/>
            </p:cNvCxnSpPr>
            <p:nvPr/>
          </p:nvCxnSpPr>
          <p:spPr bwMode="gray">
            <a:xfrm>
              <a:off x="5304521" y="5130600"/>
              <a:ext cx="8259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9" idx="3"/>
              <a:endCxn id="112" idx="3"/>
            </p:cNvCxnSpPr>
            <p:nvPr/>
          </p:nvCxnSpPr>
          <p:spPr bwMode="gray">
            <a:xfrm>
              <a:off x="6536146" y="5130600"/>
              <a:ext cx="1180233" cy="387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102" idx="3"/>
              <a:endCxn id="112" idx="3"/>
            </p:cNvCxnSpPr>
            <p:nvPr/>
          </p:nvCxnSpPr>
          <p:spPr bwMode="gray">
            <a:xfrm flipV="1">
              <a:off x="6536146" y="5518049"/>
              <a:ext cx="1180233" cy="2970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03" idx="3"/>
              <a:endCxn id="102" idx="1"/>
            </p:cNvCxnSpPr>
            <p:nvPr/>
          </p:nvCxnSpPr>
          <p:spPr bwMode="gray">
            <a:xfrm>
              <a:off x="5304521" y="5815067"/>
              <a:ext cx="8259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9" name="图片 87" descr="汇聚交换机.png"/>
            <p:cNvPicPr>
              <a:picLocks noChangeAspect="1"/>
            </p:cNvPicPr>
            <p:nvPr/>
          </p:nvPicPr>
          <p:blipFill>
            <a:blip r:embed="rId4" cstate="print"/>
            <a:stretch>
              <a:fillRect/>
            </a:stretch>
          </p:blipFill>
          <p:spPr bwMode="gray">
            <a:xfrm>
              <a:off x="6130436" y="4964627"/>
              <a:ext cx="405710" cy="331945"/>
            </a:xfrm>
            <a:prstGeom prst="rect">
              <a:avLst/>
            </a:prstGeom>
          </p:spPr>
        </p:pic>
        <p:pic>
          <p:nvPicPr>
            <p:cNvPr id="100" name="图片 76" descr="接入交换机.png"/>
            <p:cNvPicPr>
              <a:picLocks noChangeAspect="1"/>
            </p:cNvPicPr>
            <p:nvPr/>
          </p:nvPicPr>
          <p:blipFill>
            <a:blip r:embed="rId5" cstate="print"/>
            <a:stretch>
              <a:fillRect/>
            </a:stretch>
          </p:blipFill>
          <p:spPr bwMode="gray">
            <a:xfrm>
              <a:off x="4898811" y="4964627"/>
              <a:ext cx="405710" cy="331945"/>
            </a:xfrm>
            <a:prstGeom prst="rect">
              <a:avLst/>
            </a:prstGeom>
          </p:spPr>
        </p:pic>
        <p:pic>
          <p:nvPicPr>
            <p:cNvPr id="101" name="图片 105" descr="AP.png"/>
            <p:cNvPicPr>
              <a:picLocks noChangeAspect="1"/>
            </p:cNvPicPr>
            <p:nvPr/>
          </p:nvPicPr>
          <p:blipFill>
            <a:blip r:embed="rId6" cstate="print"/>
            <a:stretch>
              <a:fillRect/>
            </a:stretch>
          </p:blipFill>
          <p:spPr bwMode="gray">
            <a:xfrm>
              <a:off x="3732350" y="5649094"/>
              <a:ext cx="405710" cy="331945"/>
            </a:xfrm>
            <a:prstGeom prst="rect">
              <a:avLst/>
            </a:prstGeom>
          </p:spPr>
        </p:pic>
        <p:pic>
          <p:nvPicPr>
            <p:cNvPr id="102" name="图片 87" descr="汇聚交换机.png"/>
            <p:cNvPicPr>
              <a:picLocks noChangeAspect="1"/>
            </p:cNvPicPr>
            <p:nvPr/>
          </p:nvPicPr>
          <p:blipFill>
            <a:blip r:embed="rId4" cstate="print"/>
            <a:stretch>
              <a:fillRect/>
            </a:stretch>
          </p:blipFill>
          <p:spPr bwMode="gray">
            <a:xfrm>
              <a:off x="6130436" y="5649094"/>
              <a:ext cx="405710" cy="331945"/>
            </a:xfrm>
            <a:prstGeom prst="rect">
              <a:avLst/>
            </a:prstGeom>
          </p:spPr>
        </p:pic>
        <p:pic>
          <p:nvPicPr>
            <p:cNvPr id="103" name="图片 76" descr="接入交换机.png"/>
            <p:cNvPicPr>
              <a:picLocks noChangeAspect="1"/>
            </p:cNvPicPr>
            <p:nvPr/>
          </p:nvPicPr>
          <p:blipFill>
            <a:blip r:embed="rId5" cstate="print"/>
            <a:stretch>
              <a:fillRect/>
            </a:stretch>
          </p:blipFill>
          <p:spPr bwMode="gray">
            <a:xfrm>
              <a:off x="4898811" y="5649094"/>
              <a:ext cx="405710" cy="331945"/>
            </a:xfrm>
            <a:prstGeom prst="rect">
              <a:avLst/>
            </a:prstGeom>
          </p:spPr>
        </p:pic>
        <p:grpSp>
          <p:nvGrpSpPr>
            <p:cNvPr id="104" name="组合 103"/>
            <p:cNvGrpSpPr/>
            <p:nvPr/>
          </p:nvGrpSpPr>
          <p:grpSpPr bwMode="gray">
            <a:xfrm rot="19045468">
              <a:off x="7644607" y="5387512"/>
              <a:ext cx="148072" cy="714718"/>
              <a:chOff x="7470759" y="4815953"/>
              <a:chExt cx="148072" cy="540507"/>
            </a:xfrm>
          </p:grpSpPr>
          <p:cxnSp>
            <p:nvCxnSpPr>
              <p:cNvPr id="105" name="直接连接符 104"/>
              <p:cNvCxnSpPr/>
              <p:nvPr/>
            </p:nvCxnSpPr>
            <p:spPr bwMode="gray">
              <a:xfrm>
                <a:off x="7470759"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bwMode="gray">
              <a:xfrm>
                <a:off x="7544795"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bwMode="gray">
              <a:xfrm>
                <a:off x="7618831"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8"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755594" y="5852037"/>
              <a:ext cx="405710" cy="331945"/>
            </a:xfrm>
            <a:prstGeom prst="rect">
              <a:avLst/>
            </a:prstGeom>
          </p:spPr>
        </p:pic>
        <p:grpSp>
          <p:nvGrpSpPr>
            <p:cNvPr id="109" name="组合 108"/>
            <p:cNvGrpSpPr/>
            <p:nvPr/>
          </p:nvGrpSpPr>
          <p:grpSpPr bwMode="gray">
            <a:xfrm>
              <a:off x="8335834" y="5120528"/>
              <a:ext cx="1240662" cy="659131"/>
              <a:chOff x="6317561" y="3933067"/>
              <a:chExt cx="1240662" cy="659131"/>
            </a:xfrm>
          </p:grpSpPr>
          <p:sp>
            <p:nvSpPr>
              <p:cNvPr id="110" name="Freeform 159"/>
              <p:cNvSpPr/>
              <p:nvPr/>
            </p:nvSpPr>
            <p:spPr bwMode="gray">
              <a:xfrm flipH="1">
                <a:off x="6317561" y="3933067"/>
                <a:ext cx="1240662" cy="6485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6510899" y="4068978"/>
                <a:ext cx="901209" cy="523220"/>
              </a:xfrm>
              <a:prstGeom prst="rect">
                <a:avLst/>
              </a:prstGeom>
              <a:noFill/>
            </p:spPr>
            <p:txBody>
              <a:bodyPr wrap="none" rtlCol="0">
                <a:noAutofit/>
              </a:bodyPr>
              <a:lstStyle/>
              <a:p>
                <a:pPr algn="ctr" fontAlgn="ctr"/>
                <a:r>
                  <a:rPr lang="en-US" sz="1100" dirty="0" smtClean="0">
                    <a:latin typeface="Huawei Sans" panose="020C0503030203020204" pitchFamily="34" charset="0"/>
                  </a:rPr>
                  <a:t>Internet/</a:t>
                </a:r>
              </a:p>
              <a:p>
                <a:pPr algn="ctr" fontAlgn="ctr"/>
                <a:r>
                  <a:rPr lang="en-US" sz="1100" dirty="0" smtClean="0">
                    <a:latin typeface="Huawei Sans" panose="020C0503030203020204" pitchFamily="34" charset="0"/>
                  </a:rPr>
                  <a:t>WAN</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2" name="图片 86" descr="核心交换机.png"/>
            <p:cNvPicPr>
              <a:picLocks noChangeAspect="1"/>
            </p:cNvPicPr>
            <p:nvPr/>
          </p:nvPicPr>
          <p:blipFill>
            <a:blip r:embed="rId8" cstate="print"/>
            <a:stretch>
              <a:fillRect/>
            </a:stretch>
          </p:blipFill>
          <p:spPr bwMode="gray">
            <a:xfrm>
              <a:off x="7311580" y="5352449"/>
              <a:ext cx="404799" cy="331200"/>
            </a:xfrm>
            <a:prstGeom prst="rect">
              <a:avLst/>
            </a:prstGeom>
          </p:spPr>
        </p:pic>
        <p:sp>
          <p:nvSpPr>
            <p:cNvPr id="113" name="圆角矩形 112"/>
            <p:cNvSpPr/>
            <p:nvPr/>
          </p:nvSpPr>
          <p:spPr bwMode="gray">
            <a:xfrm>
              <a:off x="6424756" y="5843152"/>
              <a:ext cx="614330" cy="148046"/>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800" dirty="0" smtClean="0">
                  <a:latin typeface="Huawei Sans" panose="020C0503030203020204" pitchFamily="34" charset="0"/>
                </a:rPr>
                <a:t>Native AC</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317"/>
            <p:cNvSpPr/>
            <p:nvPr/>
          </p:nvSpPr>
          <p:spPr bwMode="gray">
            <a:xfrm>
              <a:off x="3768593" y="5942210"/>
              <a:ext cx="334561"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050" dirty="0" smtClean="0">
                  <a:solidFill>
                    <a:prstClr val="black"/>
                  </a:solidFill>
                  <a:latin typeface="Huawei Sans" panose="020C0503030203020204" pitchFamily="34" charset="0"/>
                </a:rPr>
                <a:t>AP</a:t>
              </a:r>
              <a:endParaRPr lang="en-US" altLang="zh-CN" sz="105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5" name="矩形 317"/>
            <p:cNvSpPr/>
            <p:nvPr/>
          </p:nvSpPr>
          <p:spPr bwMode="gray">
            <a:xfrm>
              <a:off x="4913546" y="5942210"/>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050" dirty="0" smtClean="0">
                  <a:solidFill>
                    <a:prstClr val="black"/>
                  </a:solidFill>
                  <a:latin typeface="Huawei Sans" panose="020C0503030203020204" pitchFamily="34" charset="0"/>
                </a:rPr>
                <a:t>Switch</a:t>
              </a:r>
              <a:endParaRPr lang="en-US" altLang="zh-CN" sz="105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6" name="矩形 317"/>
            <p:cNvSpPr/>
            <p:nvPr/>
          </p:nvSpPr>
          <p:spPr bwMode="gray">
            <a:xfrm>
              <a:off x="6145171" y="5942210"/>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050" dirty="0" smtClean="0">
                  <a:solidFill>
                    <a:prstClr val="black"/>
                  </a:solidFill>
                  <a:latin typeface="Huawei Sans" panose="020C0503030203020204" pitchFamily="34" charset="0"/>
                </a:rPr>
                <a:t>Switch</a:t>
              </a:r>
              <a:endParaRPr lang="en-US" altLang="zh-CN" sz="105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7" name="矩形 317"/>
            <p:cNvSpPr/>
            <p:nvPr/>
          </p:nvSpPr>
          <p:spPr bwMode="gray">
            <a:xfrm>
              <a:off x="7297384" y="5120528"/>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050" dirty="0" smtClean="0">
                  <a:solidFill>
                    <a:prstClr val="black"/>
                  </a:solidFill>
                  <a:latin typeface="Huawei Sans" panose="020C0503030203020204" pitchFamily="34" charset="0"/>
                </a:rPr>
                <a:t>Switch</a:t>
              </a:r>
              <a:endParaRPr lang="en-US" altLang="zh-CN" sz="105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8" name="矩形 317"/>
            <p:cNvSpPr/>
            <p:nvPr/>
          </p:nvSpPr>
          <p:spPr bwMode="gray">
            <a:xfrm>
              <a:off x="4913546" y="5279264"/>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050" dirty="0" smtClean="0">
                  <a:solidFill>
                    <a:prstClr val="black"/>
                  </a:solidFill>
                  <a:latin typeface="Huawei Sans" panose="020C0503030203020204" pitchFamily="34" charset="0"/>
                </a:rPr>
                <a:t>Switch</a:t>
              </a:r>
              <a:endParaRPr lang="en-US" altLang="zh-CN" sz="105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9" name="矩形 317"/>
            <p:cNvSpPr/>
            <p:nvPr/>
          </p:nvSpPr>
          <p:spPr bwMode="gray">
            <a:xfrm>
              <a:off x="6145171" y="5279264"/>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050" dirty="0" smtClean="0">
                  <a:solidFill>
                    <a:prstClr val="black"/>
                  </a:solidFill>
                  <a:latin typeface="Huawei Sans" panose="020C0503030203020204" pitchFamily="34" charset="0"/>
                </a:rPr>
                <a:t>Switch</a:t>
              </a:r>
              <a:endParaRPr lang="en-US" altLang="zh-CN" sz="105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0" name="矩形 317"/>
            <p:cNvSpPr/>
            <p:nvPr/>
          </p:nvSpPr>
          <p:spPr bwMode="gray">
            <a:xfrm>
              <a:off x="8125706" y="5917175"/>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050" dirty="0" smtClean="0">
                  <a:solidFill>
                    <a:prstClr val="black"/>
                  </a:solidFill>
                  <a:latin typeface="Huawei Sans" panose="020C0503030203020204" pitchFamily="34" charset="0"/>
                </a:rPr>
                <a:t>Firewall</a:t>
              </a:r>
              <a:endParaRPr lang="en-US" altLang="zh-CN" sz="105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32" name="直接连接符 131"/>
            <p:cNvCxnSpPr>
              <a:stCxn id="101" idx="3"/>
              <a:endCxn id="103" idx="1"/>
            </p:cNvCxnSpPr>
            <p:nvPr/>
          </p:nvCxnSpPr>
          <p:spPr bwMode="gray">
            <a:xfrm>
              <a:off x="4138060" y="5815067"/>
              <a:ext cx="76075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6" name="矩形 317"/>
            <p:cNvSpPr/>
            <p:nvPr/>
          </p:nvSpPr>
          <p:spPr bwMode="gray">
            <a:xfrm>
              <a:off x="9390024" y="5863952"/>
              <a:ext cx="863553" cy="288147"/>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100" b="1" dirty="0" smtClean="0">
                  <a:solidFill>
                    <a:prstClr val="black"/>
                  </a:solidFill>
                  <a:latin typeface="Huawei Sans" panose="020C0503030203020204" pitchFamily="34" charset="0"/>
                </a:rPr>
                <a:t>Physical network</a:t>
              </a:r>
              <a:endParaRPr lang="en-US" altLang="zh-CN" sz="11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1" name="Right Arrow 157"/>
            <p:cNvSpPr/>
            <p:nvPr/>
          </p:nvSpPr>
          <p:spPr bwMode="gray">
            <a:xfrm rot="16200000">
              <a:off x="5800409" y="2115224"/>
              <a:ext cx="511266" cy="1124764"/>
            </a:xfrm>
            <a:prstGeom prst="rightArrow">
              <a:avLst>
                <a:gd name="adj1" fmla="val 40000"/>
                <a:gd name="adj2" fmla="val 84182"/>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317"/>
            <p:cNvSpPr/>
            <p:nvPr/>
          </p:nvSpPr>
          <p:spPr bwMode="gray">
            <a:xfrm>
              <a:off x="5533657" y="2600845"/>
              <a:ext cx="871567"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050" dirty="0" smtClean="0">
                  <a:solidFill>
                    <a:srgbClr val="ED6D00"/>
                  </a:solidFill>
                  <a:latin typeface="Huawei Sans" panose="020C0503030203020204" pitchFamily="34" charset="0"/>
                </a:rPr>
                <a:t>Open APIs</a:t>
              </a:r>
              <a:endParaRPr lang="en-US" altLang="zh-CN" sz="1050" dirty="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3" name="Right Arrow 157"/>
            <p:cNvSpPr/>
            <p:nvPr/>
          </p:nvSpPr>
          <p:spPr bwMode="gray">
            <a:xfrm rot="5400000" flipV="1">
              <a:off x="4142691" y="3281013"/>
              <a:ext cx="630130" cy="1124764"/>
            </a:xfrm>
            <a:prstGeom prst="rightArrow">
              <a:avLst>
                <a:gd name="adj1" fmla="val 40000"/>
                <a:gd name="adj2" fmla="val 68459"/>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矩形 317"/>
            <p:cNvSpPr/>
            <p:nvPr/>
          </p:nvSpPr>
          <p:spPr bwMode="gray">
            <a:xfrm>
              <a:off x="3995821" y="3501305"/>
              <a:ext cx="906833" cy="626701"/>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050" dirty="0" smtClean="0">
                  <a:solidFill>
                    <a:srgbClr val="ED6D00"/>
                  </a:solidFill>
                  <a:latin typeface="Huawei Sans" panose="020C0503030203020204" pitchFamily="34" charset="0"/>
                </a:rPr>
                <a:t>SNMP</a:t>
              </a:r>
            </a:p>
            <a:p>
              <a:pPr algn="ctr" defTabSz="914462" fontAlgn="ctr"/>
              <a:r>
                <a:rPr lang="en-US" sz="1050" dirty="0" err="1" smtClean="0">
                  <a:solidFill>
                    <a:srgbClr val="ED6D00"/>
                  </a:solidFill>
                  <a:latin typeface="Huawei Sans" panose="020C0503030203020204" pitchFamily="34" charset="0"/>
                </a:rPr>
                <a:t>NETCONF</a:t>
              </a:r>
              <a:r>
                <a:rPr lang="en-US" sz="1050" dirty="0" smtClean="0">
                  <a:solidFill>
                    <a:srgbClr val="ED6D00"/>
                  </a:solidFill>
                  <a:latin typeface="Huawei Sans" panose="020C0503030203020204" pitchFamily="34" charset="0"/>
                </a:rPr>
                <a:t>/</a:t>
              </a:r>
            </a:p>
            <a:p>
              <a:pPr algn="ctr" defTabSz="914462" fontAlgn="ctr"/>
              <a:r>
                <a:rPr lang="en-US" sz="1050" dirty="0" smtClean="0">
                  <a:solidFill>
                    <a:srgbClr val="ED6D00"/>
                  </a:solidFill>
                  <a:latin typeface="Huawei Sans" panose="020C0503030203020204" pitchFamily="34" charset="0"/>
                </a:rPr>
                <a:t>YANG</a:t>
              </a:r>
              <a:endParaRPr lang="en-US" sz="1050" dirty="0">
                <a:solidFill>
                  <a:srgbClr val="ED6D00"/>
                </a:solidFill>
                <a:latin typeface="Huawei Sans" panose="020C0503030203020204" pitchFamily="34" charset="0"/>
              </a:endParaRPr>
            </a:p>
          </p:txBody>
        </p:sp>
        <p:sp>
          <p:nvSpPr>
            <p:cNvPr id="145" name="Right Arrow 157"/>
            <p:cNvSpPr/>
            <p:nvPr/>
          </p:nvSpPr>
          <p:spPr bwMode="gray">
            <a:xfrm rot="16200000">
              <a:off x="7592017" y="3281013"/>
              <a:ext cx="630130" cy="1124764"/>
            </a:xfrm>
            <a:prstGeom prst="rightArrow">
              <a:avLst>
                <a:gd name="adj1" fmla="val 40000"/>
                <a:gd name="adj2" fmla="val 68459"/>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矩形 317"/>
            <p:cNvSpPr/>
            <p:nvPr/>
          </p:nvSpPr>
          <p:spPr bwMode="gray">
            <a:xfrm>
              <a:off x="7479247" y="3709920"/>
              <a:ext cx="847522"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050" dirty="0" smtClean="0">
                  <a:solidFill>
                    <a:srgbClr val="ED6D00"/>
                  </a:solidFill>
                  <a:latin typeface="Huawei Sans" panose="020C0503030203020204" pitchFamily="34" charset="0"/>
                </a:rPr>
                <a:t>Telemetry</a:t>
              </a:r>
              <a:endParaRPr lang="en-US" sz="1050" dirty="0">
                <a:solidFill>
                  <a:srgbClr val="ED6D00"/>
                </a:solidFill>
                <a:latin typeface="Huawei Sans" panose="020C0503030203020204" pitchFamily="34" charset="0"/>
              </a:endParaRPr>
            </a:p>
          </p:txBody>
        </p:sp>
      </p:grpSp>
    </p:spTree>
    <p:extLst>
      <p:ext uri="{BB962C8B-B14F-4D97-AF65-F5344CB8AC3E}">
        <p14:creationId xmlns:p14="http://schemas.microsoft.com/office/powerpoint/2010/main" val="8315548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937134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err="1" smtClean="0">
                <a:latin typeface="Huawei Sans" panose="020C0503030203020204" pitchFamily="34" charset="0"/>
              </a:rPr>
              <a:t>VXLAN</a:t>
            </a:r>
            <a:r>
              <a:rPr lang="en-US" dirty="0" smtClean="0">
                <a:latin typeface="Huawei Sans" panose="020C0503030203020204" pitchFamily="34" charset="0"/>
              </a:rPr>
              <a:t>-based Virtualized Campus Network Layers and Related Concepts</a:t>
            </a:r>
            <a:endParaRPr lang="en-US" altLang="zh-CN" dirty="0">
              <a:latin typeface="Huawei Sans" panose="020C0503030203020204" pitchFamily="34" charset="0"/>
              <a:sym typeface="Huawei Sans" panose="020C0503030203020204" pitchFamily="34" charset="0"/>
            </a:endParaRPr>
          </a:p>
        </p:txBody>
      </p:sp>
      <p:sp>
        <p:nvSpPr>
          <p:cNvPr id="4" name="梯形 3"/>
          <p:cNvSpPr/>
          <p:nvPr/>
        </p:nvSpPr>
        <p:spPr bwMode="gray">
          <a:xfrm>
            <a:off x="641090" y="1403234"/>
            <a:ext cx="5585915" cy="1556249"/>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梯形 4"/>
          <p:cNvSpPr/>
          <p:nvPr/>
        </p:nvSpPr>
        <p:spPr bwMode="gray">
          <a:xfrm>
            <a:off x="893741" y="1447703"/>
            <a:ext cx="1653058" cy="1116922"/>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梯形 5"/>
          <p:cNvSpPr/>
          <p:nvPr/>
        </p:nvSpPr>
        <p:spPr bwMode="gray">
          <a:xfrm>
            <a:off x="641090" y="4515107"/>
            <a:ext cx="5585915" cy="1556249"/>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梯形 6"/>
          <p:cNvSpPr/>
          <p:nvPr/>
        </p:nvSpPr>
        <p:spPr bwMode="gray">
          <a:xfrm>
            <a:off x="641090" y="3061223"/>
            <a:ext cx="5585915" cy="1556249"/>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p:nvPr/>
        </p:nvCxnSpPr>
        <p:spPr bwMode="gray">
          <a:xfrm flipH="1" flipV="1">
            <a:off x="2747046" y="5345560"/>
            <a:ext cx="1184678" cy="33831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flipH="1">
            <a:off x="2770900" y="4848486"/>
            <a:ext cx="947099" cy="509922"/>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gray">
          <a:xfrm flipV="1">
            <a:off x="3540516" y="4911945"/>
            <a:ext cx="2262193" cy="774976"/>
            <a:chOff x="3911288" y="4456131"/>
            <a:chExt cx="2450448" cy="674979"/>
          </a:xfrm>
        </p:grpSpPr>
        <p:cxnSp>
          <p:nvCxnSpPr>
            <p:cNvPr id="11" name="直接连接符 10"/>
            <p:cNvCxnSpPr/>
            <p:nvPr/>
          </p:nvCxnSpPr>
          <p:spPr bwMode="gray">
            <a:xfrm>
              <a:off x="4393093" y="4456131"/>
              <a:ext cx="132350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5800440" y="4456131"/>
              <a:ext cx="561296"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4" name="图片 87" descr="汇聚交换机.png"/>
          <p:cNvPicPr>
            <a:picLocks noChangeAspect="1"/>
          </p:cNvPicPr>
          <p:nvPr/>
        </p:nvPicPr>
        <p:blipFill>
          <a:blip r:embed="rId3"/>
          <a:stretch>
            <a:fillRect/>
          </a:stretch>
        </p:blipFill>
        <p:spPr bwMode="gray">
          <a:xfrm>
            <a:off x="3427701" y="4810696"/>
            <a:ext cx="317049" cy="259405"/>
          </a:xfrm>
          <a:prstGeom prst="rect">
            <a:avLst/>
          </a:prstGeom>
        </p:spPr>
      </p:pic>
      <p:pic>
        <p:nvPicPr>
          <p:cNvPr id="15" name="图片 87" descr="汇聚交换机.png"/>
          <p:cNvPicPr>
            <a:picLocks noChangeAspect="1"/>
          </p:cNvPicPr>
          <p:nvPr/>
        </p:nvPicPr>
        <p:blipFill>
          <a:blip r:embed="rId3"/>
          <a:stretch>
            <a:fillRect/>
          </a:stretch>
        </p:blipFill>
        <p:spPr bwMode="gray">
          <a:xfrm>
            <a:off x="3745760" y="5545053"/>
            <a:ext cx="317049" cy="259405"/>
          </a:xfrm>
          <a:prstGeom prst="rect">
            <a:avLst/>
          </a:prstGeom>
        </p:spPr>
      </p:pic>
      <p:pic>
        <p:nvPicPr>
          <p:cNvPr id="16" name="图片 76" descr="接入交换机.png"/>
          <p:cNvPicPr>
            <a:picLocks noChangeAspect="1"/>
          </p:cNvPicPr>
          <p:nvPr/>
        </p:nvPicPr>
        <p:blipFill>
          <a:blip r:embed="rId4"/>
          <a:stretch>
            <a:fillRect/>
          </a:stretch>
        </p:blipFill>
        <p:spPr bwMode="gray">
          <a:xfrm>
            <a:off x="5069782" y="5545053"/>
            <a:ext cx="317049" cy="259405"/>
          </a:xfrm>
          <a:prstGeom prst="rect">
            <a:avLst/>
          </a:prstGeom>
        </p:spPr>
      </p:pic>
      <p:pic>
        <p:nvPicPr>
          <p:cNvPr id="17" name="图片 16" descr="接入交换机.png"/>
          <p:cNvPicPr>
            <a:picLocks noChangeAspect="1"/>
          </p:cNvPicPr>
          <p:nvPr/>
        </p:nvPicPr>
        <p:blipFill>
          <a:blip r:embed="rId4"/>
          <a:stretch>
            <a:fillRect/>
          </a:stretch>
        </p:blipFill>
        <p:spPr bwMode="gray">
          <a:xfrm>
            <a:off x="4752734" y="4810696"/>
            <a:ext cx="317049" cy="259405"/>
          </a:xfrm>
          <a:prstGeom prst="rect">
            <a:avLst/>
          </a:prstGeom>
        </p:spPr>
      </p:pic>
      <p:pic>
        <p:nvPicPr>
          <p:cNvPr id="18" name="图片 86" descr="核心交换机.png"/>
          <p:cNvPicPr>
            <a:picLocks noChangeAspect="1"/>
          </p:cNvPicPr>
          <p:nvPr/>
        </p:nvPicPr>
        <p:blipFill>
          <a:blip r:embed="rId5"/>
          <a:stretch>
            <a:fillRect/>
          </a:stretch>
        </p:blipFill>
        <p:spPr bwMode="gray">
          <a:xfrm>
            <a:off x="2607130" y="5219552"/>
            <a:ext cx="317049" cy="259405"/>
          </a:xfrm>
          <a:prstGeom prst="rect">
            <a:avLst/>
          </a:prstGeom>
        </p:spPr>
      </p:pic>
      <p:sp>
        <p:nvSpPr>
          <p:cNvPr id="19" name="矩形 18"/>
          <p:cNvSpPr/>
          <p:nvPr/>
        </p:nvSpPr>
        <p:spPr bwMode="gray">
          <a:xfrm>
            <a:off x="743538" y="2627282"/>
            <a:ext cx="3510987" cy="281665"/>
          </a:xfrm>
          <a:prstGeom prst="rect">
            <a:avLst/>
          </a:prstGeom>
        </p:spPr>
        <p:txBody>
          <a:bodyPr wrap="square">
            <a:noAutofit/>
          </a:bodyPr>
          <a:lstStyle/>
          <a:p>
            <a:pPr fontAlgn="ctr"/>
            <a:r>
              <a:rPr lang="en-US" sz="1200" dirty="0" smtClean="0">
                <a:solidFill>
                  <a:prstClr val="black"/>
                </a:solidFill>
                <a:latin typeface="Huawei Sans" panose="020C0503030203020204" pitchFamily="34" charset="0"/>
              </a:rPr>
              <a:t>Overlay (virtual network layer)</a:t>
            </a:r>
            <a:endParaRPr lang="en-US" altLang="zh-CN" sz="1200" dirty="0">
              <a:solidFill>
                <a:prstClr val="black"/>
              </a:solidFill>
              <a:latin typeface="Huawei Sans" panose="020C0503030203020204" pitchFamily="34" charset="0"/>
              <a:ea typeface="微软雅黑"/>
            </a:endParaRPr>
          </a:p>
        </p:txBody>
      </p:sp>
      <p:sp>
        <p:nvSpPr>
          <p:cNvPr id="20" name="矩形 19"/>
          <p:cNvSpPr/>
          <p:nvPr/>
        </p:nvSpPr>
        <p:spPr bwMode="gray">
          <a:xfrm>
            <a:off x="743538" y="5751998"/>
            <a:ext cx="2740661" cy="281665"/>
          </a:xfrm>
          <a:prstGeom prst="rect">
            <a:avLst/>
          </a:prstGeom>
        </p:spPr>
        <p:txBody>
          <a:bodyPr wrap="square">
            <a:noAutofit/>
          </a:bodyPr>
          <a:lstStyle/>
          <a:p>
            <a:pPr fontAlgn="ctr"/>
            <a:r>
              <a:rPr lang="en-US" sz="1200" dirty="0" smtClean="0">
                <a:solidFill>
                  <a:prstClr val="black"/>
                </a:solidFill>
                <a:latin typeface="Huawei Sans" panose="020C0503030203020204" pitchFamily="34" charset="0"/>
              </a:rPr>
              <a:t>Underlay (physical network layer)</a:t>
            </a:r>
            <a:endParaRPr lang="en-US" altLang="zh-CN" sz="1200" dirty="0">
              <a:solidFill>
                <a:prstClr val="black"/>
              </a:solidFill>
              <a:latin typeface="Huawei Sans" panose="020C0503030203020204" pitchFamily="34" charset="0"/>
              <a:ea typeface="微软雅黑"/>
            </a:endParaRPr>
          </a:p>
        </p:txBody>
      </p:sp>
      <p:sp>
        <p:nvSpPr>
          <p:cNvPr id="21" name="矩形 20"/>
          <p:cNvSpPr/>
          <p:nvPr/>
        </p:nvSpPr>
        <p:spPr bwMode="gray">
          <a:xfrm>
            <a:off x="743538" y="4268626"/>
            <a:ext cx="952381" cy="281665"/>
          </a:xfrm>
          <a:prstGeom prst="rect">
            <a:avLst/>
          </a:prstGeom>
        </p:spPr>
        <p:txBody>
          <a:bodyPr wrap="square">
            <a:noAutofit/>
          </a:bodyPr>
          <a:lstStyle/>
          <a:p>
            <a:pPr fontAlgn="ctr"/>
            <a:r>
              <a:rPr lang="en-US" sz="1200" dirty="0" smtClean="0">
                <a:solidFill>
                  <a:prstClr val="black"/>
                </a:solidFill>
                <a:latin typeface="Huawei Sans" panose="020C0503030203020204" pitchFamily="34" charset="0"/>
              </a:rPr>
              <a:t>Fabric</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21"/>
          <p:cNvCxnSpPr/>
          <p:nvPr/>
        </p:nvCxnSpPr>
        <p:spPr bwMode="gray">
          <a:xfrm flipH="1" flipV="1">
            <a:off x="2747046" y="3865934"/>
            <a:ext cx="1184678" cy="33831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flipH="1">
            <a:off x="2770900" y="3368860"/>
            <a:ext cx="947099" cy="509922"/>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bwMode="gray">
          <a:xfrm flipV="1">
            <a:off x="3540516" y="3432312"/>
            <a:ext cx="2262193" cy="774977"/>
            <a:chOff x="3911288" y="4456131"/>
            <a:chExt cx="2450448" cy="674979"/>
          </a:xfrm>
        </p:grpSpPr>
        <p:cxnSp>
          <p:nvCxnSpPr>
            <p:cNvPr id="25" name="直接连接符 24"/>
            <p:cNvCxnSpPr/>
            <p:nvPr/>
          </p:nvCxnSpPr>
          <p:spPr bwMode="gray">
            <a:xfrm flipV="1">
              <a:off x="4393093" y="4456131"/>
              <a:ext cx="1968643"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27" name="图片 87" descr="汇聚交换机.png"/>
          <p:cNvPicPr>
            <a:picLocks noChangeAspect="1"/>
          </p:cNvPicPr>
          <p:nvPr/>
        </p:nvPicPr>
        <p:blipFill>
          <a:blip r:embed="rId3"/>
          <a:stretch>
            <a:fillRect/>
          </a:stretch>
        </p:blipFill>
        <p:spPr bwMode="gray">
          <a:xfrm>
            <a:off x="3427701" y="3331071"/>
            <a:ext cx="317049" cy="259405"/>
          </a:xfrm>
          <a:prstGeom prst="rect">
            <a:avLst/>
          </a:prstGeom>
        </p:spPr>
      </p:pic>
      <p:pic>
        <p:nvPicPr>
          <p:cNvPr id="28" name="图片 87" descr="汇聚交换机.png"/>
          <p:cNvPicPr>
            <a:picLocks noChangeAspect="1"/>
          </p:cNvPicPr>
          <p:nvPr/>
        </p:nvPicPr>
        <p:blipFill>
          <a:blip r:embed="rId3"/>
          <a:stretch>
            <a:fillRect/>
          </a:stretch>
        </p:blipFill>
        <p:spPr bwMode="gray">
          <a:xfrm>
            <a:off x="3745760" y="4065427"/>
            <a:ext cx="317049" cy="259405"/>
          </a:xfrm>
          <a:prstGeom prst="rect">
            <a:avLst/>
          </a:prstGeom>
        </p:spPr>
      </p:pic>
      <p:pic>
        <p:nvPicPr>
          <p:cNvPr id="29" name="图片 76" descr="接入交换机.png"/>
          <p:cNvPicPr>
            <a:picLocks noChangeAspect="1"/>
          </p:cNvPicPr>
          <p:nvPr/>
        </p:nvPicPr>
        <p:blipFill>
          <a:blip r:embed="rId4"/>
          <a:stretch>
            <a:fillRect/>
          </a:stretch>
        </p:blipFill>
        <p:spPr bwMode="gray">
          <a:xfrm>
            <a:off x="5069782" y="4065427"/>
            <a:ext cx="317049" cy="259405"/>
          </a:xfrm>
          <a:prstGeom prst="rect">
            <a:avLst/>
          </a:prstGeom>
        </p:spPr>
      </p:pic>
      <p:pic>
        <p:nvPicPr>
          <p:cNvPr id="30" name="图片 29" descr="接入交换机.png"/>
          <p:cNvPicPr>
            <a:picLocks noChangeAspect="1"/>
          </p:cNvPicPr>
          <p:nvPr/>
        </p:nvPicPr>
        <p:blipFill>
          <a:blip r:embed="rId4"/>
          <a:stretch>
            <a:fillRect/>
          </a:stretch>
        </p:blipFill>
        <p:spPr bwMode="gray">
          <a:xfrm>
            <a:off x="4752734" y="3331071"/>
            <a:ext cx="317049" cy="259405"/>
          </a:xfrm>
          <a:prstGeom prst="rect">
            <a:avLst/>
          </a:prstGeom>
        </p:spPr>
      </p:pic>
      <p:pic>
        <p:nvPicPr>
          <p:cNvPr id="31" name="图片 86" descr="核心交换机.png"/>
          <p:cNvPicPr>
            <a:picLocks noChangeAspect="1"/>
          </p:cNvPicPr>
          <p:nvPr/>
        </p:nvPicPr>
        <p:blipFill>
          <a:blip r:embed="rId5"/>
          <a:stretch>
            <a:fillRect/>
          </a:stretch>
        </p:blipFill>
        <p:spPr bwMode="gray">
          <a:xfrm>
            <a:off x="2607130" y="3739926"/>
            <a:ext cx="317049" cy="259405"/>
          </a:xfrm>
          <a:prstGeom prst="rect">
            <a:avLst/>
          </a:prstGeom>
        </p:spPr>
      </p:pic>
      <p:sp>
        <p:nvSpPr>
          <p:cNvPr id="32" name="矩形 31"/>
          <p:cNvSpPr/>
          <p:nvPr/>
        </p:nvSpPr>
        <p:spPr bwMode="gray">
          <a:xfrm>
            <a:off x="2422866" y="4014167"/>
            <a:ext cx="820841" cy="281665"/>
          </a:xfrm>
          <a:prstGeom prst="rect">
            <a:avLst/>
          </a:prstGeom>
        </p:spPr>
        <p:txBody>
          <a:bodyPr wrap="square">
            <a:noAutofit/>
          </a:bodyPr>
          <a:lstStyle/>
          <a:p>
            <a:pPr fontAlgn="ctr"/>
            <a:r>
              <a:rPr lang="en-US" sz="1200" dirty="0" smtClean="0">
                <a:solidFill>
                  <a:prstClr val="black"/>
                </a:solidFill>
                <a:latin typeface="Huawei Sans" panose="020C0503030203020204" pitchFamily="34" charset="0"/>
              </a:rPr>
              <a:t>Border</a:t>
            </a:r>
            <a:endParaRPr lang="en-US" sz="1200" dirty="0">
              <a:solidFill>
                <a:prstClr val="black"/>
              </a:solidFill>
              <a:latin typeface="Huawei Sans" panose="020C0503030203020204" pitchFamily="34" charset="0"/>
            </a:endParaRPr>
          </a:p>
        </p:txBody>
      </p:sp>
      <p:sp>
        <p:nvSpPr>
          <p:cNvPr id="33" name="矩形 32"/>
          <p:cNvSpPr/>
          <p:nvPr/>
        </p:nvSpPr>
        <p:spPr bwMode="gray">
          <a:xfrm>
            <a:off x="3653364" y="4318967"/>
            <a:ext cx="732653" cy="281665"/>
          </a:xfrm>
          <a:prstGeom prst="rect">
            <a:avLst/>
          </a:prstGeom>
        </p:spPr>
        <p:txBody>
          <a:bodyPr wrap="square">
            <a:noAutofit/>
          </a:bodyPr>
          <a:lstStyle/>
          <a:p>
            <a:pPr fontAlgn="ctr"/>
            <a:r>
              <a:rPr lang="en-US" sz="1200" dirty="0" smtClean="0">
                <a:solidFill>
                  <a:prstClr val="black"/>
                </a:solidFill>
                <a:latin typeface="Huawei Sans" panose="020C0503030203020204" pitchFamily="34" charset="0"/>
              </a:rPr>
              <a:t>Edge</a:t>
            </a:r>
            <a:endParaRPr lang="en-US" sz="1200" dirty="0">
              <a:solidFill>
                <a:prstClr val="black"/>
              </a:solidFill>
              <a:latin typeface="Huawei Sans" panose="020C0503030203020204" pitchFamily="34" charset="0"/>
            </a:endParaRPr>
          </a:p>
        </p:txBody>
      </p:sp>
      <p:sp>
        <p:nvSpPr>
          <p:cNvPr id="34" name="矩形 33"/>
          <p:cNvSpPr/>
          <p:nvPr/>
        </p:nvSpPr>
        <p:spPr bwMode="gray">
          <a:xfrm>
            <a:off x="3317194" y="3053045"/>
            <a:ext cx="833779" cy="281665"/>
          </a:xfrm>
          <a:prstGeom prst="rect">
            <a:avLst/>
          </a:prstGeom>
        </p:spPr>
        <p:txBody>
          <a:bodyPr wrap="square">
            <a:noAutofit/>
          </a:bodyPr>
          <a:lstStyle/>
          <a:p>
            <a:pPr fontAlgn="ctr"/>
            <a:r>
              <a:rPr lang="en-US" sz="1200" dirty="0" smtClean="0">
                <a:solidFill>
                  <a:prstClr val="black"/>
                </a:solidFill>
                <a:latin typeface="Huawei Sans" panose="020C0503030203020204" pitchFamily="34" charset="0"/>
              </a:rPr>
              <a:t>Edge</a:t>
            </a:r>
            <a:endParaRPr lang="en-US" sz="1200" dirty="0">
              <a:solidFill>
                <a:prstClr val="black"/>
              </a:solidFill>
              <a:latin typeface="Huawei Sans" panose="020C0503030203020204" pitchFamily="34" charset="0"/>
            </a:endParaRPr>
          </a:p>
        </p:txBody>
      </p:sp>
      <p:sp>
        <p:nvSpPr>
          <p:cNvPr id="35" name="矩形 34"/>
          <p:cNvSpPr/>
          <p:nvPr/>
        </p:nvSpPr>
        <p:spPr bwMode="gray">
          <a:xfrm>
            <a:off x="4513061" y="3053045"/>
            <a:ext cx="923956" cy="281665"/>
          </a:xfrm>
          <a:prstGeom prst="rect">
            <a:avLst/>
          </a:prstGeom>
        </p:spPr>
        <p:txBody>
          <a:bodyPr wrap="square">
            <a:noAutofit/>
          </a:bodyPr>
          <a:lstStyle/>
          <a:p>
            <a:pPr fontAlgn="ctr"/>
            <a:r>
              <a:rPr lang="en-US" sz="1200" dirty="0" smtClean="0">
                <a:solidFill>
                  <a:prstClr val="black"/>
                </a:solidFill>
                <a:latin typeface="Huawei Sans" panose="020C0503030203020204" pitchFamily="34" charset="0"/>
              </a:rPr>
              <a:t>Access</a:t>
            </a:r>
            <a:endParaRPr lang="en-US" sz="1200" dirty="0">
              <a:solidFill>
                <a:prstClr val="black"/>
              </a:solidFill>
              <a:latin typeface="Huawei Sans" panose="020C0503030203020204" pitchFamily="34" charset="0"/>
            </a:endParaRPr>
          </a:p>
        </p:txBody>
      </p:sp>
      <p:sp>
        <p:nvSpPr>
          <p:cNvPr id="36" name="矩形 35"/>
          <p:cNvSpPr/>
          <p:nvPr/>
        </p:nvSpPr>
        <p:spPr bwMode="gray">
          <a:xfrm>
            <a:off x="4939408" y="4318967"/>
            <a:ext cx="753355" cy="281665"/>
          </a:xfrm>
          <a:prstGeom prst="rect">
            <a:avLst/>
          </a:prstGeom>
        </p:spPr>
        <p:txBody>
          <a:bodyPr wrap="square">
            <a:noAutofit/>
          </a:bodyPr>
          <a:lstStyle/>
          <a:p>
            <a:pPr fontAlgn="ctr"/>
            <a:r>
              <a:rPr lang="en-US" sz="1200" dirty="0" smtClean="0">
                <a:solidFill>
                  <a:prstClr val="black"/>
                </a:solidFill>
                <a:latin typeface="Huawei Sans" panose="020C0503030203020204" pitchFamily="34" charset="0"/>
              </a:rPr>
              <a:t>Access</a:t>
            </a:r>
            <a:endParaRPr lang="en-US" sz="1200" dirty="0">
              <a:solidFill>
                <a:prstClr val="black"/>
              </a:solidFill>
              <a:latin typeface="Huawei Sans" panose="020C0503030203020204" pitchFamily="34" charset="0"/>
            </a:endParaRPr>
          </a:p>
        </p:txBody>
      </p:sp>
      <p:grpSp>
        <p:nvGrpSpPr>
          <p:cNvPr id="37" name="组合 36"/>
          <p:cNvGrpSpPr/>
          <p:nvPr/>
        </p:nvGrpSpPr>
        <p:grpSpPr bwMode="gray">
          <a:xfrm>
            <a:off x="1296146" y="1637941"/>
            <a:ext cx="513999" cy="581237"/>
            <a:chOff x="7493567" y="5008689"/>
            <a:chExt cx="1283264" cy="956570"/>
          </a:xfrm>
        </p:grpSpPr>
        <p:cxnSp>
          <p:nvCxnSpPr>
            <p:cNvPr id="38" name="直接连接符 37"/>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40" name="直接连接符 39"/>
          <p:cNvCxnSpPr>
            <a:stCxn id="43" idx="3"/>
            <a:endCxn id="44" idx="1"/>
          </p:cNvCxnSpPr>
          <p:nvPr/>
        </p:nvCxnSpPr>
        <p:spPr bwMode="gray">
          <a:xfrm>
            <a:off x="1896846" y="2234819"/>
            <a:ext cx="223233"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42" idx="3"/>
            <a:endCxn id="45" idx="1"/>
          </p:cNvCxnSpPr>
          <p:nvPr/>
        </p:nvCxnSpPr>
        <p:spPr bwMode="gray">
          <a:xfrm>
            <a:off x="1731234" y="1675855"/>
            <a:ext cx="224243"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2" name="图片 87" descr="汇聚交换机.png"/>
          <p:cNvPicPr>
            <a:picLocks noChangeAspect="1"/>
          </p:cNvPicPr>
          <p:nvPr/>
        </p:nvPicPr>
        <p:blipFill>
          <a:blip r:embed="rId3"/>
          <a:stretch>
            <a:fillRect/>
          </a:stretch>
        </p:blipFill>
        <p:spPr bwMode="gray">
          <a:xfrm>
            <a:off x="1514685" y="1587266"/>
            <a:ext cx="216548" cy="177178"/>
          </a:xfrm>
          <a:prstGeom prst="rect">
            <a:avLst/>
          </a:prstGeom>
        </p:spPr>
      </p:pic>
      <p:pic>
        <p:nvPicPr>
          <p:cNvPr id="43" name="图片 87" descr="汇聚交换机.png"/>
          <p:cNvPicPr>
            <a:picLocks noChangeAspect="1"/>
          </p:cNvPicPr>
          <p:nvPr/>
        </p:nvPicPr>
        <p:blipFill>
          <a:blip r:embed="rId3"/>
          <a:stretch>
            <a:fillRect/>
          </a:stretch>
        </p:blipFill>
        <p:spPr bwMode="gray">
          <a:xfrm>
            <a:off x="1680298" y="2146230"/>
            <a:ext cx="216548" cy="177178"/>
          </a:xfrm>
          <a:prstGeom prst="rect">
            <a:avLst/>
          </a:prstGeom>
        </p:spPr>
      </p:pic>
      <p:pic>
        <p:nvPicPr>
          <p:cNvPr id="44" name="图片 76" descr="接入交换机.png"/>
          <p:cNvPicPr>
            <a:picLocks noChangeAspect="1"/>
          </p:cNvPicPr>
          <p:nvPr/>
        </p:nvPicPr>
        <p:blipFill>
          <a:blip r:embed="rId4"/>
          <a:stretch>
            <a:fillRect/>
          </a:stretch>
        </p:blipFill>
        <p:spPr bwMode="gray">
          <a:xfrm>
            <a:off x="2120079" y="2146230"/>
            <a:ext cx="216548" cy="177178"/>
          </a:xfrm>
          <a:prstGeom prst="rect">
            <a:avLst/>
          </a:prstGeom>
        </p:spPr>
      </p:pic>
      <p:pic>
        <p:nvPicPr>
          <p:cNvPr id="45" name="图片 44" descr="接入交换机.png"/>
          <p:cNvPicPr>
            <a:picLocks noChangeAspect="1"/>
          </p:cNvPicPr>
          <p:nvPr/>
        </p:nvPicPr>
        <p:blipFill>
          <a:blip r:embed="rId4"/>
          <a:stretch>
            <a:fillRect/>
          </a:stretch>
        </p:blipFill>
        <p:spPr bwMode="gray">
          <a:xfrm>
            <a:off x="1955477" y="1587266"/>
            <a:ext cx="216548" cy="177178"/>
          </a:xfrm>
          <a:prstGeom prst="rect">
            <a:avLst/>
          </a:prstGeom>
        </p:spPr>
      </p:pic>
      <p:pic>
        <p:nvPicPr>
          <p:cNvPr id="46" name="图片 86" descr="核心交换机.png"/>
          <p:cNvPicPr>
            <a:picLocks noChangeAspect="1"/>
          </p:cNvPicPr>
          <p:nvPr/>
        </p:nvPicPr>
        <p:blipFill>
          <a:blip r:embed="rId5"/>
          <a:stretch>
            <a:fillRect/>
          </a:stretch>
        </p:blipFill>
        <p:spPr bwMode="gray">
          <a:xfrm>
            <a:off x="1161175" y="1880051"/>
            <a:ext cx="216548" cy="177178"/>
          </a:xfrm>
          <a:prstGeom prst="rect">
            <a:avLst/>
          </a:prstGeom>
        </p:spPr>
      </p:pic>
      <p:sp>
        <p:nvSpPr>
          <p:cNvPr id="47" name="矩形 46"/>
          <p:cNvSpPr/>
          <p:nvPr/>
        </p:nvSpPr>
        <p:spPr bwMode="gray">
          <a:xfrm>
            <a:off x="915038" y="2314430"/>
            <a:ext cx="1610466" cy="253498"/>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a:t>
            </a:r>
            <a:r>
              <a:rPr lang="en-US" sz="1100" dirty="0" smtClean="0">
                <a:solidFill>
                  <a:prstClr val="black"/>
                </a:solidFill>
                <a:latin typeface="Huawei Sans" panose="020C0503030203020204" pitchFamily="34" charset="0"/>
              </a:rPr>
              <a:t> 1</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梯形 47"/>
          <p:cNvSpPr/>
          <p:nvPr/>
        </p:nvSpPr>
        <p:spPr bwMode="gray">
          <a:xfrm>
            <a:off x="2622763" y="1447703"/>
            <a:ext cx="1653058" cy="1116922"/>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p:cNvCxnSpPr/>
          <p:nvPr/>
        </p:nvCxnSpPr>
        <p:spPr bwMode="gray">
          <a:xfrm flipH="1">
            <a:off x="3063116" y="1637937"/>
            <a:ext cx="339603" cy="27737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1" idx="3"/>
            <a:endCxn id="52" idx="1"/>
          </p:cNvCxnSpPr>
          <p:nvPr/>
        </p:nvCxnSpPr>
        <p:spPr bwMode="gray">
          <a:xfrm>
            <a:off x="3460256" y="1675855"/>
            <a:ext cx="224243"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1" name="图片 87" descr="汇聚交换机.png"/>
          <p:cNvPicPr>
            <a:picLocks noChangeAspect="1"/>
          </p:cNvPicPr>
          <p:nvPr/>
        </p:nvPicPr>
        <p:blipFill>
          <a:blip r:embed="rId3"/>
          <a:stretch>
            <a:fillRect/>
          </a:stretch>
        </p:blipFill>
        <p:spPr bwMode="gray">
          <a:xfrm>
            <a:off x="3243707" y="1587266"/>
            <a:ext cx="216548" cy="177178"/>
          </a:xfrm>
          <a:prstGeom prst="rect">
            <a:avLst/>
          </a:prstGeom>
        </p:spPr>
      </p:pic>
      <p:pic>
        <p:nvPicPr>
          <p:cNvPr id="52" name="图片 51" descr="接入交换机.png"/>
          <p:cNvPicPr>
            <a:picLocks noChangeAspect="1"/>
          </p:cNvPicPr>
          <p:nvPr/>
        </p:nvPicPr>
        <p:blipFill>
          <a:blip r:embed="rId4"/>
          <a:stretch>
            <a:fillRect/>
          </a:stretch>
        </p:blipFill>
        <p:spPr bwMode="gray">
          <a:xfrm>
            <a:off x="3684499" y="1587266"/>
            <a:ext cx="216548" cy="177178"/>
          </a:xfrm>
          <a:prstGeom prst="rect">
            <a:avLst/>
          </a:prstGeom>
        </p:spPr>
      </p:pic>
      <p:pic>
        <p:nvPicPr>
          <p:cNvPr id="53" name="图片 86" descr="核心交换机.png"/>
          <p:cNvPicPr>
            <a:picLocks noChangeAspect="1"/>
          </p:cNvPicPr>
          <p:nvPr/>
        </p:nvPicPr>
        <p:blipFill>
          <a:blip r:embed="rId5"/>
          <a:stretch>
            <a:fillRect/>
          </a:stretch>
        </p:blipFill>
        <p:spPr bwMode="gray">
          <a:xfrm>
            <a:off x="2890197" y="1880051"/>
            <a:ext cx="216548" cy="177178"/>
          </a:xfrm>
          <a:prstGeom prst="rect">
            <a:avLst/>
          </a:prstGeom>
        </p:spPr>
      </p:pic>
      <p:sp>
        <p:nvSpPr>
          <p:cNvPr id="54" name="矩形 53"/>
          <p:cNvSpPr/>
          <p:nvPr/>
        </p:nvSpPr>
        <p:spPr bwMode="gray">
          <a:xfrm>
            <a:off x="2644060" y="2314430"/>
            <a:ext cx="1610466" cy="253498"/>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a:t>
            </a:r>
            <a:r>
              <a:rPr lang="en-US" sz="1100" dirty="0" smtClean="0">
                <a:solidFill>
                  <a:prstClr val="black"/>
                </a:solidFill>
                <a:latin typeface="Huawei Sans" panose="020C0503030203020204" pitchFamily="34" charset="0"/>
              </a:rPr>
              <a:t> 2</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梯形 54"/>
          <p:cNvSpPr/>
          <p:nvPr/>
        </p:nvSpPr>
        <p:spPr bwMode="gray">
          <a:xfrm>
            <a:off x="4364720" y="1447703"/>
            <a:ext cx="1653058" cy="1116922"/>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p:cNvCxnSpPr/>
          <p:nvPr/>
        </p:nvCxnSpPr>
        <p:spPr bwMode="gray">
          <a:xfrm flipH="1" flipV="1">
            <a:off x="4767125" y="1996496"/>
            <a:ext cx="513999" cy="22267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8" idx="3"/>
            <a:endCxn id="59" idx="1"/>
          </p:cNvCxnSpPr>
          <p:nvPr/>
        </p:nvCxnSpPr>
        <p:spPr bwMode="gray">
          <a:xfrm>
            <a:off x="5367825" y="2234819"/>
            <a:ext cx="223233"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8" name="图片 87" descr="汇聚交换机.png"/>
          <p:cNvPicPr>
            <a:picLocks noChangeAspect="1"/>
          </p:cNvPicPr>
          <p:nvPr/>
        </p:nvPicPr>
        <p:blipFill>
          <a:blip r:embed="rId3"/>
          <a:stretch>
            <a:fillRect/>
          </a:stretch>
        </p:blipFill>
        <p:spPr bwMode="gray">
          <a:xfrm>
            <a:off x="5151277" y="2146230"/>
            <a:ext cx="216548" cy="177178"/>
          </a:xfrm>
          <a:prstGeom prst="rect">
            <a:avLst/>
          </a:prstGeom>
        </p:spPr>
      </p:pic>
      <p:pic>
        <p:nvPicPr>
          <p:cNvPr id="59" name="图片 76" descr="接入交换机.png"/>
          <p:cNvPicPr>
            <a:picLocks noChangeAspect="1"/>
          </p:cNvPicPr>
          <p:nvPr/>
        </p:nvPicPr>
        <p:blipFill>
          <a:blip r:embed="rId4"/>
          <a:stretch>
            <a:fillRect/>
          </a:stretch>
        </p:blipFill>
        <p:spPr bwMode="gray">
          <a:xfrm>
            <a:off x="5591058" y="2146230"/>
            <a:ext cx="216548" cy="177178"/>
          </a:xfrm>
          <a:prstGeom prst="rect">
            <a:avLst/>
          </a:prstGeom>
        </p:spPr>
      </p:pic>
      <p:pic>
        <p:nvPicPr>
          <p:cNvPr id="60" name="图片 86" descr="核心交换机.png"/>
          <p:cNvPicPr>
            <a:picLocks noChangeAspect="1"/>
          </p:cNvPicPr>
          <p:nvPr/>
        </p:nvPicPr>
        <p:blipFill>
          <a:blip r:embed="rId5"/>
          <a:stretch>
            <a:fillRect/>
          </a:stretch>
        </p:blipFill>
        <p:spPr bwMode="gray">
          <a:xfrm>
            <a:off x="4632154" y="1880051"/>
            <a:ext cx="216548" cy="177178"/>
          </a:xfrm>
          <a:prstGeom prst="rect">
            <a:avLst/>
          </a:prstGeom>
        </p:spPr>
      </p:pic>
      <p:sp>
        <p:nvSpPr>
          <p:cNvPr id="61" name="矩形 60"/>
          <p:cNvSpPr/>
          <p:nvPr/>
        </p:nvSpPr>
        <p:spPr bwMode="gray">
          <a:xfrm>
            <a:off x="4386017" y="2314430"/>
            <a:ext cx="1610466" cy="253498"/>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a:t>
            </a:r>
            <a:r>
              <a:rPr lang="en-US" sz="1100" dirty="0" smtClean="0">
                <a:solidFill>
                  <a:prstClr val="black"/>
                </a:solidFill>
                <a:latin typeface="Huawei Sans" panose="020C0503030203020204" pitchFamily="34" charset="0"/>
              </a:rPr>
              <a:t> 3</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105" descr="AP.png"/>
          <p:cNvPicPr>
            <a:picLocks noChangeAspect="1"/>
          </p:cNvPicPr>
          <p:nvPr/>
        </p:nvPicPr>
        <p:blipFill>
          <a:blip r:embed="rId6"/>
          <a:stretch>
            <a:fillRect/>
          </a:stretch>
        </p:blipFill>
        <p:spPr bwMode="gray">
          <a:xfrm>
            <a:off x="5692763" y="5548126"/>
            <a:ext cx="309538" cy="253259"/>
          </a:xfrm>
          <a:prstGeom prst="rect">
            <a:avLst/>
          </a:prstGeom>
        </p:spPr>
      </p:pic>
      <p:pic>
        <p:nvPicPr>
          <p:cNvPr id="63" name="图片 105" descr="AP.png"/>
          <p:cNvPicPr>
            <a:picLocks noChangeAspect="1"/>
          </p:cNvPicPr>
          <p:nvPr/>
        </p:nvPicPr>
        <p:blipFill>
          <a:blip r:embed="rId6"/>
          <a:stretch>
            <a:fillRect/>
          </a:stretch>
        </p:blipFill>
        <p:spPr bwMode="gray">
          <a:xfrm>
            <a:off x="5692763" y="4071573"/>
            <a:ext cx="309538" cy="253259"/>
          </a:xfrm>
          <a:prstGeom prst="rect">
            <a:avLst/>
          </a:prstGeom>
        </p:spPr>
      </p:pic>
      <p:sp>
        <p:nvSpPr>
          <p:cNvPr id="64" name="矩形 63"/>
          <p:cNvSpPr/>
          <p:nvPr/>
        </p:nvSpPr>
        <p:spPr bwMode="gray">
          <a:xfrm>
            <a:off x="6751749" y="5085878"/>
            <a:ext cx="4997339" cy="925477"/>
          </a:xfrm>
          <a:prstGeom prst="rect">
            <a:avLst/>
          </a:prstGeom>
        </p:spPr>
        <p:txBody>
          <a:bodyPr wrap="square">
            <a:noAutofit/>
          </a:bodyPr>
          <a:lstStyle/>
          <a:p>
            <a:pPr marL="285750" indent="-285750" fontAlgn="ctr">
              <a:lnSpc>
                <a:spcPct val="120000"/>
              </a:lnSpc>
              <a:spcAft>
                <a:spcPts val="300"/>
              </a:spcAft>
              <a:buFont typeface="Arial" panose="020B0604020202020204" pitchFamily="34" charset="0"/>
              <a:buChar char="•"/>
            </a:pPr>
            <a:r>
              <a:rPr lang="en-US" sz="1200" dirty="0" smtClean="0">
                <a:solidFill>
                  <a:srgbClr val="30B5C5"/>
                </a:solidFill>
                <a:latin typeface="Huawei Sans" panose="020C0503030203020204" pitchFamily="34" charset="0"/>
              </a:rPr>
              <a:t>Sets up a physical network with physical devices</a:t>
            </a:r>
          </a:p>
          <a:p>
            <a:pPr marL="285750" indent="-285750" fontAlgn="ctr">
              <a:lnSpc>
                <a:spcPct val="120000"/>
              </a:lnSpc>
              <a:spcAft>
                <a:spcPts val="300"/>
              </a:spcAft>
              <a:buFont typeface="Arial" panose="020B0604020202020204" pitchFamily="34" charset="0"/>
              <a:buChar char="•"/>
            </a:pPr>
            <a:r>
              <a:rPr lang="en-US" sz="1200" dirty="0" smtClean="0">
                <a:solidFill>
                  <a:srgbClr val="30B5C5"/>
                </a:solidFill>
                <a:latin typeface="Huawei Sans" panose="020C0503030203020204" pitchFamily="34" charset="0"/>
              </a:rPr>
              <a:t>Provides interconnection and interoperability capabilities for all services in the campus</a:t>
            </a:r>
          </a:p>
          <a:p>
            <a:pPr marL="285750" indent="-285750" fontAlgn="ctr">
              <a:lnSpc>
                <a:spcPct val="120000"/>
              </a:lnSpc>
              <a:spcAft>
                <a:spcPts val="300"/>
              </a:spcAft>
              <a:buFont typeface="Arial" panose="020B0604020202020204" pitchFamily="34" charset="0"/>
              <a:buChar char="•"/>
            </a:pPr>
            <a:r>
              <a:rPr lang="en-US" sz="1200" dirty="0" smtClean="0">
                <a:solidFill>
                  <a:srgbClr val="30B5C5"/>
                </a:solidFill>
                <a:latin typeface="Huawei Sans" panose="020C0503030203020204" pitchFamily="34" charset="0"/>
              </a:rPr>
              <a:t>Serves as the basic network for service data forwarding</a:t>
            </a:r>
            <a:endParaRPr lang="en-US" sz="1200" dirty="0">
              <a:solidFill>
                <a:srgbClr val="30B5C5"/>
              </a:solidFill>
              <a:latin typeface="Huawei Sans" panose="020C0503030203020204" pitchFamily="34" charset="0"/>
            </a:endParaRPr>
          </a:p>
        </p:txBody>
      </p:sp>
      <p:sp>
        <p:nvSpPr>
          <p:cNvPr id="65" name="矩形 64"/>
          <p:cNvSpPr/>
          <p:nvPr/>
        </p:nvSpPr>
        <p:spPr bwMode="gray">
          <a:xfrm>
            <a:off x="6751749" y="3699394"/>
            <a:ext cx="4270233" cy="672169"/>
          </a:xfrm>
          <a:prstGeom prst="rect">
            <a:avLst/>
          </a:prstGeom>
        </p:spPr>
        <p:txBody>
          <a:bodyPr wrap="square">
            <a:noAutofit/>
          </a:bodyPr>
          <a:lstStyle/>
          <a:p>
            <a:pPr marL="285750" indent="-285750" fontAlgn="ctr">
              <a:lnSpc>
                <a:spcPct val="120000"/>
              </a:lnSpc>
              <a:spcAft>
                <a:spcPts val="300"/>
              </a:spcAft>
              <a:buFont typeface="Arial" panose="020B0604020202020204" pitchFamily="34" charset="0"/>
              <a:buChar char="•"/>
            </a:pPr>
            <a:r>
              <a:rPr lang="en-US" sz="1200" dirty="0" smtClean="0">
                <a:solidFill>
                  <a:srgbClr val="30B5C5"/>
                </a:solidFill>
                <a:latin typeface="Huawei Sans" panose="020C0503030203020204" pitchFamily="34" charset="0"/>
              </a:rPr>
              <a:t>Uses virtualization technology to build a logical topology over any physical underlay topology</a:t>
            </a:r>
          </a:p>
          <a:p>
            <a:pPr marL="285750" indent="-285750" fontAlgn="ctr">
              <a:lnSpc>
                <a:spcPct val="120000"/>
              </a:lnSpc>
              <a:spcAft>
                <a:spcPts val="300"/>
              </a:spcAft>
              <a:buFont typeface="Arial" panose="020B0604020202020204" pitchFamily="34" charset="0"/>
              <a:buChar char="•"/>
            </a:pPr>
            <a:r>
              <a:rPr lang="en-US" sz="1200" dirty="0" smtClean="0">
                <a:solidFill>
                  <a:srgbClr val="30B5C5"/>
                </a:solidFill>
                <a:latin typeface="Huawei Sans" panose="020C0503030203020204" pitchFamily="34" charset="0"/>
              </a:rPr>
              <a:t>Creates service networks on the fabric to realize decoupling from the physical network</a:t>
            </a:r>
            <a:endParaRPr lang="en-US" sz="1200" dirty="0">
              <a:solidFill>
                <a:srgbClr val="30B5C5"/>
              </a:solidFill>
              <a:latin typeface="Huawei Sans" panose="020C0503030203020204" pitchFamily="34" charset="0"/>
            </a:endParaRPr>
          </a:p>
        </p:txBody>
      </p:sp>
      <p:sp>
        <p:nvSpPr>
          <p:cNvPr id="66" name="矩形 65"/>
          <p:cNvSpPr/>
          <p:nvPr/>
        </p:nvSpPr>
        <p:spPr bwMode="gray">
          <a:xfrm>
            <a:off x="6816548" y="2054600"/>
            <a:ext cx="4681211" cy="792912"/>
          </a:xfrm>
          <a:prstGeom prst="rect">
            <a:avLst/>
          </a:prstGeom>
        </p:spPr>
        <p:txBody>
          <a:bodyPr wrap="square">
            <a:noAutofit/>
          </a:bodyPr>
          <a:lstStyle/>
          <a:p>
            <a:pPr marL="285750" indent="-285750" fontAlgn="ctr">
              <a:lnSpc>
                <a:spcPct val="120000"/>
              </a:lnSpc>
              <a:spcAft>
                <a:spcPts val="300"/>
              </a:spcAft>
              <a:buFont typeface="Arial" panose="020B0604020202020204" pitchFamily="34" charset="0"/>
              <a:buChar char="•"/>
            </a:pPr>
            <a:r>
              <a:rPr lang="en-US" sz="1200" dirty="0" smtClean="0">
                <a:solidFill>
                  <a:srgbClr val="30B5C5"/>
                </a:solidFill>
                <a:latin typeface="Huawei Sans" panose="020C0503030203020204" pitchFamily="34" charset="0"/>
              </a:rPr>
              <a:t>Creates multiple </a:t>
            </a:r>
            <a:r>
              <a:rPr lang="en-US" sz="1200" dirty="0" err="1" smtClean="0">
                <a:solidFill>
                  <a:srgbClr val="30B5C5"/>
                </a:solidFill>
                <a:latin typeface="Huawei Sans" panose="020C0503030203020204" pitchFamily="34" charset="0"/>
              </a:rPr>
              <a:t>VNs</a:t>
            </a:r>
            <a:r>
              <a:rPr lang="en-US" sz="1200" dirty="0" smtClean="0">
                <a:solidFill>
                  <a:srgbClr val="30B5C5"/>
                </a:solidFill>
                <a:latin typeface="Huawei Sans" panose="020C0503030203020204" pitchFamily="34" charset="0"/>
              </a:rPr>
              <a:t> based on service requirements to implement service isolation</a:t>
            </a:r>
          </a:p>
          <a:p>
            <a:pPr marL="285750" indent="-285750" fontAlgn="ctr">
              <a:lnSpc>
                <a:spcPct val="120000"/>
              </a:lnSpc>
              <a:spcAft>
                <a:spcPts val="300"/>
              </a:spcAft>
              <a:buFont typeface="Arial" panose="020B0604020202020204" pitchFamily="34" charset="0"/>
              <a:buChar char="•"/>
            </a:pPr>
            <a:r>
              <a:rPr lang="en-US" sz="1200" dirty="0" smtClean="0">
                <a:solidFill>
                  <a:srgbClr val="30B5C5"/>
                </a:solidFill>
                <a:latin typeface="Huawei Sans" panose="020C0503030203020204" pitchFamily="34" charset="0"/>
              </a:rPr>
              <a:t>Implements Layer 2 and Layer 3 communication via VXLAN</a:t>
            </a:r>
            <a:endParaRPr lang="en-US" sz="1200" dirty="0">
              <a:solidFill>
                <a:srgbClr val="30B5C5"/>
              </a:solidFill>
              <a:latin typeface="Huawei Sans" panose="020C0503030203020204" pitchFamily="34" charset="0"/>
            </a:endParaRPr>
          </a:p>
        </p:txBody>
      </p:sp>
      <p:cxnSp>
        <p:nvCxnSpPr>
          <p:cNvPr id="67" name="直接连接符 66"/>
          <p:cNvCxnSpPr/>
          <p:nvPr/>
        </p:nvCxnSpPr>
        <p:spPr bwMode="gray">
          <a:xfrm>
            <a:off x="6736089" y="5160526"/>
            <a:ext cx="0" cy="925477"/>
          </a:xfrm>
          <a:prstGeom prst="line">
            <a:avLst/>
          </a:prstGeom>
          <a:ln w="57150">
            <a:solidFill>
              <a:srgbClr val="30B5C5"/>
            </a:solidFill>
          </a:ln>
        </p:spPr>
        <p:style>
          <a:lnRef idx="1">
            <a:schemeClr val="accent1"/>
          </a:lnRef>
          <a:fillRef idx="0">
            <a:schemeClr val="accent1"/>
          </a:fillRef>
          <a:effectRef idx="0">
            <a:schemeClr val="accent1"/>
          </a:effectRef>
          <a:fontRef idx="minor">
            <a:schemeClr val="tx1"/>
          </a:fontRef>
        </p:style>
      </p:cxnSp>
      <p:sp>
        <p:nvSpPr>
          <p:cNvPr id="68" name="椭圆 67"/>
          <p:cNvSpPr/>
          <p:nvPr/>
        </p:nvSpPr>
        <p:spPr bwMode="gray">
          <a:xfrm>
            <a:off x="6041686" y="5342526"/>
            <a:ext cx="113265" cy="113265"/>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连接符 68"/>
          <p:cNvCxnSpPr/>
          <p:nvPr/>
        </p:nvCxnSpPr>
        <p:spPr bwMode="gray">
          <a:xfrm>
            <a:off x="6113109" y="5393997"/>
            <a:ext cx="638640"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a:off x="6736089" y="3764710"/>
            <a:ext cx="0" cy="672169"/>
          </a:xfrm>
          <a:prstGeom prst="line">
            <a:avLst/>
          </a:prstGeom>
          <a:ln w="571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gray">
          <a:xfrm flipH="1">
            <a:off x="6736089" y="2166571"/>
            <a:ext cx="0" cy="677845"/>
          </a:xfrm>
          <a:prstGeom prst="line">
            <a:avLst/>
          </a:prstGeom>
          <a:ln w="57150">
            <a:solidFill>
              <a:srgbClr val="30B5C5"/>
            </a:solidFill>
          </a:ln>
        </p:spPr>
        <p:style>
          <a:lnRef idx="1">
            <a:schemeClr val="accent1"/>
          </a:lnRef>
          <a:fillRef idx="0">
            <a:schemeClr val="accent1"/>
          </a:fillRef>
          <a:effectRef idx="0">
            <a:schemeClr val="accent1"/>
          </a:effectRef>
          <a:fontRef idx="minor">
            <a:schemeClr val="tx1"/>
          </a:fontRef>
        </p:style>
      </p:cxnSp>
      <p:sp>
        <p:nvSpPr>
          <p:cNvPr id="72" name="椭圆 71"/>
          <p:cNvSpPr/>
          <p:nvPr/>
        </p:nvSpPr>
        <p:spPr bwMode="gray">
          <a:xfrm>
            <a:off x="6041686" y="3920267"/>
            <a:ext cx="113265" cy="113265"/>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p:cNvCxnSpPr/>
          <p:nvPr/>
        </p:nvCxnSpPr>
        <p:spPr bwMode="gray">
          <a:xfrm>
            <a:off x="6113109" y="3971739"/>
            <a:ext cx="638640"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bwMode="gray">
          <a:xfrm>
            <a:off x="6048310" y="2288114"/>
            <a:ext cx="113265" cy="113265"/>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连接符 74"/>
          <p:cNvCxnSpPr/>
          <p:nvPr/>
        </p:nvCxnSpPr>
        <p:spPr bwMode="gray">
          <a:xfrm>
            <a:off x="6113109" y="2330962"/>
            <a:ext cx="638640"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40893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noAutofit/>
          </a:bodyPr>
          <a:lstStyle/>
          <a:p>
            <a:pPr lvl="0"/>
            <a:r>
              <a:rPr lang="en-US" sz="2000" dirty="0" err="1" smtClean="0">
                <a:solidFill>
                  <a:schemeClr val="tx1">
                    <a:lumMod val="50000"/>
                    <a:lumOff val="50000"/>
                  </a:schemeClr>
                </a:solidFill>
                <a:latin typeface="Huawei Sans" panose="020C0503030203020204" pitchFamily="34" charset="0"/>
              </a:rPr>
              <a:t>VXLAN</a:t>
            </a:r>
            <a:r>
              <a:rPr lang="en-US" sz="2000" dirty="0" smtClean="0">
                <a:solidFill>
                  <a:schemeClr val="tx1">
                    <a:lumMod val="50000"/>
                    <a:lumOff val="50000"/>
                  </a:schemeClr>
                </a:solidFill>
                <a:latin typeface="Huawei Sans" panose="020C0503030203020204" pitchFamily="34" charset="0"/>
              </a:rPr>
              <a:t>-based Virtualized Campus Network and Solution </a:t>
            </a:r>
          </a:p>
          <a:p>
            <a:pPr lvl="0"/>
            <a:r>
              <a:rPr lang="en-US" sz="2000" b="1" dirty="0" smtClean="0">
                <a:solidFill>
                  <a:prstClr val="black"/>
                </a:solidFill>
                <a:latin typeface="Huawei Sans" panose="020C0503030203020204" pitchFamily="34" charset="0"/>
              </a:rPr>
              <a:t>Underlay Design</a:t>
            </a:r>
          </a:p>
          <a:p>
            <a:pPr lvl="0"/>
            <a:r>
              <a:rPr lang="en-US" sz="2000" dirty="0" smtClean="0">
                <a:solidFill>
                  <a:schemeClr val="tx1">
                    <a:lumMod val="50000"/>
                    <a:lumOff val="50000"/>
                  </a:schemeClr>
                </a:solidFill>
                <a:latin typeface="Huawei Sans" panose="020C0503030203020204" pitchFamily="34" charset="0"/>
              </a:rPr>
              <a:t>Fabric Design</a:t>
            </a:r>
          </a:p>
          <a:p>
            <a:pPr lvl="0"/>
            <a:r>
              <a:rPr lang="en-US" sz="2000" dirty="0" smtClean="0">
                <a:solidFill>
                  <a:schemeClr val="tx1">
                    <a:lumMod val="50000"/>
                    <a:lumOff val="50000"/>
                  </a:schemeClr>
                </a:solidFill>
                <a:latin typeface="Huawei Sans" panose="020C0503030203020204" pitchFamily="34" charset="0"/>
              </a:rPr>
              <a:t>Overlay Design</a:t>
            </a:r>
          </a:p>
          <a:p>
            <a:pPr lvl="0"/>
            <a:r>
              <a:rPr lang="en-US" sz="2000" dirty="0" smtClean="0">
                <a:solidFill>
                  <a:schemeClr val="tx1">
                    <a:lumMod val="50000"/>
                    <a:lumOff val="50000"/>
                  </a:schemeClr>
                </a:solidFill>
                <a:latin typeface="Huawei Sans" panose="020C0503030203020204" pitchFamily="34" charset="0"/>
              </a:rPr>
              <a:t>Admission Control and Free Mobility Design</a:t>
            </a:r>
          </a:p>
          <a:p>
            <a:pPr lvl="0"/>
            <a:r>
              <a:rPr lang="en-US" sz="2000" dirty="0" smtClean="0">
                <a:solidFill>
                  <a:schemeClr val="tx1">
                    <a:lumMod val="50000"/>
                    <a:lumOff val="50000"/>
                  </a:schemeClr>
                </a:solidFill>
                <a:latin typeface="Huawei Sans" panose="020C0503030203020204" pitchFamily="34" charset="0"/>
              </a:rPr>
              <a:t>WLAN Design</a:t>
            </a:r>
          </a:p>
          <a:p>
            <a:pPr lvl="0"/>
            <a:r>
              <a:rPr lang="en-US" sz="2000" dirty="0" err="1" smtClean="0">
                <a:solidFill>
                  <a:schemeClr val="tx1">
                    <a:lumMod val="50000"/>
                    <a:lumOff val="50000"/>
                  </a:schemeClr>
                </a:solidFill>
                <a:latin typeface="Huawei Sans" panose="020C0503030203020204" pitchFamily="34" charset="0"/>
              </a:rPr>
              <a:t>O&amp;M</a:t>
            </a:r>
            <a:r>
              <a:rPr lang="en-US" sz="2000" dirty="0" smtClean="0">
                <a:solidFill>
                  <a:schemeClr val="tx1">
                    <a:lumMod val="50000"/>
                    <a:lumOff val="50000"/>
                  </a:schemeClr>
                </a:solidFill>
                <a:latin typeface="Huawei Sans" panose="020C0503030203020204" pitchFamily="34" charset="0"/>
              </a:rPr>
              <a:t> Design</a:t>
            </a:r>
            <a:endParaRPr lang="en-US" altLang="zh-CN" sz="2000" dirty="0">
              <a:solidFill>
                <a:schemeClr val="tx1">
                  <a:lumMod val="50000"/>
                  <a:lumOff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2965944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Autofit/>
          </a:bodyPr>
          <a:lstStyle/>
          <a:p>
            <a:pPr fontAlgn="ctr"/>
            <a:r>
              <a:rPr lang="en-US" dirty="0" smtClean="0">
                <a:latin typeface="Huawei Sans" panose="020C0503030203020204" pitchFamily="34" charset="0"/>
              </a:rPr>
              <a:t>Underlay Design Outline</a:t>
            </a:r>
            <a:endParaRPr lang="en-US" altLang="zh-CN" dirty="0">
              <a:latin typeface="Huawei Sans" panose="020C0503030203020204" pitchFamily="34" charset="0"/>
              <a:sym typeface="Huawei Sans" panose="020C0503030203020204" pitchFamily="34" charset="0"/>
            </a:endParaRPr>
          </a:p>
        </p:txBody>
      </p:sp>
      <p:sp>
        <p:nvSpPr>
          <p:cNvPr id="4" name="圆角矩形 3"/>
          <p:cNvSpPr/>
          <p:nvPr/>
        </p:nvSpPr>
        <p:spPr bwMode="gray">
          <a:xfrm>
            <a:off x="1370201" y="1517716"/>
            <a:ext cx="2789367" cy="582224"/>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rPr>
              <a:t>1. Network architecture and topology design</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1370201" y="2226518"/>
            <a:ext cx="2789367" cy="250070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1581819" y="2428674"/>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Network architecture selection</a:t>
            </a:r>
            <a:endParaRPr lang="en-US" sz="1200" dirty="0">
              <a:solidFill>
                <a:srgbClr val="30B5C5"/>
              </a:solidFill>
              <a:latin typeface="Huawei Sans" panose="020C0503030203020204" pitchFamily="34" charset="0"/>
            </a:endParaRPr>
          </a:p>
        </p:txBody>
      </p:sp>
      <p:sp>
        <p:nvSpPr>
          <p:cNvPr id="7" name="圆角矩形 6"/>
          <p:cNvSpPr/>
          <p:nvPr/>
        </p:nvSpPr>
        <p:spPr bwMode="gray">
          <a:xfrm>
            <a:off x="1581819" y="2993510"/>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Hierarchical model design</a:t>
            </a:r>
            <a:endParaRPr lang="en-US" sz="1200" dirty="0">
              <a:solidFill>
                <a:srgbClr val="30B5C5"/>
              </a:solidFill>
              <a:latin typeface="Huawei Sans" panose="020C0503030203020204" pitchFamily="34" charset="0"/>
            </a:endParaRPr>
          </a:p>
        </p:txBody>
      </p:sp>
      <p:sp>
        <p:nvSpPr>
          <p:cNvPr id="8" name="圆角矩形 7"/>
          <p:cNvSpPr/>
          <p:nvPr/>
        </p:nvSpPr>
        <p:spPr bwMode="gray">
          <a:xfrm>
            <a:off x="1581819" y="3558346"/>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Hierarchical networking design</a:t>
            </a:r>
            <a:endParaRPr lang="en-US" sz="1200" dirty="0">
              <a:solidFill>
                <a:srgbClr val="30B5C5"/>
              </a:solidFill>
              <a:latin typeface="Huawei Sans" panose="020C0503030203020204" pitchFamily="34" charset="0"/>
            </a:endParaRPr>
          </a:p>
        </p:txBody>
      </p:sp>
      <p:sp>
        <p:nvSpPr>
          <p:cNvPr id="9" name="圆角矩形 8"/>
          <p:cNvSpPr/>
          <p:nvPr/>
        </p:nvSpPr>
        <p:spPr bwMode="gray">
          <a:xfrm>
            <a:off x="1581819" y="4123182"/>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Network egress design</a:t>
            </a:r>
            <a:endParaRPr lang="en-US" sz="1200" dirty="0">
              <a:solidFill>
                <a:srgbClr val="30B5C5"/>
              </a:solidFill>
              <a:latin typeface="Huawei Sans" panose="020C0503030203020204" pitchFamily="34" charset="0"/>
            </a:endParaRPr>
          </a:p>
        </p:txBody>
      </p:sp>
      <p:sp>
        <p:nvSpPr>
          <p:cNvPr id="10" name="圆角矩形 9"/>
          <p:cNvSpPr/>
          <p:nvPr/>
        </p:nvSpPr>
        <p:spPr bwMode="gray">
          <a:xfrm>
            <a:off x="4701316" y="1517716"/>
            <a:ext cx="2789367" cy="582224"/>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rPr>
              <a:t>2. Basic service design</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4701316" y="2226518"/>
            <a:ext cx="2789367" cy="250070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4912934" y="2428674"/>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err="1" smtClean="0">
                <a:solidFill>
                  <a:srgbClr val="30B5C5"/>
                </a:solidFill>
                <a:latin typeface="Huawei Sans" panose="020C0503030203020204" pitchFamily="34" charset="0"/>
              </a:rPr>
              <a:t>VLAN</a:t>
            </a:r>
            <a:r>
              <a:rPr lang="en-US" sz="1200" dirty="0" smtClean="0">
                <a:solidFill>
                  <a:srgbClr val="30B5C5"/>
                </a:solidFill>
                <a:latin typeface="Huawei Sans" panose="020C0503030203020204" pitchFamily="34" charset="0"/>
              </a:rPr>
              <a:t> planning</a:t>
            </a:r>
            <a:endParaRPr lang="en-US" sz="1200" dirty="0">
              <a:solidFill>
                <a:srgbClr val="30B5C5"/>
              </a:solidFill>
              <a:latin typeface="Huawei Sans" panose="020C0503030203020204" pitchFamily="34" charset="0"/>
            </a:endParaRPr>
          </a:p>
        </p:txBody>
      </p:sp>
      <p:sp>
        <p:nvSpPr>
          <p:cNvPr id="13" name="圆角矩形 12"/>
          <p:cNvSpPr/>
          <p:nvPr/>
        </p:nvSpPr>
        <p:spPr bwMode="gray">
          <a:xfrm>
            <a:off x="4912934" y="2993510"/>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IP address planning</a:t>
            </a:r>
            <a:endParaRPr lang="en-US" sz="1200" dirty="0">
              <a:solidFill>
                <a:srgbClr val="30B5C5"/>
              </a:solidFill>
              <a:latin typeface="Huawei Sans" panose="020C0503030203020204" pitchFamily="34" charset="0"/>
            </a:endParaRPr>
          </a:p>
        </p:txBody>
      </p:sp>
      <p:sp>
        <p:nvSpPr>
          <p:cNvPr id="14" name="圆角矩形 13"/>
          <p:cNvSpPr/>
          <p:nvPr/>
        </p:nvSpPr>
        <p:spPr bwMode="gray">
          <a:xfrm>
            <a:off x="4912934" y="3558346"/>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err="1" smtClean="0">
                <a:solidFill>
                  <a:srgbClr val="30B5C5"/>
                </a:solidFill>
                <a:latin typeface="Huawei Sans" panose="020C0503030203020204" pitchFamily="34" charset="0"/>
              </a:rPr>
              <a:t>DHCP</a:t>
            </a:r>
            <a:r>
              <a:rPr lang="en-US" sz="1200" dirty="0" smtClean="0">
                <a:solidFill>
                  <a:srgbClr val="30B5C5"/>
                </a:solidFill>
                <a:latin typeface="Huawei Sans" panose="020C0503030203020204" pitchFamily="34" charset="0"/>
              </a:rPr>
              <a:t> service design</a:t>
            </a:r>
            <a:endParaRPr lang="en-US" sz="1200" dirty="0">
              <a:solidFill>
                <a:srgbClr val="30B5C5"/>
              </a:solidFill>
              <a:latin typeface="Huawei Sans" panose="020C0503030203020204" pitchFamily="34" charset="0"/>
            </a:endParaRPr>
          </a:p>
        </p:txBody>
      </p:sp>
      <p:sp>
        <p:nvSpPr>
          <p:cNvPr id="15" name="圆角矩形 14"/>
          <p:cNvSpPr/>
          <p:nvPr/>
        </p:nvSpPr>
        <p:spPr bwMode="gray">
          <a:xfrm>
            <a:off x="4912934" y="4123182"/>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Route design</a:t>
            </a:r>
            <a:endParaRPr lang="en-US" sz="1200" dirty="0">
              <a:solidFill>
                <a:srgbClr val="30B5C5"/>
              </a:solidFill>
              <a:latin typeface="Huawei Sans" panose="020C0503030203020204" pitchFamily="34" charset="0"/>
            </a:endParaRPr>
          </a:p>
        </p:txBody>
      </p:sp>
      <p:sp>
        <p:nvSpPr>
          <p:cNvPr id="16" name="圆角矩形 15"/>
          <p:cNvSpPr/>
          <p:nvPr/>
        </p:nvSpPr>
        <p:spPr bwMode="gray">
          <a:xfrm>
            <a:off x="8032431" y="1517716"/>
            <a:ext cx="2789367" cy="582224"/>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rPr>
              <a:t>3. LAN automation design</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8032431" y="2226518"/>
            <a:ext cx="2789367" cy="250070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8152609" y="2428674"/>
            <a:ext cx="248400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Network deployment design</a:t>
            </a:r>
            <a:endParaRPr lang="en-US" sz="1200" dirty="0">
              <a:solidFill>
                <a:srgbClr val="30B5C5"/>
              </a:solidFill>
              <a:latin typeface="Huawei Sans" panose="020C0503030203020204" pitchFamily="34" charset="0"/>
            </a:endParaRPr>
          </a:p>
        </p:txBody>
      </p:sp>
      <p:sp>
        <p:nvSpPr>
          <p:cNvPr id="19" name="圆角矩形 18"/>
          <p:cNvSpPr/>
          <p:nvPr/>
        </p:nvSpPr>
        <p:spPr bwMode="gray">
          <a:xfrm>
            <a:off x="8152609" y="2993510"/>
            <a:ext cx="248400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Automatic orchestration of underlay routes</a:t>
            </a:r>
            <a:endParaRPr lang="en-US" sz="1200" dirty="0">
              <a:solidFill>
                <a:srgbClr val="30B5C5"/>
              </a:solidFill>
              <a:latin typeface="Huawei Sans" panose="020C0503030203020204" pitchFamily="34" charset="0"/>
            </a:endParaRPr>
          </a:p>
        </p:txBody>
      </p:sp>
    </p:spTree>
    <p:extLst>
      <p:ext uri="{BB962C8B-B14F-4D97-AF65-F5344CB8AC3E}">
        <p14:creationId xmlns:p14="http://schemas.microsoft.com/office/powerpoint/2010/main" val="7210091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Overview of the Network Architecture</a:t>
            </a:r>
            <a:endParaRPr lang="en-US" altLang="zh-CN" dirty="0">
              <a:latin typeface="Huawei Sans" panose="020C0503030203020204" pitchFamily="34" charset="0"/>
              <a:sym typeface="Huawei Sans" panose="020C0503030203020204" pitchFamily="34" charset="0"/>
            </a:endParaRPr>
          </a:p>
        </p:txBody>
      </p:sp>
      <p:sp>
        <p:nvSpPr>
          <p:cNvPr id="7" name="文本占位符 6"/>
          <p:cNvSpPr>
            <a:spLocks noGrp="1"/>
          </p:cNvSpPr>
          <p:nvPr>
            <p:ph type="body" sz="quarter" idx="4294967295"/>
          </p:nvPr>
        </p:nvSpPr>
        <p:spPr bwMode="gray">
          <a:xfrm>
            <a:off x="6012656" y="1325563"/>
            <a:ext cx="5818187" cy="4206875"/>
          </a:xfrm>
        </p:spPr>
        <p:txBody>
          <a:bodyPr>
            <a:noAutofit/>
          </a:bodyPr>
          <a:lstStyle/>
          <a:p>
            <a:pPr algn="l" fontAlgn="ctr">
              <a:lnSpc>
                <a:spcPct val="110000"/>
              </a:lnSpc>
              <a:spcBef>
                <a:spcPts val="0"/>
              </a:spcBef>
              <a:spcAft>
                <a:spcPts val="300"/>
              </a:spcAft>
            </a:pPr>
            <a:r>
              <a:rPr lang="en-US" sz="1200" b="1" dirty="0" smtClean="0">
                <a:latin typeface="Huawei Sans" panose="020C0503030203020204" pitchFamily="34" charset="0"/>
              </a:rPr>
              <a:t>Egress zone</a:t>
            </a:r>
            <a:r>
              <a:rPr lang="en-US" sz="1200" dirty="0" smtClean="0">
                <a:latin typeface="Huawei Sans" panose="020C0503030203020204" pitchFamily="34" charset="0"/>
              </a:rPr>
              <a:t>: the border between the internal and external networks. This zone allows internal users to access the external network, and likewise, enables external users (including customers, partners, branch users, and remote users) to access the internal network. Network security and WAN access are the focuses during egress zone design.</a:t>
            </a:r>
          </a:p>
          <a:p>
            <a:pPr algn="l" fontAlgn="ctr">
              <a:lnSpc>
                <a:spcPct val="110000"/>
              </a:lnSpc>
              <a:spcBef>
                <a:spcPts val="0"/>
              </a:spcBef>
              <a:spcAft>
                <a:spcPts val="300"/>
              </a:spcAft>
            </a:pPr>
            <a:r>
              <a:rPr lang="en-US" sz="1200" b="1" dirty="0" smtClean="0">
                <a:latin typeface="Huawei Sans" panose="020C0503030203020204" pitchFamily="34" charset="0"/>
              </a:rPr>
              <a:t>DC zone</a:t>
            </a:r>
            <a:r>
              <a:rPr lang="en-US" sz="1200" dirty="0" smtClean="0">
                <a:latin typeface="Huawei Sans" panose="020C0503030203020204" pitchFamily="34" charset="0"/>
              </a:rPr>
              <a:t>: used to deploy servers and application systems. It provides data and application services for both internal and external users.</a:t>
            </a:r>
          </a:p>
          <a:p>
            <a:pPr algn="l" fontAlgn="ctr">
              <a:lnSpc>
                <a:spcPct val="110000"/>
              </a:lnSpc>
              <a:spcBef>
                <a:spcPts val="0"/>
              </a:spcBef>
              <a:spcAft>
                <a:spcPts val="300"/>
              </a:spcAft>
            </a:pPr>
            <a:r>
              <a:rPr lang="en-US" sz="1200" b="1" dirty="0" err="1" smtClean="0">
                <a:latin typeface="Huawei Sans" panose="020C0503030203020204" pitchFamily="34" charset="0"/>
              </a:rPr>
              <a:t>O&amp;M</a:t>
            </a:r>
            <a:r>
              <a:rPr lang="en-US" sz="1200" b="1" dirty="0" smtClean="0">
                <a:latin typeface="Huawei Sans" panose="020C0503030203020204" pitchFamily="34" charset="0"/>
              </a:rPr>
              <a:t> zone: </a:t>
            </a:r>
            <a:r>
              <a:rPr lang="en-US" sz="1200" dirty="0" smtClean="0">
                <a:latin typeface="Huawei Sans" panose="020C0503030203020204" pitchFamily="34" charset="0"/>
              </a:rPr>
              <a:t>used to deploy network management servers, such as the NMS and authentication servers.</a:t>
            </a:r>
          </a:p>
          <a:p>
            <a:pPr algn="l" fontAlgn="ctr">
              <a:lnSpc>
                <a:spcPct val="110000"/>
              </a:lnSpc>
              <a:spcBef>
                <a:spcPts val="0"/>
              </a:spcBef>
              <a:spcAft>
                <a:spcPts val="300"/>
              </a:spcAft>
            </a:pPr>
            <a:r>
              <a:rPr lang="en-US" sz="1200" b="1" dirty="0" smtClean="0">
                <a:latin typeface="Huawei Sans" panose="020C0503030203020204" pitchFamily="34" charset="0"/>
              </a:rPr>
              <a:t>Core layer</a:t>
            </a:r>
            <a:r>
              <a:rPr lang="en-US" sz="1200" dirty="0" smtClean="0">
                <a:latin typeface="Huawei Sans" panose="020C0503030203020204" pitchFamily="34" charset="0"/>
              </a:rPr>
              <a:t>: the backbone of a campus network. It is the core for data switching and connects all parts on the campus network, such as the data center, </a:t>
            </a:r>
            <a:r>
              <a:rPr lang="en-US" sz="1200" dirty="0" err="1" smtClean="0">
                <a:latin typeface="Huawei Sans" panose="020C0503030203020204" pitchFamily="34" charset="0"/>
              </a:rPr>
              <a:t>O&amp;M</a:t>
            </a:r>
            <a:r>
              <a:rPr lang="en-US" sz="1200" dirty="0" smtClean="0">
                <a:latin typeface="Huawei Sans" panose="020C0503030203020204" pitchFamily="34" charset="0"/>
              </a:rPr>
              <a:t> zone, and egress zone.</a:t>
            </a:r>
          </a:p>
          <a:p>
            <a:pPr algn="l" fontAlgn="ctr">
              <a:lnSpc>
                <a:spcPct val="110000"/>
              </a:lnSpc>
              <a:spcBef>
                <a:spcPts val="0"/>
              </a:spcBef>
              <a:spcAft>
                <a:spcPts val="300"/>
              </a:spcAft>
            </a:pPr>
            <a:r>
              <a:rPr lang="en-US" sz="1200" b="1" dirty="0" smtClean="0">
                <a:latin typeface="Huawei Sans" panose="020C0503030203020204" pitchFamily="34" charset="0"/>
              </a:rPr>
              <a:t>Aggregation layer</a:t>
            </a:r>
            <a:r>
              <a:rPr lang="en-US" sz="1200" dirty="0" smtClean="0">
                <a:latin typeface="Huawei Sans" panose="020C0503030203020204" pitchFamily="34" charset="0"/>
              </a:rPr>
              <a:t>: located at the intermediate layer of a campus network. It aggregates or switches data and provides key basic network functions, such as routing, </a:t>
            </a:r>
            <a:r>
              <a:rPr lang="en-US" sz="1200" dirty="0" err="1" smtClean="0">
                <a:latin typeface="Huawei Sans" panose="020C0503030203020204" pitchFamily="34" charset="0"/>
              </a:rPr>
              <a:t>QoS</a:t>
            </a:r>
            <a:r>
              <a:rPr lang="en-US" sz="1200" dirty="0" smtClean="0">
                <a:latin typeface="Huawei Sans" panose="020C0503030203020204" pitchFamily="34" charset="0"/>
              </a:rPr>
              <a:t>, and security.</a:t>
            </a:r>
          </a:p>
          <a:p>
            <a:pPr algn="l" fontAlgn="ctr">
              <a:lnSpc>
                <a:spcPct val="110000"/>
              </a:lnSpc>
              <a:spcBef>
                <a:spcPts val="0"/>
              </a:spcBef>
              <a:spcAft>
                <a:spcPts val="300"/>
              </a:spcAft>
            </a:pPr>
            <a:r>
              <a:rPr lang="en-US" sz="1200" b="1" dirty="0" smtClean="0">
                <a:latin typeface="Huawei Sans" panose="020C0503030203020204" pitchFamily="34" charset="0"/>
              </a:rPr>
              <a:t>Access layer</a:t>
            </a:r>
            <a:r>
              <a:rPr lang="en-US" sz="1200" dirty="0" smtClean="0">
                <a:latin typeface="Huawei Sans" panose="020C0503030203020204" pitchFamily="34" charset="0"/>
              </a:rPr>
              <a:t>: the first layer for terminals to access a campus network. It provides the campus network access function for end users.</a:t>
            </a:r>
          </a:p>
          <a:p>
            <a:pPr algn="l" fontAlgn="ctr">
              <a:lnSpc>
                <a:spcPct val="110000"/>
              </a:lnSpc>
              <a:spcBef>
                <a:spcPts val="0"/>
              </a:spcBef>
              <a:spcAft>
                <a:spcPts val="300"/>
              </a:spcAft>
            </a:pPr>
            <a:r>
              <a:rPr lang="en-US" sz="1200" b="1" dirty="0" smtClean="0">
                <a:latin typeface="Huawei Sans" panose="020C0503030203020204" pitchFamily="34" charset="0"/>
              </a:rPr>
              <a:t>Terminal layer</a:t>
            </a:r>
            <a:r>
              <a:rPr lang="en-US" sz="1200" dirty="0" smtClean="0">
                <a:latin typeface="Huawei Sans" panose="020C0503030203020204" pitchFamily="34" charset="0"/>
              </a:rPr>
              <a:t>: Various terminals connecting to a campus network are located at this layer.</a:t>
            </a:r>
            <a:endParaRPr lang="en-US" altLang="zh-CN" sz="1200" dirty="0">
              <a:latin typeface="Huawei Sans" panose="020C0503030203020204" pitchFamily="34" charset="0"/>
              <a:sym typeface="Huawei Sans" panose="020C0503030203020204" pitchFamily="34" charset="0"/>
            </a:endParaRPr>
          </a:p>
        </p:txBody>
      </p:sp>
      <p:sp>
        <p:nvSpPr>
          <p:cNvPr id="3" name="五边形 2"/>
          <p:cNvSpPr/>
          <p:nvPr/>
        </p:nvSpPr>
        <p:spPr bwMode="gray">
          <a:xfrm>
            <a:off x="7484882" y="23065"/>
            <a:ext cx="1939579"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rgbClr val="FFFFFF"/>
                </a:solidFill>
                <a:latin typeface="Huawei Sans" panose="020C0503030203020204" pitchFamily="34" charset="0"/>
              </a:rPr>
              <a:t>Network Architecture and Topology Design</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燕尾形 3"/>
          <p:cNvSpPr/>
          <p:nvPr/>
        </p:nvSpPr>
        <p:spPr bwMode="gray">
          <a:xfrm>
            <a:off x="9355820" y="23065"/>
            <a:ext cx="118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5"/>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Straight Connector 79"/>
          <p:cNvCxnSpPr/>
          <p:nvPr/>
        </p:nvCxnSpPr>
        <p:spPr bwMode="gray">
          <a:xfrm flipH="1">
            <a:off x="3581378" y="2686309"/>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79"/>
          <p:cNvCxnSpPr/>
          <p:nvPr/>
        </p:nvCxnSpPr>
        <p:spPr bwMode="gray">
          <a:xfrm flipH="1">
            <a:off x="3884728" y="2688532"/>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79"/>
          <p:cNvCxnSpPr/>
          <p:nvPr/>
        </p:nvCxnSpPr>
        <p:spPr bwMode="gray">
          <a:xfrm flipH="1">
            <a:off x="2755793" y="2623836"/>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79"/>
          <p:cNvCxnSpPr/>
          <p:nvPr/>
        </p:nvCxnSpPr>
        <p:spPr bwMode="gray">
          <a:xfrm flipH="1" flipV="1">
            <a:off x="3144005" y="2568613"/>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79"/>
          <p:cNvCxnSpPr/>
          <p:nvPr/>
        </p:nvCxnSpPr>
        <p:spPr bwMode="gray">
          <a:xfrm flipH="1" flipV="1">
            <a:off x="2388566" y="2626059"/>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76"/>
          <p:cNvCxnSpPr/>
          <p:nvPr/>
        </p:nvCxnSpPr>
        <p:spPr bwMode="gray">
          <a:xfrm>
            <a:off x="466918" y="2391386"/>
            <a:ext cx="50728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77"/>
          <p:cNvCxnSpPr/>
          <p:nvPr/>
        </p:nvCxnSpPr>
        <p:spPr bwMode="gray">
          <a:xfrm>
            <a:off x="466918" y="1496273"/>
            <a:ext cx="50728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78"/>
          <p:cNvCxnSpPr/>
          <p:nvPr/>
        </p:nvCxnSpPr>
        <p:spPr bwMode="gray">
          <a:xfrm>
            <a:off x="466918" y="3554222"/>
            <a:ext cx="50728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80"/>
          <p:cNvCxnSpPr/>
          <p:nvPr/>
        </p:nvCxnSpPr>
        <p:spPr bwMode="gray">
          <a:xfrm>
            <a:off x="466918" y="4243239"/>
            <a:ext cx="50728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81"/>
          <p:cNvCxnSpPr/>
          <p:nvPr/>
        </p:nvCxnSpPr>
        <p:spPr bwMode="gray">
          <a:xfrm>
            <a:off x="466918" y="5443194"/>
            <a:ext cx="50728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82"/>
          <p:cNvCxnSpPr/>
          <p:nvPr/>
        </p:nvCxnSpPr>
        <p:spPr bwMode="gray">
          <a:xfrm>
            <a:off x="466918" y="5981465"/>
            <a:ext cx="50728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9" name="图片 105" descr="AP.png"/>
          <p:cNvPicPr>
            <a:picLocks noChangeAspect="1"/>
          </p:cNvPicPr>
          <p:nvPr/>
        </p:nvPicPr>
        <p:blipFill>
          <a:blip r:embed="rId3" cstate="print"/>
          <a:stretch>
            <a:fillRect/>
          </a:stretch>
        </p:blipFill>
        <p:spPr bwMode="gray">
          <a:xfrm>
            <a:off x="4394743" y="5143311"/>
            <a:ext cx="335297" cy="274335"/>
          </a:xfrm>
          <a:prstGeom prst="rect">
            <a:avLst/>
          </a:prstGeom>
        </p:spPr>
      </p:pic>
      <p:cxnSp>
        <p:nvCxnSpPr>
          <p:cNvPr id="20" name="Straight Connector 74"/>
          <p:cNvCxnSpPr>
            <a:stCxn id="19" idx="0"/>
            <a:endCxn id="49" idx="2"/>
          </p:cNvCxnSpPr>
          <p:nvPr/>
        </p:nvCxnSpPr>
        <p:spPr bwMode="gray">
          <a:xfrm flipV="1">
            <a:off x="4562392" y="4911214"/>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105" descr="AP.png"/>
          <p:cNvPicPr>
            <a:picLocks noChangeAspect="1"/>
          </p:cNvPicPr>
          <p:nvPr/>
        </p:nvPicPr>
        <p:blipFill>
          <a:blip r:embed="rId3" cstate="print"/>
          <a:stretch>
            <a:fillRect/>
          </a:stretch>
        </p:blipFill>
        <p:spPr bwMode="gray">
          <a:xfrm>
            <a:off x="2380177" y="5143311"/>
            <a:ext cx="335297" cy="274335"/>
          </a:xfrm>
          <a:prstGeom prst="rect">
            <a:avLst/>
          </a:prstGeom>
        </p:spPr>
      </p:pic>
      <p:pic>
        <p:nvPicPr>
          <p:cNvPr id="22" name="图片 86" descr="核心交换机.png"/>
          <p:cNvPicPr>
            <a:picLocks noChangeAspect="1"/>
          </p:cNvPicPr>
          <p:nvPr/>
        </p:nvPicPr>
        <p:blipFill>
          <a:blip r:embed="rId4" cstate="print"/>
          <a:stretch>
            <a:fillRect/>
          </a:stretch>
        </p:blipFill>
        <p:spPr bwMode="gray">
          <a:xfrm>
            <a:off x="2566695" y="2852058"/>
            <a:ext cx="335297" cy="274335"/>
          </a:xfrm>
          <a:prstGeom prst="rect">
            <a:avLst/>
          </a:prstGeom>
        </p:spPr>
      </p:pic>
      <p:pic>
        <p:nvPicPr>
          <p:cNvPr id="23" name="图片 86" descr="核心交换机.png"/>
          <p:cNvPicPr>
            <a:picLocks noChangeAspect="1"/>
          </p:cNvPicPr>
          <p:nvPr/>
        </p:nvPicPr>
        <p:blipFill>
          <a:blip r:embed="rId4" cstate="print"/>
          <a:stretch>
            <a:fillRect/>
          </a:stretch>
        </p:blipFill>
        <p:spPr bwMode="gray">
          <a:xfrm>
            <a:off x="3388417" y="2852058"/>
            <a:ext cx="335297" cy="274335"/>
          </a:xfrm>
          <a:prstGeom prst="rect">
            <a:avLst/>
          </a:prstGeom>
        </p:spPr>
      </p:pic>
      <p:cxnSp>
        <p:nvCxnSpPr>
          <p:cNvPr id="24" name="Straight Connector 13"/>
          <p:cNvCxnSpPr>
            <a:stCxn id="22" idx="3"/>
            <a:endCxn id="23" idx="1"/>
          </p:cNvCxnSpPr>
          <p:nvPr/>
        </p:nvCxnSpPr>
        <p:spPr bwMode="gray">
          <a:xfrm>
            <a:off x="2901992" y="2989226"/>
            <a:ext cx="486425"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25" name="图片 87" descr="汇聚交换机.png"/>
          <p:cNvPicPr>
            <a:picLocks noChangeAspect="1"/>
          </p:cNvPicPr>
          <p:nvPr/>
        </p:nvPicPr>
        <p:blipFill>
          <a:blip r:embed="rId5" cstate="print"/>
          <a:stretch>
            <a:fillRect/>
          </a:stretch>
        </p:blipFill>
        <p:spPr bwMode="gray">
          <a:xfrm>
            <a:off x="1561415" y="3754819"/>
            <a:ext cx="335297" cy="274335"/>
          </a:xfrm>
          <a:prstGeom prst="rect">
            <a:avLst/>
          </a:prstGeom>
        </p:spPr>
      </p:pic>
      <p:pic>
        <p:nvPicPr>
          <p:cNvPr id="26" name="图片 87" descr="汇聚交换机.png"/>
          <p:cNvPicPr>
            <a:picLocks noChangeAspect="1"/>
          </p:cNvPicPr>
          <p:nvPr/>
        </p:nvPicPr>
        <p:blipFill>
          <a:blip r:embed="rId5" cstate="print"/>
          <a:stretch>
            <a:fillRect/>
          </a:stretch>
        </p:blipFill>
        <p:spPr bwMode="gray">
          <a:xfrm>
            <a:off x="2381164" y="3754819"/>
            <a:ext cx="335297" cy="274335"/>
          </a:xfrm>
          <a:prstGeom prst="rect">
            <a:avLst/>
          </a:prstGeom>
        </p:spPr>
      </p:pic>
      <p:cxnSp>
        <p:nvCxnSpPr>
          <p:cNvPr id="27" name="Straight Connector 16"/>
          <p:cNvCxnSpPr>
            <a:stCxn id="25" idx="3"/>
            <a:endCxn id="26" idx="1"/>
          </p:cNvCxnSpPr>
          <p:nvPr/>
        </p:nvCxnSpPr>
        <p:spPr bwMode="gray">
          <a:xfrm>
            <a:off x="1896712" y="3891987"/>
            <a:ext cx="4844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8" name="Straight Connector 19"/>
          <p:cNvCxnSpPr/>
          <p:nvPr/>
        </p:nvCxnSpPr>
        <p:spPr bwMode="gray">
          <a:xfrm>
            <a:off x="3474101" y="6114002"/>
            <a:ext cx="26848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29" name="TextBox 20"/>
          <p:cNvSpPr txBox="1"/>
          <p:nvPr/>
        </p:nvSpPr>
        <p:spPr bwMode="gray">
          <a:xfrm>
            <a:off x="3742583" y="5990892"/>
            <a:ext cx="1196161" cy="246221"/>
          </a:xfrm>
          <a:prstGeom prst="rect">
            <a:avLst/>
          </a:prstGeom>
          <a:noFill/>
        </p:spPr>
        <p:txBody>
          <a:bodyPr wrap="none" rtlCol="0">
            <a:noAutofit/>
          </a:bodyPr>
          <a:lstStyle/>
          <a:p>
            <a:pPr fontAlgn="ctr"/>
            <a:r>
              <a:rPr lang="en-US" sz="1000" dirty="0" err="1" smtClean="0">
                <a:latin typeface="Huawei Sans" panose="020C0503030203020204" pitchFamily="34" charset="0"/>
              </a:rPr>
              <a:t>iStack</a:t>
            </a:r>
            <a:r>
              <a:rPr lang="en-US" sz="1000" dirty="0" smtClean="0">
                <a:latin typeface="Huawei Sans" panose="020C0503030203020204" pitchFamily="34" charset="0"/>
              </a:rPr>
              <a:t>/</a:t>
            </a:r>
            <a:r>
              <a:rPr lang="en-US" sz="1000" dirty="0" err="1" smtClean="0">
                <a:latin typeface="Huawei Sans" panose="020C0503030203020204" pitchFamily="34" charset="0"/>
              </a:rPr>
              <a:t>CSS</a:t>
            </a:r>
            <a:r>
              <a:rPr lang="en-US" sz="1000" dirty="0" smtClean="0">
                <a:latin typeface="Huawei Sans" panose="020C0503030203020204" pitchFamily="34" charset="0"/>
              </a:rPr>
              <a:t> cables</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5" cstate="print"/>
          <a:stretch>
            <a:fillRect/>
          </a:stretch>
        </p:blipFill>
        <p:spPr bwMode="gray">
          <a:xfrm>
            <a:off x="3574934" y="3754819"/>
            <a:ext cx="335297" cy="274335"/>
          </a:xfrm>
          <a:prstGeom prst="rect">
            <a:avLst/>
          </a:prstGeom>
        </p:spPr>
      </p:pic>
      <p:pic>
        <p:nvPicPr>
          <p:cNvPr id="31" name="图片 87" descr="汇聚交换机.png"/>
          <p:cNvPicPr>
            <a:picLocks noChangeAspect="1"/>
          </p:cNvPicPr>
          <p:nvPr/>
        </p:nvPicPr>
        <p:blipFill>
          <a:blip r:embed="rId5" cstate="print"/>
          <a:stretch>
            <a:fillRect/>
          </a:stretch>
        </p:blipFill>
        <p:spPr bwMode="gray">
          <a:xfrm>
            <a:off x="4395670" y="3754819"/>
            <a:ext cx="335297" cy="274335"/>
          </a:xfrm>
          <a:prstGeom prst="rect">
            <a:avLst/>
          </a:prstGeom>
        </p:spPr>
      </p:pic>
      <p:cxnSp>
        <p:nvCxnSpPr>
          <p:cNvPr id="32" name="Straight Connector 29"/>
          <p:cNvCxnSpPr>
            <a:stCxn id="30" idx="3"/>
            <a:endCxn id="31" idx="1"/>
          </p:cNvCxnSpPr>
          <p:nvPr/>
        </p:nvCxnSpPr>
        <p:spPr bwMode="gray">
          <a:xfrm>
            <a:off x="3910231" y="3891987"/>
            <a:ext cx="485439"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a:stCxn id="25" idx="0"/>
            <a:endCxn id="22" idx="2"/>
          </p:cNvCxnSpPr>
          <p:nvPr/>
        </p:nvCxnSpPr>
        <p:spPr bwMode="gray">
          <a:xfrm flipV="1">
            <a:off x="1729064" y="3126393"/>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0"/>
            <a:endCxn id="23" idx="2"/>
          </p:cNvCxnSpPr>
          <p:nvPr/>
        </p:nvCxnSpPr>
        <p:spPr bwMode="gray">
          <a:xfrm flipV="1">
            <a:off x="2548813" y="3126393"/>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6"/>
          <p:cNvCxnSpPr>
            <a:stCxn id="30" idx="0"/>
            <a:endCxn id="22" idx="2"/>
          </p:cNvCxnSpPr>
          <p:nvPr/>
        </p:nvCxnSpPr>
        <p:spPr bwMode="gray">
          <a:xfrm flipH="1" flipV="1">
            <a:off x="2734344" y="3126393"/>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9"/>
          <p:cNvCxnSpPr>
            <a:stCxn id="31" idx="0"/>
            <a:endCxn id="23" idx="2"/>
          </p:cNvCxnSpPr>
          <p:nvPr/>
        </p:nvCxnSpPr>
        <p:spPr bwMode="gray">
          <a:xfrm flipH="1" flipV="1">
            <a:off x="3556066" y="3126393"/>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Oval 42"/>
          <p:cNvSpPr/>
          <p:nvPr/>
        </p:nvSpPr>
        <p:spPr bwMode="gray">
          <a:xfrm rot="3077028">
            <a:off x="2342372" y="3405132"/>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106" descr="堆叠交换机蓝.png"/>
          <p:cNvPicPr>
            <a:picLocks noChangeAspect="1"/>
          </p:cNvPicPr>
          <p:nvPr/>
        </p:nvPicPr>
        <p:blipFill>
          <a:blip r:embed="rId6" cstate="print"/>
          <a:stretch>
            <a:fillRect/>
          </a:stretch>
        </p:blipFill>
        <p:spPr bwMode="gray">
          <a:xfrm>
            <a:off x="1560518" y="4635412"/>
            <a:ext cx="337091" cy="275802"/>
          </a:xfrm>
          <a:prstGeom prst="rect">
            <a:avLst/>
          </a:prstGeom>
        </p:spPr>
      </p:pic>
      <p:pic>
        <p:nvPicPr>
          <p:cNvPr id="39" name="图片 106" descr="堆叠交换机蓝.png"/>
          <p:cNvPicPr>
            <a:picLocks noChangeAspect="1"/>
          </p:cNvPicPr>
          <p:nvPr/>
        </p:nvPicPr>
        <p:blipFill>
          <a:blip r:embed="rId6" cstate="print"/>
          <a:stretch>
            <a:fillRect/>
          </a:stretch>
        </p:blipFill>
        <p:spPr bwMode="gray">
          <a:xfrm>
            <a:off x="2380267" y="4635412"/>
            <a:ext cx="337091" cy="275802"/>
          </a:xfrm>
          <a:prstGeom prst="rect">
            <a:avLst/>
          </a:prstGeom>
        </p:spPr>
      </p:pic>
      <p:cxnSp>
        <p:nvCxnSpPr>
          <p:cNvPr id="40" name="Straight Connector 34"/>
          <p:cNvCxnSpPr>
            <a:stCxn id="38" idx="0"/>
            <a:endCxn id="25" idx="2"/>
          </p:cNvCxnSpPr>
          <p:nvPr/>
        </p:nvCxnSpPr>
        <p:spPr bwMode="gray">
          <a:xfrm flipV="1">
            <a:off x="1729064"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35"/>
          <p:cNvCxnSpPr>
            <a:stCxn id="38" idx="0"/>
            <a:endCxn id="26" idx="2"/>
          </p:cNvCxnSpPr>
          <p:nvPr/>
        </p:nvCxnSpPr>
        <p:spPr bwMode="gray">
          <a:xfrm flipV="1">
            <a:off x="1729064" y="4029154"/>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37"/>
          <p:cNvCxnSpPr>
            <a:stCxn id="39" idx="0"/>
            <a:endCxn id="25" idx="2"/>
          </p:cNvCxnSpPr>
          <p:nvPr/>
        </p:nvCxnSpPr>
        <p:spPr bwMode="gray">
          <a:xfrm flipH="1" flipV="1">
            <a:off x="1729064" y="4029154"/>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38"/>
          <p:cNvCxnSpPr>
            <a:stCxn id="39" idx="0"/>
            <a:endCxn id="26" idx="2"/>
          </p:cNvCxnSpPr>
          <p:nvPr/>
        </p:nvCxnSpPr>
        <p:spPr bwMode="gray">
          <a:xfrm flipV="1">
            <a:off x="2548813"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4" name="Group 40"/>
          <p:cNvGrpSpPr/>
          <p:nvPr/>
        </p:nvGrpSpPr>
        <p:grpSpPr bwMode="gray">
          <a:xfrm>
            <a:off x="2007955" y="4741515"/>
            <a:ext cx="261965" cy="61979"/>
            <a:chOff x="559282" y="6488261"/>
            <a:chExt cx="261965" cy="61979"/>
          </a:xfrm>
          <a:solidFill>
            <a:schemeClr val="bg1">
              <a:lumMod val="50000"/>
            </a:schemeClr>
          </a:solidFill>
        </p:grpSpPr>
        <p:sp>
          <p:nvSpPr>
            <p:cNvPr id="45"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8" name="图片 106" descr="堆叠交换机蓝.png"/>
          <p:cNvPicPr>
            <a:picLocks noChangeAspect="1"/>
          </p:cNvPicPr>
          <p:nvPr/>
        </p:nvPicPr>
        <p:blipFill>
          <a:blip r:embed="rId6" cstate="print"/>
          <a:stretch>
            <a:fillRect/>
          </a:stretch>
        </p:blipFill>
        <p:spPr bwMode="gray">
          <a:xfrm>
            <a:off x="3574037" y="4635412"/>
            <a:ext cx="337091" cy="275802"/>
          </a:xfrm>
          <a:prstGeom prst="rect">
            <a:avLst/>
          </a:prstGeom>
        </p:spPr>
      </p:pic>
      <p:pic>
        <p:nvPicPr>
          <p:cNvPr id="49" name="图片 106" descr="堆叠交换机蓝.png"/>
          <p:cNvPicPr>
            <a:picLocks noChangeAspect="1"/>
          </p:cNvPicPr>
          <p:nvPr/>
        </p:nvPicPr>
        <p:blipFill>
          <a:blip r:embed="rId6" cstate="print"/>
          <a:stretch>
            <a:fillRect/>
          </a:stretch>
        </p:blipFill>
        <p:spPr bwMode="gray">
          <a:xfrm>
            <a:off x="4394773" y="4635412"/>
            <a:ext cx="337091" cy="275802"/>
          </a:xfrm>
          <a:prstGeom prst="rect">
            <a:avLst/>
          </a:prstGeom>
        </p:spPr>
      </p:pic>
      <p:grpSp>
        <p:nvGrpSpPr>
          <p:cNvPr id="50" name="Group 54"/>
          <p:cNvGrpSpPr/>
          <p:nvPr/>
        </p:nvGrpSpPr>
        <p:grpSpPr bwMode="gray">
          <a:xfrm>
            <a:off x="4022461" y="4741515"/>
            <a:ext cx="261965" cy="61979"/>
            <a:chOff x="559282" y="6488261"/>
            <a:chExt cx="261965" cy="61979"/>
          </a:xfrm>
          <a:solidFill>
            <a:schemeClr val="bg1">
              <a:lumMod val="50000"/>
            </a:schemeClr>
          </a:solidFill>
        </p:grpSpPr>
        <p:sp>
          <p:nvSpPr>
            <p:cNvPr id="51"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4" name="Straight Connector 58"/>
          <p:cNvCxnSpPr>
            <a:stCxn id="48" idx="0"/>
            <a:endCxn id="30" idx="2"/>
          </p:cNvCxnSpPr>
          <p:nvPr/>
        </p:nvCxnSpPr>
        <p:spPr bwMode="gray">
          <a:xfrm flipV="1">
            <a:off x="3742583"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61"/>
          <p:cNvCxnSpPr>
            <a:stCxn id="49" idx="0"/>
            <a:endCxn id="31" idx="2"/>
          </p:cNvCxnSpPr>
          <p:nvPr/>
        </p:nvCxnSpPr>
        <p:spPr bwMode="gray">
          <a:xfrm flipV="1">
            <a:off x="4563319"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64"/>
          <p:cNvCxnSpPr>
            <a:stCxn id="48" idx="0"/>
            <a:endCxn id="31" idx="2"/>
          </p:cNvCxnSpPr>
          <p:nvPr/>
        </p:nvCxnSpPr>
        <p:spPr bwMode="gray">
          <a:xfrm flipV="1">
            <a:off x="3742583" y="4029154"/>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67"/>
          <p:cNvCxnSpPr>
            <a:stCxn id="49" idx="0"/>
            <a:endCxn id="30" idx="2"/>
          </p:cNvCxnSpPr>
          <p:nvPr/>
        </p:nvCxnSpPr>
        <p:spPr bwMode="gray">
          <a:xfrm flipH="1" flipV="1">
            <a:off x="3742583" y="4029154"/>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70"/>
          <p:cNvCxnSpPr>
            <a:stCxn id="21" idx="0"/>
            <a:endCxn id="39" idx="2"/>
          </p:cNvCxnSpPr>
          <p:nvPr/>
        </p:nvCxnSpPr>
        <p:spPr bwMode="gray">
          <a:xfrm flipV="1">
            <a:off x="2547826" y="4911214"/>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2563694" y="1576821"/>
            <a:ext cx="337091" cy="275801"/>
          </a:xfrm>
          <a:prstGeom prst="rect">
            <a:avLst/>
          </a:prstGeom>
          <a:noFill/>
        </p:spPr>
      </p:pic>
      <p:pic>
        <p:nvPicPr>
          <p:cNvPr id="60"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3387520" y="1576821"/>
            <a:ext cx="337091" cy="275801"/>
          </a:xfrm>
          <a:prstGeom prst="rect">
            <a:avLst/>
          </a:prstGeom>
          <a:noFill/>
        </p:spPr>
      </p:pic>
      <p:cxnSp>
        <p:nvCxnSpPr>
          <p:cNvPr id="61" name="Straight Connector 98"/>
          <p:cNvCxnSpPr>
            <a:stCxn id="60" idx="2"/>
            <a:endCxn id="23" idx="0"/>
          </p:cNvCxnSpPr>
          <p:nvPr/>
        </p:nvCxnSpPr>
        <p:spPr bwMode="gray">
          <a:xfrm>
            <a:off x="3556066" y="1852622"/>
            <a:ext cx="0"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101"/>
          <p:cNvCxnSpPr>
            <a:stCxn id="59" idx="2"/>
            <a:endCxn id="22" idx="0"/>
          </p:cNvCxnSpPr>
          <p:nvPr/>
        </p:nvCxnSpPr>
        <p:spPr bwMode="gray">
          <a:xfrm>
            <a:off x="2732240" y="1852622"/>
            <a:ext cx="2104"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104"/>
          <p:cNvCxnSpPr>
            <a:stCxn id="59" idx="3"/>
            <a:endCxn id="60" idx="1"/>
          </p:cNvCxnSpPr>
          <p:nvPr/>
        </p:nvCxnSpPr>
        <p:spPr bwMode="gray">
          <a:xfrm>
            <a:off x="2900785" y="1714722"/>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Oval 59"/>
          <p:cNvSpPr/>
          <p:nvPr/>
        </p:nvSpPr>
        <p:spPr bwMode="gray">
          <a:xfrm rot="1782887">
            <a:off x="1651880" y="443087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2"/>
          <p:cNvSpPr/>
          <p:nvPr/>
        </p:nvSpPr>
        <p:spPr bwMode="gray">
          <a:xfrm rot="19401600">
            <a:off x="2309781" y="4443622"/>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Oval 63"/>
          <p:cNvSpPr/>
          <p:nvPr/>
        </p:nvSpPr>
        <p:spPr bwMode="gray">
          <a:xfrm rot="1782887">
            <a:off x="3653294" y="446275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Oval 65"/>
          <p:cNvSpPr/>
          <p:nvPr/>
        </p:nvSpPr>
        <p:spPr bwMode="gray">
          <a:xfrm rot="19401600">
            <a:off x="4348118" y="4437938"/>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8" name="图片 14" descr="日志告警服务器-蓝.png"/>
          <p:cNvPicPr>
            <a:picLocks noChangeAspect="1"/>
          </p:cNvPicPr>
          <p:nvPr/>
        </p:nvPicPr>
        <p:blipFill>
          <a:blip r:embed="rId8" cstate="print"/>
          <a:stretch>
            <a:fillRect/>
          </a:stretch>
        </p:blipFill>
        <p:spPr bwMode="gray">
          <a:xfrm>
            <a:off x="1465107" y="5614191"/>
            <a:ext cx="304595" cy="190195"/>
          </a:xfrm>
          <a:prstGeom prst="rect">
            <a:avLst/>
          </a:prstGeom>
        </p:spPr>
      </p:pic>
      <p:pic>
        <p:nvPicPr>
          <p:cNvPr id="69" name="图片 42" descr="IP电话.png"/>
          <p:cNvPicPr>
            <a:picLocks noChangeAspect="1"/>
          </p:cNvPicPr>
          <p:nvPr/>
        </p:nvPicPr>
        <p:blipFill>
          <a:blip r:embed="rId9" cstate="print"/>
          <a:stretch>
            <a:fillRect/>
          </a:stretch>
        </p:blipFill>
        <p:spPr bwMode="gray">
          <a:xfrm>
            <a:off x="2320751" y="5551698"/>
            <a:ext cx="335265" cy="315180"/>
          </a:xfrm>
          <a:prstGeom prst="rect">
            <a:avLst/>
          </a:prstGeom>
        </p:spPr>
      </p:pic>
      <p:pic>
        <p:nvPicPr>
          <p:cNvPr id="70" name="图片 11" descr="开放网络-蓝.png"/>
          <p:cNvPicPr>
            <a:picLocks noChangeAspect="1"/>
          </p:cNvPicPr>
          <p:nvPr/>
        </p:nvPicPr>
        <p:blipFill>
          <a:blip r:embed="rId10" cstate="print"/>
          <a:stretch>
            <a:fillRect/>
          </a:stretch>
        </p:blipFill>
        <p:spPr bwMode="gray">
          <a:xfrm>
            <a:off x="3509317" y="5592052"/>
            <a:ext cx="304595" cy="234472"/>
          </a:xfrm>
          <a:prstGeom prst="rect">
            <a:avLst/>
          </a:prstGeom>
        </p:spPr>
      </p:pic>
      <p:pic>
        <p:nvPicPr>
          <p:cNvPr id="71" name="图片 158" descr="SAN网络-蓝.png"/>
          <p:cNvPicPr>
            <a:picLocks noChangeAspect="1"/>
          </p:cNvPicPr>
          <p:nvPr/>
        </p:nvPicPr>
        <p:blipFill>
          <a:blip r:embed="rId11" cstate="print"/>
          <a:stretch>
            <a:fillRect/>
          </a:stretch>
        </p:blipFill>
        <p:spPr bwMode="gray">
          <a:xfrm>
            <a:off x="1962166" y="5573210"/>
            <a:ext cx="166121" cy="272157"/>
          </a:xfrm>
          <a:prstGeom prst="rect">
            <a:avLst/>
          </a:prstGeom>
        </p:spPr>
      </p:pic>
      <p:pic>
        <p:nvPicPr>
          <p:cNvPr id="72" name="图片 47" descr="打印机.png"/>
          <p:cNvPicPr>
            <a:picLocks noChangeAspect="1"/>
          </p:cNvPicPr>
          <p:nvPr/>
        </p:nvPicPr>
        <p:blipFill>
          <a:blip r:embed="rId12" cstate="print"/>
          <a:stretch>
            <a:fillRect/>
          </a:stretch>
        </p:blipFill>
        <p:spPr bwMode="gray">
          <a:xfrm>
            <a:off x="4385218" y="5576286"/>
            <a:ext cx="334175" cy="266004"/>
          </a:xfrm>
          <a:prstGeom prst="rect">
            <a:avLst/>
          </a:prstGeom>
        </p:spPr>
      </p:pic>
      <p:pic>
        <p:nvPicPr>
          <p:cNvPr id="73" name="图片 157" descr="故障链路.png"/>
          <p:cNvPicPr>
            <a:picLocks noChangeAspect="1"/>
          </p:cNvPicPr>
          <p:nvPr/>
        </p:nvPicPr>
        <p:blipFill>
          <a:blip r:embed="rId13" cstate="print"/>
          <a:stretch>
            <a:fillRect/>
          </a:stretch>
        </p:blipFill>
        <p:spPr bwMode="gray">
          <a:xfrm>
            <a:off x="3931917" y="5584276"/>
            <a:ext cx="335297" cy="250025"/>
          </a:xfrm>
          <a:prstGeom prst="rect">
            <a:avLst/>
          </a:prstGeom>
        </p:spPr>
      </p:pic>
      <p:sp>
        <p:nvSpPr>
          <p:cNvPr id="74" name="TextBox 85"/>
          <p:cNvSpPr txBox="1"/>
          <p:nvPr/>
        </p:nvSpPr>
        <p:spPr bwMode="gray">
          <a:xfrm>
            <a:off x="373048" y="2098066"/>
            <a:ext cx="1140056" cy="307777"/>
          </a:xfrm>
          <a:prstGeom prst="rect">
            <a:avLst/>
          </a:prstGeom>
          <a:noFill/>
        </p:spPr>
        <p:txBody>
          <a:bodyPr wrap="square" rtlCol="0">
            <a:noAutofit/>
          </a:bodyPr>
          <a:lstStyle/>
          <a:p>
            <a:pPr fontAlgn="ctr"/>
            <a:r>
              <a:rPr lang="en-US" sz="1200" dirty="0" smtClean="0">
                <a:latin typeface="Huawei Sans" panose="020C0503030203020204" pitchFamily="34" charset="0"/>
              </a:rPr>
              <a:t>Egress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86"/>
          <p:cNvSpPr txBox="1"/>
          <p:nvPr/>
        </p:nvSpPr>
        <p:spPr bwMode="gray">
          <a:xfrm>
            <a:off x="373048" y="3298020"/>
            <a:ext cx="1015021" cy="307777"/>
          </a:xfrm>
          <a:prstGeom prst="rect">
            <a:avLst/>
          </a:prstGeom>
          <a:noFill/>
        </p:spPr>
        <p:txBody>
          <a:bodyPr wrap="square" rtlCol="0">
            <a:no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88"/>
          <p:cNvSpPr txBox="1"/>
          <p:nvPr/>
        </p:nvSpPr>
        <p:spPr bwMode="gray">
          <a:xfrm>
            <a:off x="373048" y="3758566"/>
            <a:ext cx="1103369" cy="307777"/>
          </a:xfrm>
          <a:prstGeom prst="rect">
            <a:avLst/>
          </a:prstGeom>
          <a:noFill/>
        </p:spPr>
        <p:txBody>
          <a:bodyPr wrap="square" rtlCol="0">
            <a:no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89"/>
          <p:cNvSpPr txBox="1"/>
          <p:nvPr/>
        </p:nvSpPr>
        <p:spPr bwMode="gray">
          <a:xfrm>
            <a:off x="373048" y="5155723"/>
            <a:ext cx="1165704" cy="307777"/>
          </a:xfrm>
          <a:prstGeom prst="rect">
            <a:avLst/>
          </a:prstGeom>
          <a:noFill/>
        </p:spPr>
        <p:txBody>
          <a:bodyPr wrap="square" rtlCol="0">
            <a:no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91"/>
          <p:cNvSpPr txBox="1"/>
          <p:nvPr/>
        </p:nvSpPr>
        <p:spPr bwMode="gray">
          <a:xfrm>
            <a:off x="373048" y="5703418"/>
            <a:ext cx="1364476" cy="307777"/>
          </a:xfrm>
          <a:prstGeom prst="rect">
            <a:avLst/>
          </a:prstGeom>
          <a:noFill/>
        </p:spPr>
        <p:txBody>
          <a:bodyPr wrap="square" rtlCol="0">
            <a:noAutofit/>
          </a:bodyPr>
          <a:lstStyle/>
          <a:p>
            <a:pPr fontAlgn="ctr"/>
            <a:r>
              <a:rPr lang="en-US" sz="1200" dirty="0" smtClean="0">
                <a:latin typeface="Huawei Sans" panose="020C0503030203020204" pitchFamily="34" charset="0"/>
              </a:rPr>
              <a:t>Terminal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92"/>
          <p:cNvSpPr/>
          <p:nvPr/>
        </p:nvSpPr>
        <p:spPr bwMode="gray">
          <a:xfrm rot="18651691">
            <a:off x="3386680" y="3422620"/>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Group 17"/>
          <p:cNvGrpSpPr/>
          <p:nvPr/>
        </p:nvGrpSpPr>
        <p:grpSpPr bwMode="gray">
          <a:xfrm>
            <a:off x="2418641" y="1074890"/>
            <a:ext cx="647934" cy="358898"/>
            <a:chOff x="8070397" y="4961247"/>
            <a:chExt cx="647934" cy="358898"/>
          </a:xfrm>
        </p:grpSpPr>
        <p:grpSp>
          <p:nvGrpSpPr>
            <p:cNvPr id="81" name="组合 35"/>
            <p:cNvGrpSpPr/>
            <p:nvPr/>
          </p:nvGrpSpPr>
          <p:grpSpPr bwMode="gray">
            <a:xfrm>
              <a:off x="8077829" y="4961247"/>
              <a:ext cx="633070" cy="358898"/>
              <a:chOff x="3269076" y="1744970"/>
              <a:chExt cx="1860118" cy="1054529"/>
            </a:xfrm>
            <a:solidFill>
              <a:schemeClr val="bg1">
                <a:lumMod val="75000"/>
              </a:schemeClr>
            </a:solidFill>
          </p:grpSpPr>
          <p:sp>
            <p:nvSpPr>
              <p:cNvPr id="83"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2" name="TextBox 114"/>
            <p:cNvSpPr txBox="1"/>
            <p:nvPr/>
          </p:nvSpPr>
          <p:spPr bwMode="gray">
            <a:xfrm>
              <a:off x="8070397" y="5059455"/>
              <a:ext cx="647934" cy="246221"/>
            </a:xfrm>
            <a:prstGeom prst="rect">
              <a:avLst/>
            </a:prstGeom>
            <a:noFill/>
          </p:spPr>
          <p:txBody>
            <a:bodyPr wrap="none" rtlCol="0">
              <a:noAutofit/>
            </a:bodyPr>
            <a:lstStyle/>
            <a:p>
              <a:pPr algn="ctr" fontAlgn="ctr"/>
              <a:r>
                <a:rPr lang="en-US" sz="1000" dirty="0" smtClean="0">
                  <a:latin typeface="Huawei Sans" panose="020C0503030203020204" pitchFamily="34" charset="0"/>
                </a:rPr>
                <a:t>Internet</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9" name="Group 115"/>
          <p:cNvGrpSpPr/>
          <p:nvPr/>
        </p:nvGrpSpPr>
        <p:grpSpPr bwMode="gray">
          <a:xfrm>
            <a:off x="3239530" y="1074890"/>
            <a:ext cx="633070" cy="358898"/>
            <a:chOff x="8077829" y="4961247"/>
            <a:chExt cx="633070" cy="358898"/>
          </a:xfrm>
        </p:grpSpPr>
        <p:grpSp>
          <p:nvGrpSpPr>
            <p:cNvPr id="90" name="组合 35"/>
            <p:cNvGrpSpPr/>
            <p:nvPr/>
          </p:nvGrpSpPr>
          <p:grpSpPr bwMode="gray">
            <a:xfrm>
              <a:off x="8077829" y="4961247"/>
              <a:ext cx="633070" cy="358898"/>
              <a:chOff x="3269076" y="1744970"/>
              <a:chExt cx="1860118" cy="1054529"/>
            </a:xfrm>
            <a:solidFill>
              <a:schemeClr val="bg1">
                <a:lumMod val="75000"/>
              </a:schemeClr>
            </a:solidFill>
          </p:grpSpPr>
          <p:sp>
            <p:nvSpPr>
              <p:cNvPr id="92"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1" name="TextBox 117"/>
            <p:cNvSpPr txBox="1"/>
            <p:nvPr/>
          </p:nvSpPr>
          <p:spPr bwMode="gray">
            <a:xfrm>
              <a:off x="8140931" y="5059455"/>
              <a:ext cx="506870" cy="246221"/>
            </a:xfrm>
            <a:prstGeom prst="rect">
              <a:avLst/>
            </a:prstGeom>
            <a:noFill/>
          </p:spPr>
          <p:txBody>
            <a:bodyPr wrap="none" rtlCol="0">
              <a:noAutofit/>
            </a:bodyPr>
            <a:lstStyle/>
            <a:p>
              <a:pPr algn="ctr" fontAlgn="ctr"/>
              <a:r>
                <a:rPr lang="en-US" sz="1000" dirty="0" smtClean="0">
                  <a:latin typeface="Huawei Sans" panose="020C0503030203020204" pitchFamily="34" charset="0"/>
                </a:rPr>
                <a:t>WAN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98" name="图片 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2553225" y="2000173"/>
            <a:ext cx="337091" cy="275801"/>
          </a:xfrm>
          <a:prstGeom prst="rect">
            <a:avLst/>
          </a:prstGeom>
        </p:spPr>
      </p:pic>
      <p:pic>
        <p:nvPicPr>
          <p:cNvPr id="99" name="图片 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3387520" y="2000173"/>
            <a:ext cx="337091" cy="275801"/>
          </a:xfrm>
          <a:prstGeom prst="rect">
            <a:avLst/>
          </a:prstGeom>
        </p:spPr>
      </p:pic>
      <p:cxnSp>
        <p:nvCxnSpPr>
          <p:cNvPr id="100" name="Straight Connector 127"/>
          <p:cNvCxnSpPr>
            <a:stCxn id="98" idx="3"/>
            <a:endCxn id="99" idx="1"/>
          </p:cNvCxnSpPr>
          <p:nvPr/>
        </p:nvCxnSpPr>
        <p:spPr bwMode="gray">
          <a:xfrm>
            <a:off x="2890316" y="2138074"/>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01" name="圆角矩形 100"/>
          <p:cNvSpPr/>
          <p:nvPr/>
        </p:nvSpPr>
        <p:spPr bwMode="gray">
          <a:xfrm>
            <a:off x="4244662" y="2464868"/>
            <a:ext cx="1250521" cy="634302"/>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Box 20"/>
          <p:cNvSpPr txBox="1"/>
          <p:nvPr/>
        </p:nvSpPr>
        <p:spPr bwMode="gray">
          <a:xfrm>
            <a:off x="4392869" y="2800849"/>
            <a:ext cx="954107" cy="276999"/>
          </a:xfrm>
          <a:prstGeom prst="rect">
            <a:avLst/>
          </a:prstGeom>
          <a:noFill/>
        </p:spPr>
        <p:txBody>
          <a:bodyPr wrap="none" rtlCol="0">
            <a:noAutofit/>
          </a:bodyPr>
          <a:lstStyle/>
          <a:p>
            <a:pPr algn="ctr" fontAlgn="ctr"/>
            <a:r>
              <a:rPr lang="en-US" sz="1200" dirty="0" err="1" smtClean="0">
                <a:latin typeface="Huawei Sans" panose="020C0503030203020204" pitchFamily="34" charset="0"/>
              </a:rPr>
              <a:t>O&amp;M</a:t>
            </a:r>
            <a:r>
              <a:rPr lang="en-US" sz="1200" dirty="0" smtClean="0">
                <a:latin typeface="Huawei Sans" panose="020C0503030203020204" pitchFamily="34" charset="0"/>
              </a:rPr>
              <a: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Straight Connector 79"/>
          <p:cNvCxnSpPr/>
          <p:nvPr/>
        </p:nvCxnSpPr>
        <p:spPr bwMode="gray">
          <a:xfrm flipH="1">
            <a:off x="1964668" y="2566688"/>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79"/>
          <p:cNvCxnSpPr/>
          <p:nvPr/>
        </p:nvCxnSpPr>
        <p:spPr bwMode="gray">
          <a:xfrm flipH="1">
            <a:off x="1964668" y="2626059"/>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Freeform 159"/>
          <p:cNvSpPr/>
          <p:nvPr/>
        </p:nvSpPr>
        <p:spPr bwMode="gray">
          <a:xfrm flipH="1">
            <a:off x="1318050" y="227372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smtClean="0">
                <a:solidFill>
                  <a:schemeClr val="tx1"/>
                </a:solidFill>
                <a:latin typeface="Huawei Sans" panose="020C0503030203020204" pitchFamily="34" charset="0"/>
              </a:rPr>
              <a:t>DC</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Straight Connector 79"/>
          <p:cNvCxnSpPr/>
          <p:nvPr/>
        </p:nvCxnSpPr>
        <p:spPr bwMode="gray">
          <a:xfrm flipH="1">
            <a:off x="3059143" y="2626059"/>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7" name="图片 10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4328586" y="2547101"/>
            <a:ext cx="1082673" cy="199674"/>
          </a:xfrm>
          <a:prstGeom prst="rect">
            <a:avLst/>
          </a:prstGeom>
        </p:spPr>
      </p:pic>
    </p:spTree>
    <p:extLst>
      <p:ext uri="{BB962C8B-B14F-4D97-AF65-F5344CB8AC3E}">
        <p14:creationId xmlns:p14="http://schemas.microsoft.com/office/powerpoint/2010/main" val="9549533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288813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Network Architecture Selection</a:t>
            </a:r>
            <a:endParaRPr lang="en-US" altLang="zh-CN" dirty="0">
              <a:latin typeface="Huawei Sans" panose="020C0503030203020204" pitchFamily="34" charset="0"/>
              <a:sym typeface="Huawei Sans" panose="020C0503030203020204" pitchFamily="34" charset="0"/>
            </a:endParaRPr>
          </a:p>
        </p:txBody>
      </p:sp>
      <p:sp>
        <p:nvSpPr>
          <p:cNvPr id="224" name="文本占位符 223"/>
          <p:cNvSpPr>
            <a:spLocks noGrp="1"/>
          </p:cNvSpPr>
          <p:nvPr>
            <p:ph type="body" sz="quarter" idx="10"/>
          </p:nvPr>
        </p:nvSpPr>
        <p:spPr bwMode="gray"/>
        <p:txBody>
          <a:bodyPr>
            <a:noAutofit/>
          </a:bodyPr>
          <a:lstStyle/>
          <a:p>
            <a:pPr marL="0" indent="0" fontAlgn="ctr">
              <a:buNone/>
            </a:pPr>
            <a:r>
              <a:rPr lang="en-US" sz="1400" dirty="0" smtClean="0">
                <a:latin typeface="Huawei Sans" panose="020C0503030203020204" pitchFamily="34" charset="0"/>
              </a:rPr>
              <a:t>In actual applications, you can choose the three-layer or two-layer architecture based on the network scale or service requirements.</a:t>
            </a:r>
            <a:endParaRPr lang="en-US" altLang="zh-CN" sz="1400" dirty="0">
              <a:latin typeface="Huawei Sans" panose="020C0503030203020204" pitchFamily="34" charset="0"/>
              <a:sym typeface="Huawei Sans" panose="020C0503030203020204" pitchFamily="34" charset="0"/>
            </a:endParaRPr>
          </a:p>
        </p:txBody>
      </p:sp>
      <p:sp>
        <p:nvSpPr>
          <p:cNvPr id="112" name="Rounded Rectangle 97"/>
          <p:cNvSpPr/>
          <p:nvPr/>
        </p:nvSpPr>
        <p:spPr bwMode="gray">
          <a:xfrm>
            <a:off x="3041714" y="3782411"/>
            <a:ext cx="1434966" cy="1596296"/>
          </a:xfrm>
          <a:prstGeom prst="roundRect">
            <a:avLst>
              <a:gd name="adj" fmla="val 7423"/>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Rounded Rectangle 96"/>
          <p:cNvSpPr/>
          <p:nvPr/>
        </p:nvSpPr>
        <p:spPr bwMode="gray">
          <a:xfrm>
            <a:off x="1563063" y="3782411"/>
            <a:ext cx="1434966" cy="1596296"/>
          </a:xfrm>
          <a:prstGeom prst="roundRect">
            <a:avLst>
              <a:gd name="adj" fmla="val 7423"/>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4" name="图片 105" descr="AP.png"/>
          <p:cNvPicPr>
            <a:picLocks noChangeAspect="1"/>
          </p:cNvPicPr>
          <p:nvPr/>
        </p:nvPicPr>
        <p:blipFill>
          <a:blip r:embed="rId3" cstate="print"/>
          <a:stretch>
            <a:fillRect/>
          </a:stretch>
        </p:blipFill>
        <p:spPr bwMode="gray">
          <a:xfrm>
            <a:off x="3984672" y="5052361"/>
            <a:ext cx="335297" cy="274335"/>
          </a:xfrm>
          <a:prstGeom prst="rect">
            <a:avLst/>
          </a:prstGeom>
        </p:spPr>
      </p:pic>
      <p:cxnSp>
        <p:nvCxnSpPr>
          <p:cNvPr id="115" name="Straight Connector 9"/>
          <p:cNvCxnSpPr>
            <a:stCxn id="114" idx="0"/>
            <a:endCxn id="142" idx="2"/>
          </p:cNvCxnSpPr>
          <p:nvPr/>
        </p:nvCxnSpPr>
        <p:spPr bwMode="gray">
          <a:xfrm flipV="1">
            <a:off x="4152321" y="4865234"/>
            <a:ext cx="92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6" name="图片 105" descr="AP.png"/>
          <p:cNvPicPr>
            <a:picLocks noChangeAspect="1"/>
          </p:cNvPicPr>
          <p:nvPr/>
        </p:nvPicPr>
        <p:blipFill>
          <a:blip r:embed="rId3" cstate="print"/>
          <a:stretch>
            <a:fillRect/>
          </a:stretch>
        </p:blipFill>
        <p:spPr bwMode="gray">
          <a:xfrm>
            <a:off x="2496577" y="5052361"/>
            <a:ext cx="335297" cy="274335"/>
          </a:xfrm>
          <a:prstGeom prst="rect">
            <a:avLst/>
          </a:prstGeom>
        </p:spPr>
      </p:pic>
      <p:pic>
        <p:nvPicPr>
          <p:cNvPr id="117" name="图片 86" descr="核心交换机.png"/>
          <p:cNvPicPr>
            <a:picLocks noChangeAspect="1"/>
          </p:cNvPicPr>
          <p:nvPr/>
        </p:nvPicPr>
        <p:blipFill>
          <a:blip r:embed="rId4" cstate="print"/>
          <a:stretch>
            <a:fillRect/>
          </a:stretch>
        </p:blipFill>
        <p:spPr bwMode="gray">
          <a:xfrm>
            <a:off x="2442953" y="3194439"/>
            <a:ext cx="335297" cy="274335"/>
          </a:xfrm>
          <a:prstGeom prst="rect">
            <a:avLst/>
          </a:prstGeom>
        </p:spPr>
      </p:pic>
      <p:pic>
        <p:nvPicPr>
          <p:cNvPr id="118" name="图片 86" descr="核心交换机.png"/>
          <p:cNvPicPr>
            <a:picLocks noChangeAspect="1"/>
          </p:cNvPicPr>
          <p:nvPr/>
        </p:nvPicPr>
        <p:blipFill>
          <a:blip r:embed="rId4" cstate="print"/>
          <a:stretch>
            <a:fillRect/>
          </a:stretch>
        </p:blipFill>
        <p:spPr bwMode="gray">
          <a:xfrm>
            <a:off x="3264675" y="3194439"/>
            <a:ext cx="335297" cy="274335"/>
          </a:xfrm>
          <a:prstGeom prst="rect">
            <a:avLst/>
          </a:prstGeom>
        </p:spPr>
      </p:pic>
      <p:cxnSp>
        <p:nvCxnSpPr>
          <p:cNvPr id="119" name="Straight Connector 14"/>
          <p:cNvCxnSpPr>
            <a:stCxn id="117" idx="3"/>
            <a:endCxn id="118" idx="1"/>
          </p:cNvCxnSpPr>
          <p:nvPr/>
        </p:nvCxnSpPr>
        <p:spPr bwMode="gray">
          <a:xfrm>
            <a:off x="2778250" y="3331607"/>
            <a:ext cx="486425"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20" name="图片 87" descr="汇聚交换机.png"/>
          <p:cNvPicPr>
            <a:picLocks noChangeAspect="1"/>
          </p:cNvPicPr>
          <p:nvPr/>
        </p:nvPicPr>
        <p:blipFill>
          <a:blip r:embed="rId5" cstate="print"/>
          <a:stretch>
            <a:fillRect/>
          </a:stretch>
        </p:blipFill>
        <p:spPr bwMode="gray">
          <a:xfrm>
            <a:off x="1677815" y="3930943"/>
            <a:ext cx="335297" cy="274335"/>
          </a:xfrm>
          <a:prstGeom prst="rect">
            <a:avLst/>
          </a:prstGeom>
        </p:spPr>
      </p:pic>
      <p:pic>
        <p:nvPicPr>
          <p:cNvPr id="121" name="图片 87" descr="汇聚交换机.png"/>
          <p:cNvPicPr>
            <a:picLocks noChangeAspect="1"/>
          </p:cNvPicPr>
          <p:nvPr/>
        </p:nvPicPr>
        <p:blipFill>
          <a:blip r:embed="rId5" cstate="print"/>
          <a:stretch>
            <a:fillRect/>
          </a:stretch>
        </p:blipFill>
        <p:spPr bwMode="gray">
          <a:xfrm>
            <a:off x="2497564" y="3930943"/>
            <a:ext cx="335297" cy="274335"/>
          </a:xfrm>
          <a:prstGeom prst="rect">
            <a:avLst/>
          </a:prstGeom>
        </p:spPr>
      </p:pic>
      <p:cxnSp>
        <p:nvCxnSpPr>
          <p:cNvPr id="122" name="Straight Connector 17"/>
          <p:cNvCxnSpPr>
            <a:stCxn id="120" idx="3"/>
            <a:endCxn id="121" idx="1"/>
          </p:cNvCxnSpPr>
          <p:nvPr/>
        </p:nvCxnSpPr>
        <p:spPr bwMode="gray">
          <a:xfrm>
            <a:off x="2013112" y="4068111"/>
            <a:ext cx="4844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23" name="图片 87" descr="汇聚交换机.png"/>
          <p:cNvPicPr>
            <a:picLocks noChangeAspect="1"/>
          </p:cNvPicPr>
          <p:nvPr/>
        </p:nvPicPr>
        <p:blipFill>
          <a:blip r:embed="rId5" cstate="print"/>
          <a:stretch>
            <a:fillRect/>
          </a:stretch>
        </p:blipFill>
        <p:spPr bwMode="gray">
          <a:xfrm>
            <a:off x="3164863" y="3930943"/>
            <a:ext cx="335297" cy="274335"/>
          </a:xfrm>
          <a:prstGeom prst="rect">
            <a:avLst/>
          </a:prstGeom>
        </p:spPr>
      </p:pic>
      <p:pic>
        <p:nvPicPr>
          <p:cNvPr id="124" name="图片 87" descr="汇聚交换机.png"/>
          <p:cNvPicPr>
            <a:picLocks noChangeAspect="1"/>
          </p:cNvPicPr>
          <p:nvPr/>
        </p:nvPicPr>
        <p:blipFill>
          <a:blip r:embed="rId5" cstate="print"/>
          <a:stretch>
            <a:fillRect/>
          </a:stretch>
        </p:blipFill>
        <p:spPr bwMode="gray">
          <a:xfrm>
            <a:off x="3985599" y="3930943"/>
            <a:ext cx="335297" cy="274335"/>
          </a:xfrm>
          <a:prstGeom prst="rect">
            <a:avLst/>
          </a:prstGeom>
        </p:spPr>
      </p:pic>
      <p:cxnSp>
        <p:nvCxnSpPr>
          <p:cNvPr id="125" name="Straight Connector 22"/>
          <p:cNvCxnSpPr>
            <a:stCxn id="123" idx="3"/>
            <a:endCxn id="124" idx="1"/>
          </p:cNvCxnSpPr>
          <p:nvPr/>
        </p:nvCxnSpPr>
        <p:spPr bwMode="gray">
          <a:xfrm>
            <a:off x="3500160" y="4068111"/>
            <a:ext cx="485439"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6" name="Straight Connector 23"/>
          <p:cNvCxnSpPr>
            <a:stCxn id="120" idx="0"/>
            <a:endCxn id="117" idx="2"/>
          </p:cNvCxnSpPr>
          <p:nvPr/>
        </p:nvCxnSpPr>
        <p:spPr bwMode="gray">
          <a:xfrm flipV="1">
            <a:off x="1845464" y="3468774"/>
            <a:ext cx="765138"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24"/>
          <p:cNvCxnSpPr>
            <a:stCxn id="121" idx="0"/>
            <a:endCxn id="118" idx="2"/>
          </p:cNvCxnSpPr>
          <p:nvPr/>
        </p:nvCxnSpPr>
        <p:spPr bwMode="gray">
          <a:xfrm flipV="1">
            <a:off x="2665213" y="3468774"/>
            <a:ext cx="767111"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25"/>
          <p:cNvCxnSpPr>
            <a:stCxn id="123" idx="0"/>
            <a:endCxn id="117" idx="2"/>
          </p:cNvCxnSpPr>
          <p:nvPr/>
        </p:nvCxnSpPr>
        <p:spPr bwMode="gray">
          <a:xfrm flipH="1" flipV="1">
            <a:off x="2610602" y="3468774"/>
            <a:ext cx="721910"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26"/>
          <p:cNvCxnSpPr>
            <a:stCxn id="124" idx="0"/>
            <a:endCxn id="118" idx="2"/>
          </p:cNvCxnSpPr>
          <p:nvPr/>
        </p:nvCxnSpPr>
        <p:spPr bwMode="gray">
          <a:xfrm flipH="1" flipV="1">
            <a:off x="3432324" y="3468774"/>
            <a:ext cx="720924"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0" name="Oval 27"/>
          <p:cNvSpPr/>
          <p:nvPr/>
        </p:nvSpPr>
        <p:spPr bwMode="gray">
          <a:xfrm rot="2387647">
            <a:off x="2347519" y="3671436"/>
            <a:ext cx="527776"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1" name="图片 106" descr="堆叠交换机蓝.png"/>
          <p:cNvPicPr>
            <a:picLocks noChangeAspect="1"/>
          </p:cNvPicPr>
          <p:nvPr/>
        </p:nvPicPr>
        <p:blipFill>
          <a:blip r:embed="rId6" cstate="print"/>
          <a:stretch>
            <a:fillRect/>
          </a:stretch>
        </p:blipFill>
        <p:spPr bwMode="gray">
          <a:xfrm>
            <a:off x="1676918" y="4589432"/>
            <a:ext cx="337091" cy="275802"/>
          </a:xfrm>
          <a:prstGeom prst="rect">
            <a:avLst/>
          </a:prstGeom>
        </p:spPr>
      </p:pic>
      <p:pic>
        <p:nvPicPr>
          <p:cNvPr id="132" name="图片 106" descr="堆叠交换机蓝.png"/>
          <p:cNvPicPr>
            <a:picLocks noChangeAspect="1"/>
          </p:cNvPicPr>
          <p:nvPr/>
        </p:nvPicPr>
        <p:blipFill>
          <a:blip r:embed="rId6" cstate="print"/>
          <a:stretch>
            <a:fillRect/>
          </a:stretch>
        </p:blipFill>
        <p:spPr bwMode="gray">
          <a:xfrm>
            <a:off x="2496667" y="4589432"/>
            <a:ext cx="337091" cy="275802"/>
          </a:xfrm>
          <a:prstGeom prst="rect">
            <a:avLst/>
          </a:prstGeom>
        </p:spPr>
      </p:pic>
      <p:cxnSp>
        <p:nvCxnSpPr>
          <p:cNvPr id="133" name="Straight Connector 30"/>
          <p:cNvCxnSpPr>
            <a:stCxn id="131" idx="0"/>
            <a:endCxn id="120" idx="2"/>
          </p:cNvCxnSpPr>
          <p:nvPr/>
        </p:nvCxnSpPr>
        <p:spPr bwMode="gray">
          <a:xfrm flipV="1">
            <a:off x="1845464" y="420527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31"/>
          <p:cNvCxnSpPr>
            <a:stCxn id="131" idx="0"/>
            <a:endCxn id="121" idx="2"/>
          </p:cNvCxnSpPr>
          <p:nvPr/>
        </p:nvCxnSpPr>
        <p:spPr bwMode="gray">
          <a:xfrm flipV="1">
            <a:off x="1845464" y="4205278"/>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32"/>
          <p:cNvCxnSpPr>
            <a:stCxn id="132" idx="0"/>
            <a:endCxn id="120" idx="2"/>
          </p:cNvCxnSpPr>
          <p:nvPr/>
        </p:nvCxnSpPr>
        <p:spPr bwMode="gray">
          <a:xfrm flipH="1" flipV="1">
            <a:off x="1845464" y="4205278"/>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33"/>
          <p:cNvCxnSpPr>
            <a:stCxn id="132" idx="0"/>
            <a:endCxn id="121" idx="2"/>
          </p:cNvCxnSpPr>
          <p:nvPr/>
        </p:nvCxnSpPr>
        <p:spPr bwMode="gray">
          <a:xfrm flipV="1">
            <a:off x="2665213" y="420527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7" name="Group 34"/>
          <p:cNvGrpSpPr/>
          <p:nvPr/>
        </p:nvGrpSpPr>
        <p:grpSpPr bwMode="gray">
          <a:xfrm>
            <a:off x="2124355" y="4695535"/>
            <a:ext cx="261965" cy="61979"/>
            <a:chOff x="559282" y="6488261"/>
            <a:chExt cx="261965" cy="61979"/>
          </a:xfrm>
          <a:solidFill>
            <a:schemeClr val="bg1">
              <a:lumMod val="50000"/>
            </a:schemeClr>
          </a:solidFill>
        </p:grpSpPr>
        <p:sp>
          <p:nvSpPr>
            <p:cNvPr id="138" name="Oval 3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Oval 3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Oval 3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41" name="图片 106" descr="堆叠交换机蓝.png"/>
          <p:cNvPicPr>
            <a:picLocks noChangeAspect="1"/>
          </p:cNvPicPr>
          <p:nvPr/>
        </p:nvPicPr>
        <p:blipFill>
          <a:blip r:embed="rId6" cstate="print"/>
          <a:stretch>
            <a:fillRect/>
          </a:stretch>
        </p:blipFill>
        <p:spPr bwMode="gray">
          <a:xfrm>
            <a:off x="3163966" y="4589432"/>
            <a:ext cx="337091" cy="275802"/>
          </a:xfrm>
          <a:prstGeom prst="rect">
            <a:avLst/>
          </a:prstGeom>
        </p:spPr>
      </p:pic>
      <p:pic>
        <p:nvPicPr>
          <p:cNvPr id="142" name="图片 106" descr="堆叠交换机蓝.png"/>
          <p:cNvPicPr>
            <a:picLocks noChangeAspect="1"/>
          </p:cNvPicPr>
          <p:nvPr/>
        </p:nvPicPr>
        <p:blipFill>
          <a:blip r:embed="rId6" cstate="print"/>
          <a:stretch>
            <a:fillRect/>
          </a:stretch>
        </p:blipFill>
        <p:spPr bwMode="gray">
          <a:xfrm>
            <a:off x="3984702" y="4589432"/>
            <a:ext cx="337091" cy="275802"/>
          </a:xfrm>
          <a:prstGeom prst="rect">
            <a:avLst/>
          </a:prstGeom>
        </p:spPr>
      </p:pic>
      <p:grpSp>
        <p:nvGrpSpPr>
          <p:cNvPr id="143" name="Group 40"/>
          <p:cNvGrpSpPr/>
          <p:nvPr/>
        </p:nvGrpSpPr>
        <p:grpSpPr bwMode="gray">
          <a:xfrm>
            <a:off x="3612390" y="4695535"/>
            <a:ext cx="261965" cy="61979"/>
            <a:chOff x="559282" y="6488261"/>
            <a:chExt cx="261965" cy="61979"/>
          </a:xfrm>
          <a:solidFill>
            <a:schemeClr val="bg1">
              <a:lumMod val="50000"/>
            </a:schemeClr>
          </a:solidFill>
        </p:grpSpPr>
        <p:sp>
          <p:nvSpPr>
            <p:cNvPr id="144"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Oval 42"/>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Oval 43"/>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47" name="Straight Connector 44"/>
          <p:cNvCxnSpPr>
            <a:stCxn id="141" idx="0"/>
            <a:endCxn id="123" idx="2"/>
          </p:cNvCxnSpPr>
          <p:nvPr/>
        </p:nvCxnSpPr>
        <p:spPr bwMode="gray">
          <a:xfrm flipV="1">
            <a:off x="3332512" y="420527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45"/>
          <p:cNvCxnSpPr>
            <a:stCxn id="142" idx="0"/>
            <a:endCxn id="124" idx="2"/>
          </p:cNvCxnSpPr>
          <p:nvPr/>
        </p:nvCxnSpPr>
        <p:spPr bwMode="gray">
          <a:xfrm flipV="1">
            <a:off x="4153248" y="420527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46"/>
          <p:cNvCxnSpPr>
            <a:stCxn id="141" idx="0"/>
            <a:endCxn id="124" idx="2"/>
          </p:cNvCxnSpPr>
          <p:nvPr/>
        </p:nvCxnSpPr>
        <p:spPr bwMode="gray">
          <a:xfrm flipV="1">
            <a:off x="3332512" y="4205278"/>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47"/>
          <p:cNvCxnSpPr>
            <a:stCxn id="142" idx="0"/>
            <a:endCxn id="123" idx="2"/>
          </p:cNvCxnSpPr>
          <p:nvPr/>
        </p:nvCxnSpPr>
        <p:spPr bwMode="gray">
          <a:xfrm flipH="1" flipV="1">
            <a:off x="3332512" y="4205278"/>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48"/>
          <p:cNvCxnSpPr>
            <a:stCxn id="116" idx="0"/>
            <a:endCxn id="132" idx="2"/>
          </p:cNvCxnSpPr>
          <p:nvPr/>
        </p:nvCxnSpPr>
        <p:spPr bwMode="gray">
          <a:xfrm flipV="1">
            <a:off x="2664226" y="4865234"/>
            <a:ext cx="98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2"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2439952" y="2187545"/>
            <a:ext cx="337091" cy="275801"/>
          </a:xfrm>
          <a:prstGeom prst="rect">
            <a:avLst/>
          </a:prstGeom>
          <a:noFill/>
        </p:spPr>
      </p:pic>
      <p:pic>
        <p:nvPicPr>
          <p:cNvPr id="153"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3263778" y="2187545"/>
            <a:ext cx="337091" cy="275801"/>
          </a:xfrm>
          <a:prstGeom prst="rect">
            <a:avLst/>
          </a:prstGeom>
          <a:noFill/>
        </p:spPr>
      </p:pic>
      <p:cxnSp>
        <p:nvCxnSpPr>
          <p:cNvPr id="154" name="Straight Connector 52"/>
          <p:cNvCxnSpPr>
            <a:stCxn id="153" idx="2"/>
            <a:endCxn id="118" idx="0"/>
          </p:cNvCxnSpPr>
          <p:nvPr/>
        </p:nvCxnSpPr>
        <p:spPr bwMode="gray">
          <a:xfrm>
            <a:off x="3432324" y="2463346"/>
            <a:ext cx="0"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53"/>
          <p:cNvCxnSpPr>
            <a:stCxn id="152" idx="2"/>
            <a:endCxn id="117" idx="0"/>
          </p:cNvCxnSpPr>
          <p:nvPr/>
        </p:nvCxnSpPr>
        <p:spPr bwMode="gray">
          <a:xfrm>
            <a:off x="2608498" y="2463346"/>
            <a:ext cx="2104"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54"/>
          <p:cNvCxnSpPr>
            <a:stCxn id="152" idx="3"/>
            <a:endCxn id="153" idx="1"/>
          </p:cNvCxnSpPr>
          <p:nvPr/>
        </p:nvCxnSpPr>
        <p:spPr bwMode="gray">
          <a:xfrm>
            <a:off x="2777043" y="2325446"/>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7" name="Oval 57"/>
          <p:cNvSpPr/>
          <p:nvPr/>
        </p:nvSpPr>
        <p:spPr bwMode="gray">
          <a:xfrm rot="1782887">
            <a:off x="1778586" y="4409168"/>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Oval 58"/>
          <p:cNvSpPr/>
          <p:nvPr/>
        </p:nvSpPr>
        <p:spPr bwMode="gray">
          <a:xfrm rot="19401600">
            <a:off x="2426181" y="4397642"/>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Oval 59"/>
          <p:cNvSpPr/>
          <p:nvPr/>
        </p:nvSpPr>
        <p:spPr bwMode="gray">
          <a:xfrm rot="1782887">
            <a:off x="3251690" y="442069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Oval 60"/>
          <p:cNvSpPr/>
          <p:nvPr/>
        </p:nvSpPr>
        <p:spPr bwMode="gray">
          <a:xfrm rot="19401600">
            <a:off x="3915403" y="4415937"/>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Oval 72"/>
          <p:cNvSpPr/>
          <p:nvPr/>
        </p:nvSpPr>
        <p:spPr bwMode="gray">
          <a:xfrm rot="19137847">
            <a:off x="3119363" y="3659665"/>
            <a:ext cx="555162"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2"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429483" y="2705680"/>
            <a:ext cx="337091" cy="275801"/>
          </a:xfrm>
          <a:prstGeom prst="rect">
            <a:avLst/>
          </a:prstGeom>
        </p:spPr>
      </p:pic>
      <p:pic>
        <p:nvPicPr>
          <p:cNvPr id="163"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263778" y="2705680"/>
            <a:ext cx="337091" cy="275801"/>
          </a:xfrm>
          <a:prstGeom prst="rect">
            <a:avLst/>
          </a:prstGeom>
        </p:spPr>
      </p:pic>
      <p:cxnSp>
        <p:nvCxnSpPr>
          <p:cNvPr id="164" name="Straight Connector 93"/>
          <p:cNvCxnSpPr>
            <a:stCxn id="162" idx="3"/>
            <a:endCxn id="163" idx="1"/>
          </p:cNvCxnSpPr>
          <p:nvPr/>
        </p:nvCxnSpPr>
        <p:spPr bwMode="gray">
          <a:xfrm>
            <a:off x="2766574" y="2843581"/>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65" name="TextBox 98"/>
          <p:cNvSpPr txBox="1"/>
          <p:nvPr/>
        </p:nvSpPr>
        <p:spPr bwMode="gray">
          <a:xfrm>
            <a:off x="1563063" y="5026126"/>
            <a:ext cx="609462" cy="246221"/>
          </a:xfrm>
          <a:prstGeom prst="rect">
            <a:avLst/>
          </a:prstGeom>
          <a:noFill/>
        </p:spPr>
        <p:txBody>
          <a:bodyPr wrap="none" rtlCol="0">
            <a:noAutofit/>
          </a:bodyPr>
          <a:lstStyle/>
          <a:p>
            <a:pPr fontAlgn="ctr"/>
            <a:r>
              <a:rPr lang="en-US" sz="1000" dirty="0" smtClean="0">
                <a:latin typeface="Huawei Sans" panose="020C0503030203020204" pitchFamily="34" charset="0"/>
              </a:rPr>
              <a:t>Block 1</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TextBox 99"/>
          <p:cNvSpPr txBox="1"/>
          <p:nvPr/>
        </p:nvSpPr>
        <p:spPr bwMode="gray">
          <a:xfrm>
            <a:off x="3080878" y="5026126"/>
            <a:ext cx="635110" cy="246221"/>
          </a:xfrm>
          <a:prstGeom prst="rect">
            <a:avLst/>
          </a:prstGeom>
          <a:noFill/>
        </p:spPr>
        <p:txBody>
          <a:bodyPr wrap="none" rtlCol="0">
            <a:noAutofit/>
          </a:bodyPr>
          <a:lstStyle/>
          <a:p>
            <a:pPr fontAlgn="ctr"/>
            <a:r>
              <a:rPr lang="en-US" sz="1000" dirty="0" smtClean="0">
                <a:latin typeface="Huawei Sans" panose="020C0503030203020204" pitchFamily="34" charset="0"/>
              </a:rPr>
              <a:t>Block 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7" name="图片 105" descr="AP.png"/>
          <p:cNvPicPr>
            <a:picLocks noChangeAspect="1"/>
          </p:cNvPicPr>
          <p:nvPr/>
        </p:nvPicPr>
        <p:blipFill>
          <a:blip r:embed="rId3" cstate="print"/>
          <a:stretch>
            <a:fillRect/>
          </a:stretch>
        </p:blipFill>
        <p:spPr bwMode="gray">
          <a:xfrm>
            <a:off x="7652075" y="5052361"/>
            <a:ext cx="335297" cy="274335"/>
          </a:xfrm>
          <a:prstGeom prst="rect">
            <a:avLst/>
          </a:prstGeom>
        </p:spPr>
      </p:pic>
      <p:pic>
        <p:nvPicPr>
          <p:cNvPr id="168" name="图片 86" descr="核心交换机.png"/>
          <p:cNvPicPr>
            <a:picLocks noChangeAspect="1"/>
          </p:cNvPicPr>
          <p:nvPr/>
        </p:nvPicPr>
        <p:blipFill>
          <a:blip r:embed="rId4" cstate="print"/>
          <a:stretch>
            <a:fillRect/>
          </a:stretch>
        </p:blipFill>
        <p:spPr bwMode="gray">
          <a:xfrm>
            <a:off x="6289036" y="3194439"/>
            <a:ext cx="335297" cy="274335"/>
          </a:xfrm>
          <a:prstGeom prst="rect">
            <a:avLst/>
          </a:prstGeom>
        </p:spPr>
      </p:pic>
      <p:pic>
        <p:nvPicPr>
          <p:cNvPr id="169" name="图片 86" descr="核心交换机.png"/>
          <p:cNvPicPr>
            <a:picLocks noChangeAspect="1"/>
          </p:cNvPicPr>
          <p:nvPr/>
        </p:nvPicPr>
        <p:blipFill>
          <a:blip r:embed="rId4" cstate="print"/>
          <a:stretch>
            <a:fillRect/>
          </a:stretch>
        </p:blipFill>
        <p:spPr bwMode="gray">
          <a:xfrm>
            <a:off x="7653959" y="3194439"/>
            <a:ext cx="335297" cy="274335"/>
          </a:xfrm>
          <a:prstGeom prst="rect">
            <a:avLst/>
          </a:prstGeom>
        </p:spPr>
      </p:pic>
      <p:pic>
        <p:nvPicPr>
          <p:cNvPr id="170" name="图片 106" descr="堆叠交换机蓝.png"/>
          <p:cNvPicPr>
            <a:picLocks noChangeAspect="1"/>
          </p:cNvPicPr>
          <p:nvPr/>
        </p:nvPicPr>
        <p:blipFill>
          <a:blip r:embed="rId6" cstate="print"/>
          <a:stretch>
            <a:fillRect/>
          </a:stretch>
        </p:blipFill>
        <p:spPr bwMode="gray">
          <a:xfrm>
            <a:off x="6289215" y="4589432"/>
            <a:ext cx="337091" cy="275802"/>
          </a:xfrm>
          <a:prstGeom prst="rect">
            <a:avLst/>
          </a:prstGeom>
        </p:spPr>
      </p:pic>
      <p:pic>
        <p:nvPicPr>
          <p:cNvPr id="171" name="图片 106" descr="堆叠交换机蓝.png"/>
          <p:cNvPicPr>
            <a:picLocks noChangeAspect="1"/>
          </p:cNvPicPr>
          <p:nvPr/>
        </p:nvPicPr>
        <p:blipFill>
          <a:blip r:embed="rId6" cstate="print"/>
          <a:stretch>
            <a:fillRect/>
          </a:stretch>
        </p:blipFill>
        <p:spPr bwMode="gray">
          <a:xfrm>
            <a:off x="7652165" y="4589432"/>
            <a:ext cx="337091" cy="275802"/>
          </a:xfrm>
          <a:prstGeom prst="rect">
            <a:avLst/>
          </a:prstGeom>
        </p:spPr>
      </p:pic>
      <p:grpSp>
        <p:nvGrpSpPr>
          <p:cNvPr id="172" name="Group 142"/>
          <p:cNvGrpSpPr/>
          <p:nvPr/>
        </p:nvGrpSpPr>
        <p:grpSpPr bwMode="gray">
          <a:xfrm>
            <a:off x="6736652" y="4695535"/>
            <a:ext cx="261965" cy="61979"/>
            <a:chOff x="559282" y="6488261"/>
            <a:chExt cx="261965" cy="61979"/>
          </a:xfrm>
          <a:solidFill>
            <a:schemeClr val="bg1">
              <a:lumMod val="50000"/>
            </a:schemeClr>
          </a:solidFill>
        </p:grpSpPr>
        <p:sp>
          <p:nvSpPr>
            <p:cNvPr id="173" name="Oval 143"/>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Oval 1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Oval 1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76" name="Straight Connector 156"/>
          <p:cNvCxnSpPr>
            <a:stCxn id="167" idx="0"/>
            <a:endCxn id="171" idx="2"/>
          </p:cNvCxnSpPr>
          <p:nvPr/>
        </p:nvCxnSpPr>
        <p:spPr bwMode="gray">
          <a:xfrm flipV="1">
            <a:off x="7819724" y="4865234"/>
            <a:ext cx="98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7"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6286035" y="2187545"/>
            <a:ext cx="337091" cy="275801"/>
          </a:xfrm>
          <a:prstGeom prst="rect">
            <a:avLst/>
          </a:prstGeom>
          <a:noFill/>
        </p:spPr>
      </p:pic>
      <p:pic>
        <p:nvPicPr>
          <p:cNvPr id="178"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7653062" y="2187545"/>
            <a:ext cx="337091" cy="275801"/>
          </a:xfrm>
          <a:prstGeom prst="rect">
            <a:avLst/>
          </a:prstGeom>
          <a:noFill/>
        </p:spPr>
      </p:pic>
      <p:cxnSp>
        <p:nvCxnSpPr>
          <p:cNvPr id="179" name="Straight Connector 160"/>
          <p:cNvCxnSpPr>
            <a:stCxn id="178" idx="2"/>
            <a:endCxn id="169" idx="0"/>
          </p:cNvCxnSpPr>
          <p:nvPr/>
        </p:nvCxnSpPr>
        <p:spPr bwMode="gray">
          <a:xfrm>
            <a:off x="7821608" y="2463346"/>
            <a:ext cx="0"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61"/>
          <p:cNvCxnSpPr>
            <a:stCxn id="177" idx="2"/>
            <a:endCxn id="168" idx="0"/>
          </p:cNvCxnSpPr>
          <p:nvPr/>
        </p:nvCxnSpPr>
        <p:spPr bwMode="gray">
          <a:xfrm>
            <a:off x="6454581" y="2463346"/>
            <a:ext cx="2104"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62"/>
          <p:cNvCxnSpPr>
            <a:stCxn id="177" idx="3"/>
            <a:endCxn id="178" idx="1"/>
          </p:cNvCxnSpPr>
          <p:nvPr/>
        </p:nvCxnSpPr>
        <p:spPr bwMode="gray">
          <a:xfrm>
            <a:off x="6623126" y="2325446"/>
            <a:ext cx="102993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82"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6275566" y="2705680"/>
            <a:ext cx="337091" cy="275801"/>
          </a:xfrm>
          <a:prstGeom prst="rect">
            <a:avLst/>
          </a:prstGeom>
        </p:spPr>
      </p:pic>
      <p:pic>
        <p:nvPicPr>
          <p:cNvPr id="183"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7653062" y="2705680"/>
            <a:ext cx="337091" cy="275801"/>
          </a:xfrm>
          <a:prstGeom prst="rect">
            <a:avLst/>
          </a:prstGeom>
        </p:spPr>
      </p:pic>
      <p:cxnSp>
        <p:nvCxnSpPr>
          <p:cNvPr id="184" name="Straight Connector 188"/>
          <p:cNvCxnSpPr>
            <a:stCxn id="182" idx="3"/>
            <a:endCxn id="183" idx="1"/>
          </p:cNvCxnSpPr>
          <p:nvPr/>
        </p:nvCxnSpPr>
        <p:spPr bwMode="gray">
          <a:xfrm>
            <a:off x="6612657" y="2843581"/>
            <a:ext cx="1040405"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5" name="Straight Connector 191"/>
          <p:cNvCxnSpPr>
            <a:stCxn id="168" idx="3"/>
            <a:endCxn id="169" idx="1"/>
          </p:cNvCxnSpPr>
          <p:nvPr/>
        </p:nvCxnSpPr>
        <p:spPr bwMode="gray">
          <a:xfrm>
            <a:off x="6624333" y="3331607"/>
            <a:ext cx="1029626"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86" name="Straight Connector 194"/>
          <p:cNvCxnSpPr>
            <a:stCxn id="168" idx="2"/>
            <a:endCxn id="170" idx="0"/>
          </p:cNvCxnSpPr>
          <p:nvPr/>
        </p:nvCxnSpPr>
        <p:spPr bwMode="gray">
          <a:xfrm>
            <a:off x="6456685" y="3468774"/>
            <a:ext cx="1076"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Straight Connector 197"/>
          <p:cNvCxnSpPr>
            <a:stCxn id="169" idx="2"/>
            <a:endCxn id="170" idx="0"/>
          </p:cNvCxnSpPr>
          <p:nvPr/>
        </p:nvCxnSpPr>
        <p:spPr bwMode="gray">
          <a:xfrm flipH="1">
            <a:off x="6457761" y="3468774"/>
            <a:ext cx="1363847"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200"/>
          <p:cNvCxnSpPr>
            <a:stCxn id="168" idx="2"/>
            <a:endCxn id="171" idx="0"/>
          </p:cNvCxnSpPr>
          <p:nvPr/>
        </p:nvCxnSpPr>
        <p:spPr bwMode="gray">
          <a:xfrm>
            <a:off x="6456685" y="3468774"/>
            <a:ext cx="1364026"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 name="Straight Connector 203"/>
          <p:cNvCxnSpPr>
            <a:stCxn id="169" idx="2"/>
            <a:endCxn id="171" idx="0"/>
          </p:cNvCxnSpPr>
          <p:nvPr/>
        </p:nvCxnSpPr>
        <p:spPr bwMode="gray">
          <a:xfrm flipH="1">
            <a:off x="7820711" y="3468774"/>
            <a:ext cx="897"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0" name="Oval 251"/>
          <p:cNvSpPr/>
          <p:nvPr/>
        </p:nvSpPr>
        <p:spPr bwMode="gray">
          <a:xfrm rot="870246">
            <a:off x="6375966" y="4323875"/>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Oval 252"/>
          <p:cNvSpPr/>
          <p:nvPr/>
        </p:nvSpPr>
        <p:spPr bwMode="gray">
          <a:xfrm rot="20219392">
            <a:off x="7604332" y="4323875"/>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TextBox 321"/>
          <p:cNvSpPr txBox="1"/>
          <p:nvPr/>
        </p:nvSpPr>
        <p:spPr bwMode="gray">
          <a:xfrm>
            <a:off x="564249" y="1503195"/>
            <a:ext cx="4320000"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Three-layer architecture</a:t>
            </a:r>
            <a:endParaRPr lang="en-US" altLang="zh-CN" dirty="0">
              <a:latin typeface="Huawei Sans" panose="020C0503030203020204" pitchFamily="34" charset="0"/>
              <a:sym typeface="Huawei Sans" panose="020C0503030203020204" pitchFamily="34" charset="0"/>
            </a:endParaRPr>
          </a:p>
        </p:txBody>
      </p:sp>
      <p:sp>
        <p:nvSpPr>
          <p:cNvPr id="208" name="TextBox 322"/>
          <p:cNvSpPr txBox="1"/>
          <p:nvPr/>
        </p:nvSpPr>
        <p:spPr bwMode="gray">
          <a:xfrm>
            <a:off x="5002663" y="1503195"/>
            <a:ext cx="4320000"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Two-layer architecture</a:t>
            </a:r>
            <a:endParaRPr lang="en-US" altLang="zh-CN" dirty="0">
              <a:latin typeface="Huawei Sans" panose="020C0503030203020204" pitchFamily="34" charset="0"/>
              <a:sym typeface="Huawei Sans" panose="020C0503030203020204" pitchFamily="34" charset="0"/>
            </a:endParaRPr>
          </a:p>
        </p:txBody>
      </p:sp>
      <p:sp>
        <p:nvSpPr>
          <p:cNvPr id="210" name="TextBox 86"/>
          <p:cNvSpPr txBox="1"/>
          <p:nvPr/>
        </p:nvSpPr>
        <p:spPr bwMode="gray">
          <a:xfrm>
            <a:off x="554658" y="3222553"/>
            <a:ext cx="896399" cy="276999"/>
          </a:xfrm>
          <a:prstGeom prst="rect">
            <a:avLst/>
          </a:prstGeom>
          <a:noFill/>
        </p:spPr>
        <p:txBody>
          <a:bodyPr wrap="square" rtlCol="0">
            <a:no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TextBox 88"/>
          <p:cNvSpPr txBox="1"/>
          <p:nvPr/>
        </p:nvSpPr>
        <p:spPr bwMode="gray">
          <a:xfrm>
            <a:off x="554658" y="4006777"/>
            <a:ext cx="1204272" cy="276999"/>
          </a:xfrm>
          <a:prstGeom prst="rect">
            <a:avLst/>
          </a:prstGeom>
          <a:noFill/>
        </p:spPr>
        <p:txBody>
          <a:bodyPr wrap="square" rtlCol="0">
            <a:no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TextBox 89"/>
          <p:cNvSpPr txBox="1"/>
          <p:nvPr/>
        </p:nvSpPr>
        <p:spPr bwMode="gray">
          <a:xfrm>
            <a:off x="554658" y="4640622"/>
            <a:ext cx="1029449" cy="276999"/>
          </a:xfrm>
          <a:prstGeom prst="rect">
            <a:avLst/>
          </a:prstGeom>
          <a:noFill/>
        </p:spPr>
        <p:txBody>
          <a:bodyPr wrap="square" rtlCol="0">
            <a:no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TextBox 86"/>
          <p:cNvSpPr txBox="1"/>
          <p:nvPr/>
        </p:nvSpPr>
        <p:spPr bwMode="gray">
          <a:xfrm>
            <a:off x="5363021" y="3236126"/>
            <a:ext cx="896399" cy="276999"/>
          </a:xfrm>
          <a:prstGeom prst="rect">
            <a:avLst/>
          </a:prstGeom>
          <a:noFill/>
        </p:spPr>
        <p:txBody>
          <a:bodyPr wrap="none" rtlCol="0">
            <a:no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TextBox 89"/>
          <p:cNvSpPr txBox="1"/>
          <p:nvPr/>
        </p:nvSpPr>
        <p:spPr bwMode="gray">
          <a:xfrm>
            <a:off x="5263856" y="4611387"/>
            <a:ext cx="1381940" cy="276999"/>
          </a:xfrm>
          <a:prstGeom prst="rect">
            <a:avLst/>
          </a:prstGeom>
          <a:noFill/>
        </p:spPr>
        <p:txBody>
          <a:bodyPr wrap="square" rtlCol="0">
            <a:no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6" name="圆角矩形 75"/>
          <p:cNvSpPr/>
          <p:nvPr/>
        </p:nvSpPr>
        <p:spPr bwMode="gray">
          <a:xfrm>
            <a:off x="564250" y="1933011"/>
            <a:ext cx="4320000" cy="4149472"/>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lnSpc>
                <a:spcPts val="2200"/>
              </a:lnSpc>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7" name="圆角矩形 75"/>
          <p:cNvSpPr/>
          <p:nvPr/>
        </p:nvSpPr>
        <p:spPr bwMode="gray">
          <a:xfrm>
            <a:off x="5002665" y="1933010"/>
            <a:ext cx="4320000" cy="4149473"/>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lnSpc>
                <a:spcPts val="2200"/>
              </a:lnSpc>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9" name="TextBox 89"/>
          <p:cNvSpPr txBox="1"/>
          <p:nvPr/>
        </p:nvSpPr>
        <p:spPr bwMode="gray">
          <a:xfrm>
            <a:off x="718319" y="5420752"/>
            <a:ext cx="4320000" cy="614595"/>
          </a:xfrm>
          <a:prstGeom prst="rect">
            <a:avLst/>
          </a:prstGeom>
          <a:noFill/>
        </p:spPr>
        <p:txBody>
          <a:bodyPr wrap="square" rtlCol="0">
            <a:noAutofit/>
          </a:bodyPr>
          <a:lstStyle/>
          <a:p>
            <a:pPr fontAlgn="ctr"/>
            <a:r>
              <a:rPr lang="en-US" sz="1200" dirty="0" smtClean="0">
                <a:solidFill>
                  <a:prstClr val="black"/>
                </a:solidFill>
                <a:latin typeface="Huawei Sans" panose="020C0503030203020204" pitchFamily="34" charset="0"/>
              </a:rPr>
              <a:t>Scenario: large campus networks with a large number of users or involving multiple buildings, for example, high education campus networks</a:t>
            </a:r>
            <a:endParaRPr lang="en-US" altLang="zh-CN" sz="1200" dirty="0" smtClean="0">
              <a:solidFill>
                <a:prstClr val="black"/>
              </a:solidFill>
              <a:latin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TextBox 89"/>
          <p:cNvSpPr txBox="1"/>
          <p:nvPr/>
        </p:nvSpPr>
        <p:spPr bwMode="gray">
          <a:xfrm>
            <a:off x="5002663" y="5467887"/>
            <a:ext cx="4320002" cy="605294"/>
          </a:xfrm>
          <a:prstGeom prst="rect">
            <a:avLst/>
          </a:prstGeom>
          <a:noFill/>
        </p:spPr>
        <p:txBody>
          <a:bodyPr wrap="square" rtlCol="0">
            <a:noAutofit/>
          </a:bodyPr>
          <a:lstStyle/>
          <a:p>
            <a:pPr fontAlgn="ctr"/>
            <a:r>
              <a:rPr lang="en-US" sz="1200" dirty="0" smtClean="0">
                <a:solidFill>
                  <a:prstClr val="black"/>
                </a:solidFill>
                <a:latin typeface="Huawei Sans" panose="020C0503030203020204" pitchFamily="34" charset="0"/>
              </a:rPr>
              <a:t>Scenario: small- and medium-sized campus networks involving one building</a:t>
            </a:r>
            <a:endParaRPr lang="en-US" altLang="zh-CN" sz="1200" dirty="0">
              <a:solidFill>
                <a:prstClr val="black"/>
              </a:solidFill>
              <a:latin typeface="Huawei Sans" panose="020C0503030203020204" pitchFamily="34" charset="0"/>
            </a:endParaRPr>
          </a:p>
        </p:txBody>
      </p:sp>
      <p:sp>
        <p:nvSpPr>
          <p:cNvPr id="223" name="圆角矩形标注 222"/>
          <p:cNvSpPr/>
          <p:nvPr/>
        </p:nvSpPr>
        <p:spPr bwMode="gray">
          <a:xfrm>
            <a:off x="9630803" y="3407300"/>
            <a:ext cx="2118284" cy="1792687"/>
          </a:xfrm>
          <a:prstGeom prst="wedgeRoundRectCallout">
            <a:avLst>
              <a:gd name="adj1" fmla="val -48889"/>
              <a:gd name="adj2" fmla="val -59513"/>
              <a:gd name="adj3" fmla="val 16667"/>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Hierarchical design</a:t>
            </a:r>
          </a:p>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Modular design</a:t>
            </a:r>
          </a:p>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Redundancy design</a:t>
            </a:r>
          </a:p>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Symmetry design</a:t>
            </a:r>
            <a:endParaRPr lang="en-US" sz="1400" dirty="0">
              <a:solidFill>
                <a:srgbClr val="ED6D00"/>
              </a:solidFill>
              <a:latin typeface="Huawei Sans" panose="020C0503030203020204" pitchFamily="34" charset="0"/>
            </a:endParaRPr>
          </a:p>
        </p:txBody>
      </p:sp>
      <p:sp>
        <p:nvSpPr>
          <p:cNvPr id="99" name="五边形 98"/>
          <p:cNvSpPr/>
          <p:nvPr/>
        </p:nvSpPr>
        <p:spPr bwMode="gray">
          <a:xfrm>
            <a:off x="7484882" y="23065"/>
            <a:ext cx="1939579"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rgbClr val="FFFFFF"/>
                </a:solidFill>
                <a:latin typeface="Huawei Sans" panose="020C0503030203020204" pitchFamily="34" charset="0"/>
              </a:rPr>
              <a:t>Network Architecture and Topology Design</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燕尾形 99"/>
          <p:cNvSpPr/>
          <p:nvPr/>
        </p:nvSpPr>
        <p:spPr bwMode="gray">
          <a:xfrm>
            <a:off x="9355820" y="23065"/>
            <a:ext cx="118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燕尾形 100"/>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777266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pPr fontAlgn="ctr"/>
            <a:r>
              <a:rPr lang="en-US"/>
              <a:t>VXLAN-based Virtualized Campus Network Design Guide</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9282719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箭头连接符 24"/>
          <p:cNvCxnSpPr/>
          <p:nvPr/>
        </p:nvCxnSpPr>
        <p:spPr bwMode="gray">
          <a:xfrm>
            <a:off x="7552556" y="5449713"/>
            <a:ext cx="740533" cy="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36" name="任意多边形 35"/>
          <p:cNvSpPr/>
          <p:nvPr/>
        </p:nvSpPr>
        <p:spPr bwMode="gray">
          <a:xfrm>
            <a:off x="6931218" y="5783557"/>
            <a:ext cx="1384917" cy="230819"/>
          </a:xfrm>
          <a:custGeom>
            <a:avLst/>
            <a:gdLst>
              <a:gd name="connsiteX0" fmla="*/ 0 w 1384917"/>
              <a:gd name="connsiteY0" fmla="*/ 0 h 230819"/>
              <a:gd name="connsiteX1" fmla="*/ 0 w 1384917"/>
              <a:gd name="connsiteY1" fmla="*/ 230819 h 230819"/>
              <a:gd name="connsiteX2" fmla="*/ 1384917 w 1384917"/>
              <a:gd name="connsiteY2" fmla="*/ 230819 h 230819"/>
            </a:gdLst>
            <a:ahLst/>
            <a:cxnLst>
              <a:cxn ang="0">
                <a:pos x="connsiteX0" y="connsiteY0"/>
              </a:cxn>
              <a:cxn ang="0">
                <a:pos x="connsiteX1" y="connsiteY1"/>
              </a:cxn>
              <a:cxn ang="0">
                <a:pos x="connsiteX2" y="connsiteY2"/>
              </a:cxn>
            </a:cxnLst>
            <a:rect l="l" t="t" r="r" b="b"/>
            <a:pathLst>
              <a:path w="1384917" h="230819">
                <a:moveTo>
                  <a:pt x="0" y="0"/>
                </a:moveTo>
                <a:lnTo>
                  <a:pt x="0" y="230819"/>
                </a:lnTo>
                <a:lnTo>
                  <a:pt x="1384917" y="230819"/>
                </a:lnTo>
              </a:path>
            </a:pathLst>
          </a:cu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oAutofit/>
          </a:bodyPr>
          <a:lstStyle/>
          <a:p>
            <a:pPr fontAlgn="ctr"/>
            <a:r>
              <a:rPr lang="en-US" dirty="0" smtClean="0">
                <a:latin typeface="Huawei Sans" panose="020C0503030203020204" pitchFamily="34" charset="0"/>
              </a:rPr>
              <a:t>Hierarchical Model Design</a:t>
            </a:r>
            <a:endParaRPr lang="en-US" altLang="zh-CN" dirty="0">
              <a:latin typeface="Huawei Sans" panose="020C0503030203020204" pitchFamily="34" charset="0"/>
              <a:sym typeface="Huawei Sans" panose="020C0503030203020204" pitchFamily="34" charset="0"/>
            </a:endParaRPr>
          </a:p>
        </p:txBody>
      </p:sp>
      <p:sp>
        <p:nvSpPr>
          <p:cNvPr id="14" name="文本占位符 13"/>
          <p:cNvSpPr>
            <a:spLocks noGrp="1"/>
          </p:cNvSpPr>
          <p:nvPr>
            <p:ph type="body" sz="quarter" idx="10"/>
          </p:nvPr>
        </p:nvSpPr>
        <p:spPr bwMode="gray"/>
        <p:txBody>
          <a:bodyPr>
            <a:noAutofit/>
          </a:bodyPr>
          <a:lstStyle/>
          <a:p>
            <a:pPr marL="0" indent="0" fontAlgn="ctr">
              <a:lnSpc>
                <a:spcPct val="100000"/>
              </a:lnSpc>
              <a:buNone/>
            </a:pPr>
            <a:r>
              <a:rPr lang="en-US" sz="1600" dirty="0" smtClean="0">
                <a:latin typeface="Huawei Sans" panose="020C0503030203020204" pitchFamily="34" charset="0"/>
              </a:rPr>
              <a:t>During network design, you can use the bottom-up method to determine the type of architecture required based on the network scale.</a:t>
            </a:r>
            <a:endParaRPr lang="en-US" altLang="zh-CN" sz="1600" dirty="0">
              <a:latin typeface="Huawei Sans" panose="020C0503030203020204" pitchFamily="34" charset="0"/>
              <a:sym typeface="Huawei Sans" panose="020C0503030203020204" pitchFamily="34" charset="0"/>
            </a:endParaRPr>
          </a:p>
        </p:txBody>
      </p:sp>
      <p:sp>
        <p:nvSpPr>
          <p:cNvPr id="4" name="圆角矩形 3"/>
          <p:cNvSpPr/>
          <p:nvPr/>
        </p:nvSpPr>
        <p:spPr bwMode="gray">
          <a:xfrm>
            <a:off x="455713" y="1552969"/>
            <a:ext cx="5428239"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1. Determine the number of access ports</a:t>
            </a:r>
            <a:endParaRPr lang="en-US" sz="1400" dirty="0">
              <a:solidFill>
                <a:srgbClr val="30B5C5"/>
              </a:solidFill>
              <a:latin typeface="Huawei Sans" panose="020C0503030203020204" pitchFamily="34" charset="0"/>
            </a:endParaRPr>
          </a:p>
        </p:txBody>
      </p:sp>
      <p:sp>
        <p:nvSpPr>
          <p:cNvPr id="5" name="圆角矩形 4"/>
          <p:cNvSpPr/>
          <p:nvPr/>
        </p:nvSpPr>
        <p:spPr bwMode="gray">
          <a:xfrm>
            <a:off x="455713" y="2827709"/>
            <a:ext cx="5428239"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2. Select access switches</a:t>
            </a:r>
            <a:endParaRPr lang="en-US" sz="1400" dirty="0">
              <a:solidFill>
                <a:srgbClr val="30B5C5"/>
              </a:solidFill>
              <a:latin typeface="Huawei Sans" panose="020C0503030203020204" pitchFamily="34" charset="0"/>
            </a:endParaRPr>
          </a:p>
        </p:txBody>
      </p:sp>
      <p:sp>
        <p:nvSpPr>
          <p:cNvPr id="6" name="圆角矩形 5"/>
          <p:cNvSpPr/>
          <p:nvPr/>
        </p:nvSpPr>
        <p:spPr bwMode="gray">
          <a:xfrm>
            <a:off x="455713" y="4102449"/>
            <a:ext cx="5428239"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3. Calculate the number of access switches required</a:t>
            </a:r>
            <a:endParaRPr lang="en-US" sz="1400" dirty="0">
              <a:solidFill>
                <a:srgbClr val="30B5C5"/>
              </a:solidFill>
              <a:latin typeface="Huawei Sans" panose="020C0503030203020204" pitchFamily="34" charset="0"/>
            </a:endParaRPr>
          </a:p>
        </p:txBody>
      </p:sp>
      <p:sp>
        <p:nvSpPr>
          <p:cNvPr id="2" name="菱形 1"/>
          <p:cNvSpPr/>
          <p:nvPr/>
        </p:nvSpPr>
        <p:spPr bwMode="gray">
          <a:xfrm>
            <a:off x="4616946" y="5064115"/>
            <a:ext cx="1246910" cy="771196"/>
          </a:xfrm>
          <a:prstGeom prst="diamond">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endParaRPr lang="en-US" sz="900" dirty="0">
              <a:solidFill>
                <a:srgbClr val="30B5C5"/>
              </a:solidFill>
              <a:latin typeface="Huawei Sans" panose="020C0503030203020204" pitchFamily="34" charset="0"/>
            </a:endParaRPr>
          </a:p>
        </p:txBody>
      </p:sp>
      <p:sp>
        <p:nvSpPr>
          <p:cNvPr id="7" name="圆角矩形 6"/>
          <p:cNvSpPr/>
          <p:nvPr/>
        </p:nvSpPr>
        <p:spPr bwMode="gray">
          <a:xfrm>
            <a:off x="6288238" y="1552969"/>
            <a:ext cx="5428800"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4. Select aggregation switches</a:t>
            </a:r>
            <a:endParaRPr lang="en-US" sz="1400" dirty="0">
              <a:solidFill>
                <a:srgbClr val="30B5C5"/>
              </a:solidFill>
              <a:latin typeface="Huawei Sans" panose="020C0503030203020204" pitchFamily="34" charset="0"/>
            </a:endParaRPr>
          </a:p>
        </p:txBody>
      </p:sp>
      <p:sp>
        <p:nvSpPr>
          <p:cNvPr id="8" name="圆角矩形 7"/>
          <p:cNvSpPr/>
          <p:nvPr/>
        </p:nvSpPr>
        <p:spPr bwMode="gray">
          <a:xfrm>
            <a:off x="6288238" y="2826235"/>
            <a:ext cx="5428800"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5. Calculate the number of uplinks of access switches</a:t>
            </a:r>
            <a:endParaRPr lang="en-US" sz="1400" dirty="0">
              <a:solidFill>
                <a:srgbClr val="30B5C5"/>
              </a:solidFill>
              <a:latin typeface="Huawei Sans" panose="020C0503030203020204" pitchFamily="34" charset="0"/>
            </a:endParaRPr>
          </a:p>
        </p:txBody>
      </p:sp>
      <p:sp>
        <p:nvSpPr>
          <p:cNvPr id="9" name="圆角矩形 8"/>
          <p:cNvSpPr/>
          <p:nvPr/>
        </p:nvSpPr>
        <p:spPr bwMode="gray">
          <a:xfrm>
            <a:off x="6288238" y="4111432"/>
            <a:ext cx="5428800"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6. Calculate the number of aggregation switches required</a:t>
            </a:r>
            <a:endParaRPr lang="en-US" sz="1400" dirty="0">
              <a:solidFill>
                <a:srgbClr val="30B5C5"/>
              </a:solidFill>
              <a:latin typeface="Huawei Sans" panose="020C0503030203020204" pitchFamily="34" charset="0"/>
            </a:endParaRPr>
          </a:p>
        </p:txBody>
      </p:sp>
      <p:sp>
        <p:nvSpPr>
          <p:cNvPr id="10" name="菱形 9"/>
          <p:cNvSpPr/>
          <p:nvPr/>
        </p:nvSpPr>
        <p:spPr bwMode="gray">
          <a:xfrm>
            <a:off x="6305646" y="5064115"/>
            <a:ext cx="1246910" cy="771196"/>
          </a:xfrm>
          <a:prstGeom prst="diamond">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endParaRPr lang="en-US" altLang="zh-CN" sz="9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8325139" y="5272014"/>
            <a:ext cx="1410420" cy="360000"/>
          </a:xfrm>
          <a:prstGeom prst="roundRect">
            <a:avLst>
              <a:gd name="adj" fmla="val 15000"/>
            </a:avLst>
          </a:prstGeom>
          <a:solidFill>
            <a:srgbClr val="FEF6DE"/>
          </a:solidFill>
          <a:ln w="12700" cap="flat" cmpd="sng" algn="ctr">
            <a:solidFill>
              <a:srgbClr val="F6B78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Three-layer architecture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8309909" y="5783557"/>
            <a:ext cx="1410420" cy="360000"/>
          </a:xfrm>
          <a:prstGeom prst="roundRect">
            <a:avLst>
              <a:gd name="adj" fmla="val 15000"/>
            </a:avLst>
          </a:prstGeom>
          <a:solidFill>
            <a:srgbClr val="FEF6DE"/>
          </a:solidFill>
          <a:ln w="12700" cap="flat" cmpd="sng" algn="ctr">
            <a:solidFill>
              <a:srgbClr val="F6B78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Two-layer architecture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2413823" y="5269713"/>
            <a:ext cx="1410420" cy="360000"/>
          </a:xfrm>
          <a:prstGeom prst="roundRect">
            <a:avLst>
              <a:gd name="adj" fmla="val 15000"/>
            </a:avLst>
          </a:prstGeom>
          <a:solidFill>
            <a:srgbClr val="FEF6DE"/>
          </a:solidFill>
          <a:ln w="12700" cap="flat" cmpd="sng" algn="ctr">
            <a:solidFill>
              <a:srgbClr val="F6B78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Single-layer architecture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p:cNvCxnSpPr/>
          <p:nvPr/>
        </p:nvCxnSpPr>
        <p:spPr bwMode="gray">
          <a:xfrm>
            <a:off x="5240401" y="1912969"/>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a:off x="5240401" y="3196692"/>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endCxn id="2" idx="0"/>
          </p:cNvCxnSpPr>
          <p:nvPr/>
        </p:nvCxnSpPr>
        <p:spPr bwMode="gray">
          <a:xfrm>
            <a:off x="5240401" y="4462449"/>
            <a:ext cx="0" cy="601666"/>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bwMode="gray">
          <a:xfrm>
            <a:off x="5837770" y="1732436"/>
            <a:ext cx="461819" cy="3717277"/>
          </a:xfrm>
          <a:custGeom>
            <a:avLst/>
            <a:gdLst>
              <a:gd name="connsiteX0" fmla="*/ 0 w 461819"/>
              <a:gd name="connsiteY0" fmla="*/ 4017818 h 4017818"/>
              <a:gd name="connsiteX1" fmla="*/ 286328 w 461819"/>
              <a:gd name="connsiteY1" fmla="*/ 4017818 h 4017818"/>
              <a:gd name="connsiteX2" fmla="*/ 286328 w 461819"/>
              <a:gd name="connsiteY2" fmla="*/ 0 h 4017818"/>
              <a:gd name="connsiteX3" fmla="*/ 461819 w 461819"/>
              <a:gd name="connsiteY3" fmla="*/ 0 h 4017818"/>
            </a:gdLst>
            <a:ahLst/>
            <a:cxnLst>
              <a:cxn ang="0">
                <a:pos x="connsiteX0" y="connsiteY0"/>
              </a:cxn>
              <a:cxn ang="0">
                <a:pos x="connsiteX1" y="connsiteY1"/>
              </a:cxn>
              <a:cxn ang="0">
                <a:pos x="connsiteX2" y="connsiteY2"/>
              </a:cxn>
              <a:cxn ang="0">
                <a:pos x="connsiteX3" y="connsiteY3"/>
              </a:cxn>
            </a:cxnLst>
            <a:rect l="l" t="t" r="r" b="b"/>
            <a:pathLst>
              <a:path w="461819" h="4017818">
                <a:moveTo>
                  <a:pt x="0" y="4017818"/>
                </a:moveTo>
                <a:lnTo>
                  <a:pt x="286328" y="4017818"/>
                </a:lnTo>
                <a:lnTo>
                  <a:pt x="286328" y="0"/>
                </a:lnTo>
                <a:lnTo>
                  <a:pt x="461819" y="0"/>
                </a:lnTo>
              </a:path>
            </a:pathLst>
          </a:cu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bwMode="gray">
          <a:xfrm>
            <a:off x="6929101" y="1912969"/>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a:off x="6929101" y="3196692"/>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10" idx="0"/>
          </p:cNvCxnSpPr>
          <p:nvPr/>
        </p:nvCxnSpPr>
        <p:spPr bwMode="gray">
          <a:xfrm>
            <a:off x="6929101" y="4462449"/>
            <a:ext cx="0" cy="601666"/>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bwMode="gray">
          <a:xfrm flipH="1">
            <a:off x="3902751" y="5449713"/>
            <a:ext cx="714195" cy="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89"/>
          <p:cNvSpPr txBox="1"/>
          <p:nvPr/>
        </p:nvSpPr>
        <p:spPr bwMode="gray">
          <a:xfrm>
            <a:off x="440724" y="1964934"/>
            <a:ext cx="4540395" cy="861774"/>
          </a:xfrm>
          <a:prstGeom prst="rect">
            <a:avLst/>
          </a:prstGeom>
          <a:noFill/>
        </p:spPr>
        <p:txBody>
          <a:bodyPr wrap="square" rtlCol="0">
            <a:noAutofit/>
          </a:bodyPr>
          <a:lstStyle/>
          <a:p>
            <a:pPr fontAlgn="ctr"/>
            <a:r>
              <a:rPr lang="en-US" sz="1100" dirty="0" smtClean="0">
                <a:latin typeface="Huawei Sans" panose="020C0503030203020204" pitchFamily="34" charset="0"/>
              </a:rPr>
              <a:t>If a single port corresponds to a single user or a specific number of users, the number of access ports required can be estimated based on the network scale.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89"/>
          <p:cNvSpPr txBox="1"/>
          <p:nvPr/>
        </p:nvSpPr>
        <p:spPr bwMode="gray">
          <a:xfrm>
            <a:off x="440724" y="3196692"/>
            <a:ext cx="4540395" cy="861774"/>
          </a:xfrm>
          <a:prstGeom prst="rect">
            <a:avLst/>
          </a:prstGeom>
          <a:noFill/>
        </p:spPr>
        <p:txBody>
          <a:bodyPr wrap="square" rtlCol="0">
            <a:noAutofit/>
          </a:bodyPr>
          <a:lstStyle/>
          <a:p>
            <a:pPr fontAlgn="ctr"/>
            <a:r>
              <a:rPr lang="en-US" sz="1100" dirty="0" smtClean="0">
                <a:latin typeface="Huawei Sans" panose="020C0503030203020204" pitchFamily="34" charset="0"/>
              </a:rPr>
              <a:t>Determine the appropriate access switches (including access capability, port density, and uplink mode) based on the port rates of terminals' </a:t>
            </a:r>
            <a:r>
              <a:rPr lang="en-US" sz="1100" dirty="0" err="1" smtClean="0">
                <a:latin typeface="Huawei Sans" panose="020C0503030203020204" pitchFamily="34" charset="0"/>
              </a:rPr>
              <a:t>NICs</a:t>
            </a:r>
            <a:r>
              <a:rPr lang="en-US" sz="1100" dirty="0" smtClean="0">
                <a:latin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89"/>
          <p:cNvSpPr txBox="1"/>
          <p:nvPr/>
        </p:nvSpPr>
        <p:spPr bwMode="gray">
          <a:xfrm>
            <a:off x="440724" y="4435615"/>
            <a:ext cx="4540395" cy="605294"/>
          </a:xfrm>
          <a:prstGeom prst="rect">
            <a:avLst/>
          </a:prstGeom>
          <a:noFill/>
        </p:spPr>
        <p:txBody>
          <a:bodyPr wrap="square" rtlCol="0">
            <a:noAutofit/>
          </a:bodyPr>
          <a:lstStyle/>
          <a:p>
            <a:pPr fontAlgn="ctr"/>
            <a:r>
              <a:rPr lang="en-US" sz="1100" dirty="0" smtClean="0">
                <a:latin typeface="Huawei Sans" panose="020C0503030203020204" pitchFamily="34" charset="0"/>
              </a:rPr>
              <a:t>Quantity = Number of access </a:t>
            </a:r>
            <a:r>
              <a:rPr lang="en-US" sz="1100" dirty="0">
                <a:latin typeface="Huawei Sans" panose="020C0503030203020204" pitchFamily="34" charset="0"/>
              </a:rPr>
              <a:t>ports/Number of downlink ports on a switch</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89"/>
          <p:cNvSpPr txBox="1"/>
          <p:nvPr/>
        </p:nvSpPr>
        <p:spPr bwMode="gray">
          <a:xfrm>
            <a:off x="7176643" y="1964934"/>
            <a:ext cx="4540395" cy="605294"/>
          </a:xfrm>
          <a:prstGeom prst="rect">
            <a:avLst/>
          </a:prstGeom>
          <a:noFill/>
        </p:spPr>
        <p:txBody>
          <a:bodyPr wrap="square" rtlCol="0">
            <a:noAutofit/>
          </a:bodyPr>
          <a:lstStyle/>
          <a:p>
            <a:pPr fontAlgn="ctr"/>
            <a:r>
              <a:rPr lang="en-US" sz="1100" dirty="0" smtClean="0">
                <a:latin typeface="Huawei Sans" panose="020C0503030203020204" pitchFamily="34" charset="0"/>
              </a:rPr>
              <a:t>Select the appropriate aggregation switches based on the uplink port rates of access switches.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89"/>
          <p:cNvSpPr txBox="1"/>
          <p:nvPr/>
        </p:nvSpPr>
        <p:spPr bwMode="gray">
          <a:xfrm>
            <a:off x="7176643" y="3196692"/>
            <a:ext cx="4371192" cy="902809"/>
          </a:xfrm>
          <a:prstGeom prst="rect">
            <a:avLst/>
          </a:prstGeom>
          <a:noFill/>
        </p:spPr>
        <p:txBody>
          <a:bodyPr wrap="square" rtlCol="0">
            <a:noAutofit/>
          </a:bodyPr>
          <a:lstStyle/>
          <a:p>
            <a:pPr marL="228600" indent="-228600" fontAlgn="ctr">
              <a:buFont typeface="+mj-lt"/>
              <a:buAutoNum type="arabicPeriod"/>
            </a:pPr>
            <a:r>
              <a:rPr lang="en-US" sz="1100" dirty="0" smtClean="0">
                <a:latin typeface="Huawei Sans" panose="020C0503030203020204" pitchFamily="34" charset="0"/>
              </a:rPr>
              <a:t>Quantity = Required network bandwidth/Uplink port rate of an access switch</a:t>
            </a:r>
          </a:p>
          <a:p>
            <a:pPr marL="228600" indent="-228600" fontAlgn="ctr">
              <a:buFont typeface="+mj-lt"/>
              <a:buAutoNum type="arabicPeriod"/>
            </a:pPr>
            <a:r>
              <a:rPr lang="en-US" sz="1100" dirty="0" smtClean="0">
                <a:latin typeface="Huawei Sans" panose="020C0503030203020204" pitchFamily="34" charset="0"/>
              </a:rPr>
              <a:t>Quantity = (Number of access ports x Access port rate x Bandwidth oversubscription ratio)/Uplink port rate of an access switch</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89"/>
          <p:cNvSpPr txBox="1"/>
          <p:nvPr/>
        </p:nvSpPr>
        <p:spPr bwMode="gray">
          <a:xfrm>
            <a:off x="7176643" y="4435615"/>
            <a:ext cx="4540395" cy="605294"/>
          </a:xfrm>
          <a:prstGeom prst="rect">
            <a:avLst/>
          </a:prstGeom>
          <a:noFill/>
        </p:spPr>
        <p:txBody>
          <a:bodyPr wrap="square" rtlCol="0">
            <a:noAutofit/>
          </a:bodyPr>
          <a:lstStyle/>
          <a:p>
            <a:pPr fontAlgn="ctr"/>
            <a:r>
              <a:rPr lang="en-US" sz="1100" dirty="0" smtClean="0">
                <a:latin typeface="Huawei Sans" panose="020C0503030203020204" pitchFamily="34" charset="0"/>
              </a:rPr>
              <a:t>Quantity = Number of uplinks of access </a:t>
            </a:r>
            <a:r>
              <a:rPr lang="en-US" sz="1100" dirty="0">
                <a:latin typeface="Huawei Sans" panose="020C0503030203020204" pitchFamily="34" charset="0"/>
              </a:rPr>
              <a:t>switches/Number of aggregation switch downstream ports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350167" y="5134846"/>
            <a:ext cx="322524" cy="307777"/>
          </a:xfrm>
          <a:prstGeom prst="rect">
            <a:avLst/>
          </a:prstGeom>
          <a:noFill/>
        </p:spPr>
        <p:txBody>
          <a:bodyPr wrap="none" rtlCol="0">
            <a:noAutofit/>
          </a:bodyPr>
          <a:lstStyle/>
          <a:p>
            <a:pPr fontAlgn="ctr"/>
            <a:r>
              <a:rPr lang="en-US" sz="1400" dirty="0" smtClean="0">
                <a:latin typeface="Huawei Sans" panose="020C0503030203020204" pitchFamily="34" charset="0"/>
              </a:rPr>
              <a:t>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5830579" y="5134846"/>
            <a:ext cx="285656" cy="307777"/>
          </a:xfrm>
          <a:prstGeom prst="rect">
            <a:avLst/>
          </a:prstGeom>
          <a:noFill/>
        </p:spPr>
        <p:txBody>
          <a:bodyPr wrap="none" rtlCol="0">
            <a:noAutofit/>
          </a:bodyPr>
          <a:lstStyle/>
          <a:p>
            <a:pPr fontAlgn="ctr"/>
            <a:r>
              <a:rPr lang="en-US" sz="1400" dirty="0" smtClean="0">
                <a:latin typeface="Huawei Sans" panose="020C0503030203020204" pitchFamily="34" charset="0"/>
              </a:rPr>
              <a:t>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7491858" y="5134846"/>
            <a:ext cx="285656" cy="307777"/>
          </a:xfrm>
          <a:prstGeom prst="rect">
            <a:avLst/>
          </a:prstGeom>
          <a:noFill/>
        </p:spPr>
        <p:txBody>
          <a:bodyPr wrap="none" rtlCol="0">
            <a:noAutofit/>
          </a:bodyPr>
          <a:lstStyle/>
          <a:p>
            <a:pPr fontAlgn="ctr"/>
            <a:r>
              <a:rPr lang="en-US" sz="1400" dirty="0" smtClean="0">
                <a:latin typeface="Huawei Sans" panose="020C0503030203020204" pitchFamily="34" charset="0"/>
              </a:rPr>
              <a:t>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7491858" y="5716837"/>
            <a:ext cx="322524" cy="307777"/>
          </a:xfrm>
          <a:prstGeom prst="rect">
            <a:avLst/>
          </a:prstGeom>
          <a:noFill/>
        </p:spPr>
        <p:txBody>
          <a:bodyPr wrap="none" rtlCol="0">
            <a:noAutofit/>
          </a:bodyPr>
          <a:lstStyle/>
          <a:p>
            <a:pPr fontAlgn="ctr"/>
            <a:r>
              <a:rPr lang="en-US" sz="1400" dirty="0" smtClean="0">
                <a:latin typeface="Huawei Sans" panose="020C0503030203020204" pitchFamily="34" charset="0"/>
              </a:rPr>
              <a:t>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五边形 40"/>
          <p:cNvSpPr/>
          <p:nvPr/>
        </p:nvSpPr>
        <p:spPr bwMode="gray">
          <a:xfrm>
            <a:off x="7484882" y="23065"/>
            <a:ext cx="1939579"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rgbClr val="FFFFFF"/>
                </a:solidFill>
                <a:latin typeface="Huawei Sans" panose="020C0503030203020204" pitchFamily="34" charset="0"/>
              </a:rPr>
              <a:t>Network Architecture and Topology Design</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gray">
          <a:xfrm>
            <a:off x="9355820" y="23065"/>
            <a:ext cx="118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a:xfrm>
            <a:off x="4703660" y="5319037"/>
            <a:ext cx="1088760" cy="261610"/>
          </a:xfrm>
          <a:prstGeom prst="rect">
            <a:avLst/>
          </a:prstGeom>
        </p:spPr>
        <p:txBody>
          <a:bodyPr wrap="none">
            <a:spAutoFit/>
          </a:bodyPr>
          <a:lstStyle/>
          <a:p>
            <a:pPr algn="ctr" fontAlgn="ctr"/>
            <a:r>
              <a:rPr lang="en-US" altLang="zh-CN" sz="1100" dirty="0">
                <a:solidFill>
                  <a:srgbClr val="30B5C5"/>
                </a:solidFill>
                <a:latin typeface="Huawei Sans" panose="020C0503030203020204" pitchFamily="34" charset="0"/>
              </a:rPr>
              <a:t>Quantity &gt;1？</a:t>
            </a:r>
          </a:p>
        </p:txBody>
      </p:sp>
      <p:sp>
        <p:nvSpPr>
          <p:cNvPr id="24" name="矩形 23"/>
          <p:cNvSpPr/>
          <p:nvPr/>
        </p:nvSpPr>
        <p:spPr>
          <a:xfrm>
            <a:off x="6405943" y="5327391"/>
            <a:ext cx="1088760" cy="261610"/>
          </a:xfrm>
          <a:prstGeom prst="rect">
            <a:avLst/>
          </a:prstGeom>
        </p:spPr>
        <p:txBody>
          <a:bodyPr wrap="none">
            <a:spAutoFit/>
          </a:bodyPr>
          <a:lstStyle/>
          <a:p>
            <a:pPr algn="ctr" fontAlgn="ctr"/>
            <a:r>
              <a:rPr lang="en-US" altLang="zh-CN" sz="1100" dirty="0">
                <a:solidFill>
                  <a:srgbClr val="30B5C5"/>
                </a:solidFill>
                <a:latin typeface="Huawei Sans" panose="020C0503030203020204" pitchFamily="34" charset="0"/>
              </a:rPr>
              <a:t>Quantity &gt;1？</a:t>
            </a:r>
            <a:endParaRPr lang="en-US" altLang="zh-CN" sz="11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141742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545523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Hierarchical Networking Design</a:t>
            </a:r>
            <a:endParaRPr lang="en-US" altLang="zh-CN" dirty="0">
              <a:latin typeface="Huawei Sans" panose="020C0503030203020204" pitchFamily="34" charset="0"/>
              <a:sym typeface="Huawei Sans" panose="020C0503030203020204" pitchFamily="34" charset="0"/>
            </a:endParaRPr>
          </a:p>
        </p:txBody>
      </p:sp>
      <p:sp>
        <p:nvSpPr>
          <p:cNvPr id="7" name="TextBox 321"/>
          <p:cNvSpPr txBox="1"/>
          <p:nvPr/>
        </p:nvSpPr>
        <p:spPr bwMode="gray">
          <a:xfrm>
            <a:off x="464572" y="1071638"/>
            <a:ext cx="5483465"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Stacking core networking</a:t>
            </a:r>
            <a:endParaRPr lang="en-US" altLang="zh-CN" dirty="0">
              <a:latin typeface="Huawei Sans" panose="020C0503030203020204" pitchFamily="34" charset="0"/>
              <a:sym typeface="Huawei Sans" panose="020C0503030203020204" pitchFamily="34" charset="0"/>
            </a:endParaRPr>
          </a:p>
        </p:txBody>
      </p:sp>
      <p:sp>
        <p:nvSpPr>
          <p:cNvPr id="8" name="圆角矩形 75"/>
          <p:cNvSpPr/>
          <p:nvPr/>
        </p:nvSpPr>
        <p:spPr bwMode="gray">
          <a:xfrm>
            <a:off x="464573" y="1501453"/>
            <a:ext cx="5483465" cy="4321848"/>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lnSpc>
                <a:spcPts val="2200"/>
              </a:lnSpc>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 name="TextBox 321"/>
          <p:cNvSpPr txBox="1"/>
          <p:nvPr/>
        </p:nvSpPr>
        <p:spPr bwMode="gray">
          <a:xfrm>
            <a:off x="6262447" y="1071638"/>
            <a:ext cx="5450127"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Dual-core networking</a:t>
            </a:r>
            <a:endParaRPr lang="en-US" altLang="zh-CN" dirty="0">
              <a:latin typeface="Huawei Sans" panose="020C0503030203020204" pitchFamily="34" charset="0"/>
              <a:sym typeface="Huawei Sans" panose="020C0503030203020204" pitchFamily="34" charset="0"/>
            </a:endParaRPr>
          </a:p>
        </p:txBody>
      </p:sp>
      <p:sp>
        <p:nvSpPr>
          <p:cNvPr id="10" name="圆角矩形 75"/>
          <p:cNvSpPr/>
          <p:nvPr/>
        </p:nvSpPr>
        <p:spPr bwMode="gray">
          <a:xfrm>
            <a:off x="6262448" y="1501453"/>
            <a:ext cx="5450127" cy="4321848"/>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lnSpc>
                <a:spcPts val="2200"/>
              </a:lnSpc>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5" name="Rounded Rectangle 247"/>
          <p:cNvSpPr/>
          <p:nvPr/>
        </p:nvSpPr>
        <p:spPr bwMode="gray">
          <a:xfrm>
            <a:off x="1781332" y="4150626"/>
            <a:ext cx="1239750" cy="513208"/>
          </a:xfrm>
          <a:prstGeom prst="roundRect">
            <a:avLst>
              <a:gd name="adj" fmla="val 7423"/>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Rounded Rectangle 247"/>
          <p:cNvSpPr/>
          <p:nvPr/>
        </p:nvSpPr>
        <p:spPr bwMode="gray">
          <a:xfrm>
            <a:off x="1781332" y="2943239"/>
            <a:ext cx="1239750" cy="513208"/>
          </a:xfrm>
          <a:prstGeom prst="roundRect">
            <a:avLst>
              <a:gd name="adj" fmla="val 7423"/>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Straight Connector 206"/>
          <p:cNvCxnSpPr>
            <a:stCxn id="22" idx="3"/>
          </p:cNvCxnSpPr>
          <p:nvPr/>
        </p:nvCxnSpPr>
        <p:spPr bwMode="gray">
          <a:xfrm>
            <a:off x="2285306" y="3197226"/>
            <a:ext cx="4741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22" name="图片 87" descr="汇聚交换机.png"/>
          <p:cNvPicPr>
            <a:picLocks noChangeAspect="1"/>
          </p:cNvPicPr>
          <p:nvPr/>
        </p:nvPicPr>
        <p:blipFill>
          <a:blip r:embed="rId3" cstate="print"/>
          <a:stretch>
            <a:fillRect/>
          </a:stretch>
        </p:blipFill>
        <p:spPr bwMode="gray">
          <a:xfrm>
            <a:off x="1879596" y="3031253"/>
            <a:ext cx="405710" cy="331946"/>
          </a:xfrm>
          <a:prstGeom prst="rect">
            <a:avLst/>
          </a:prstGeom>
        </p:spPr>
      </p:pic>
      <p:pic>
        <p:nvPicPr>
          <p:cNvPr id="23" name="图片 87" descr="汇聚交换机.png"/>
          <p:cNvPicPr>
            <a:picLocks noChangeAspect="1"/>
          </p:cNvPicPr>
          <p:nvPr/>
        </p:nvPicPr>
        <p:blipFill>
          <a:blip r:embed="rId3" cstate="print"/>
          <a:stretch>
            <a:fillRect/>
          </a:stretch>
        </p:blipFill>
        <p:spPr bwMode="gray">
          <a:xfrm>
            <a:off x="2515440" y="3031253"/>
            <a:ext cx="405710" cy="331946"/>
          </a:xfrm>
          <a:prstGeom prst="rect">
            <a:avLst/>
          </a:prstGeom>
        </p:spPr>
      </p:pic>
      <p:pic>
        <p:nvPicPr>
          <p:cNvPr id="25" name="图片 76" descr="接入交换机.png"/>
          <p:cNvPicPr>
            <a:picLocks noChangeAspect="1"/>
          </p:cNvPicPr>
          <p:nvPr/>
        </p:nvPicPr>
        <p:blipFill>
          <a:blip r:embed="rId4" cstate="print"/>
          <a:stretch>
            <a:fillRect/>
          </a:stretch>
        </p:blipFill>
        <p:spPr bwMode="gray">
          <a:xfrm>
            <a:off x="1879051" y="4245575"/>
            <a:ext cx="406800" cy="332837"/>
          </a:xfrm>
          <a:prstGeom prst="rect">
            <a:avLst/>
          </a:prstGeom>
        </p:spPr>
      </p:pic>
      <p:pic>
        <p:nvPicPr>
          <p:cNvPr id="26" name="图片 76" descr="接入交换机.png"/>
          <p:cNvPicPr>
            <a:picLocks noChangeAspect="1"/>
          </p:cNvPicPr>
          <p:nvPr/>
        </p:nvPicPr>
        <p:blipFill>
          <a:blip r:embed="rId4" cstate="print"/>
          <a:stretch>
            <a:fillRect/>
          </a:stretch>
        </p:blipFill>
        <p:spPr bwMode="gray">
          <a:xfrm>
            <a:off x="2514895" y="4245575"/>
            <a:ext cx="406800" cy="332837"/>
          </a:xfrm>
          <a:prstGeom prst="rect">
            <a:avLst/>
          </a:prstGeom>
        </p:spPr>
      </p:pic>
      <p:cxnSp>
        <p:nvCxnSpPr>
          <p:cNvPr id="27" name="Straight Connector 220"/>
          <p:cNvCxnSpPr>
            <a:stCxn id="25" idx="3"/>
            <a:endCxn id="26" idx="1"/>
          </p:cNvCxnSpPr>
          <p:nvPr/>
        </p:nvCxnSpPr>
        <p:spPr bwMode="gray">
          <a:xfrm>
            <a:off x="2285851" y="4411994"/>
            <a:ext cx="229044"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38" name="Straight Connector 232"/>
          <p:cNvCxnSpPr>
            <a:stCxn id="25" idx="0"/>
            <a:endCxn id="22" idx="2"/>
          </p:cNvCxnSpPr>
          <p:nvPr/>
        </p:nvCxnSpPr>
        <p:spPr bwMode="gray">
          <a:xfrm flipV="1">
            <a:off x="2082451" y="3363199"/>
            <a:ext cx="0" cy="88237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235"/>
          <p:cNvCxnSpPr>
            <a:stCxn id="26" idx="0"/>
            <a:endCxn id="23" idx="2"/>
          </p:cNvCxnSpPr>
          <p:nvPr/>
        </p:nvCxnSpPr>
        <p:spPr bwMode="gray">
          <a:xfrm flipV="1">
            <a:off x="2718295" y="3363199"/>
            <a:ext cx="0" cy="88237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TextBox 86"/>
          <p:cNvSpPr txBox="1"/>
          <p:nvPr/>
        </p:nvSpPr>
        <p:spPr bwMode="gray">
          <a:xfrm>
            <a:off x="545835" y="1772086"/>
            <a:ext cx="1015021" cy="307777"/>
          </a:xfrm>
          <a:prstGeom prst="rect">
            <a:avLst/>
          </a:prstGeom>
          <a:noFill/>
        </p:spPr>
        <p:txBody>
          <a:bodyPr wrap="none" rtlCol="0">
            <a:noAutofit/>
          </a:bodyPr>
          <a:lstStyle/>
          <a:p>
            <a:pPr fontAlgn="ctr"/>
            <a:r>
              <a:rPr lang="en-US" sz="1400" dirty="0" smtClean="0">
                <a:latin typeface="Huawei Sans" panose="020C0503030203020204" pitchFamily="34" charset="0"/>
              </a:rPr>
              <a:t>Core layer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88"/>
          <p:cNvSpPr txBox="1"/>
          <p:nvPr/>
        </p:nvSpPr>
        <p:spPr bwMode="gray">
          <a:xfrm>
            <a:off x="545835" y="3031253"/>
            <a:ext cx="1333761" cy="307777"/>
          </a:xfrm>
          <a:prstGeom prst="rect">
            <a:avLst/>
          </a:prstGeom>
          <a:noFill/>
        </p:spPr>
        <p:txBody>
          <a:bodyPr wrap="square" rtlCol="0">
            <a:noAutofit/>
          </a:bodyPr>
          <a:lstStyle/>
          <a:p>
            <a:pPr fontAlgn="ctr"/>
            <a:r>
              <a:rPr lang="en-US" sz="1400" dirty="0" smtClean="0">
                <a:latin typeface="Huawei Sans" panose="020C0503030203020204" pitchFamily="34" charset="0"/>
              </a:rPr>
              <a:t>Aggregation layer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89"/>
          <p:cNvSpPr txBox="1"/>
          <p:nvPr/>
        </p:nvSpPr>
        <p:spPr bwMode="gray">
          <a:xfrm>
            <a:off x="545835" y="4312161"/>
            <a:ext cx="1165704" cy="307777"/>
          </a:xfrm>
          <a:prstGeom prst="rect">
            <a:avLst/>
          </a:prstGeom>
          <a:noFill/>
        </p:spPr>
        <p:txBody>
          <a:bodyPr wrap="none" rtlCol="0">
            <a:noAutofit/>
          </a:bodyPr>
          <a:lstStyle/>
          <a:p>
            <a:pPr fontAlgn="ctr"/>
            <a:r>
              <a:rPr lang="en-US" sz="1400" dirty="0" smtClean="0">
                <a:latin typeface="Huawei Sans" panose="020C0503030203020204" pitchFamily="34" charset="0"/>
              </a:rPr>
              <a:t>Access layer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ounded Rectangle 247"/>
          <p:cNvSpPr/>
          <p:nvPr/>
        </p:nvSpPr>
        <p:spPr bwMode="gray">
          <a:xfrm>
            <a:off x="3056408" y="1648343"/>
            <a:ext cx="1239750" cy="513208"/>
          </a:xfrm>
          <a:prstGeom prst="roundRect">
            <a:avLst>
              <a:gd name="adj" fmla="val 7423"/>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Straight Connector 205"/>
          <p:cNvCxnSpPr>
            <a:stCxn id="66" idx="3"/>
            <a:endCxn id="65" idx="1"/>
          </p:cNvCxnSpPr>
          <p:nvPr/>
        </p:nvCxnSpPr>
        <p:spPr bwMode="gray">
          <a:xfrm>
            <a:off x="3560382" y="1905390"/>
            <a:ext cx="230134"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65" name="图片 86" descr="核心交换机.png"/>
          <p:cNvPicPr>
            <a:picLocks noChangeAspect="1"/>
          </p:cNvPicPr>
          <p:nvPr/>
        </p:nvPicPr>
        <p:blipFill>
          <a:blip r:embed="rId5" cstate="print"/>
          <a:stretch>
            <a:fillRect/>
          </a:stretch>
        </p:blipFill>
        <p:spPr bwMode="gray">
          <a:xfrm>
            <a:off x="3790516" y="1739417"/>
            <a:ext cx="405710" cy="331946"/>
          </a:xfrm>
          <a:prstGeom prst="rect">
            <a:avLst/>
          </a:prstGeom>
        </p:spPr>
      </p:pic>
      <p:pic>
        <p:nvPicPr>
          <p:cNvPr id="66" name="图片 86" descr="核心交换机.png"/>
          <p:cNvPicPr>
            <a:picLocks noChangeAspect="1"/>
          </p:cNvPicPr>
          <p:nvPr/>
        </p:nvPicPr>
        <p:blipFill>
          <a:blip r:embed="rId5" cstate="print"/>
          <a:stretch>
            <a:fillRect/>
          </a:stretch>
        </p:blipFill>
        <p:spPr bwMode="gray">
          <a:xfrm>
            <a:off x="3154672" y="1739417"/>
            <a:ext cx="405710" cy="331946"/>
          </a:xfrm>
          <a:prstGeom prst="rect">
            <a:avLst/>
          </a:prstGeom>
        </p:spPr>
      </p:pic>
      <p:cxnSp>
        <p:nvCxnSpPr>
          <p:cNvPr id="76" name="Straight Connector 232"/>
          <p:cNvCxnSpPr>
            <a:stCxn id="22" idx="0"/>
            <a:endCxn id="66" idx="2"/>
          </p:cNvCxnSpPr>
          <p:nvPr/>
        </p:nvCxnSpPr>
        <p:spPr bwMode="gray">
          <a:xfrm flipV="1">
            <a:off x="2082451" y="2071363"/>
            <a:ext cx="1275076" cy="95989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232"/>
          <p:cNvCxnSpPr>
            <a:stCxn id="23" idx="0"/>
            <a:endCxn id="65" idx="2"/>
          </p:cNvCxnSpPr>
          <p:nvPr/>
        </p:nvCxnSpPr>
        <p:spPr bwMode="gray">
          <a:xfrm flipV="1">
            <a:off x="2718295" y="2071363"/>
            <a:ext cx="1275076" cy="95989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9" name="Rounded Rectangle 247"/>
          <p:cNvSpPr/>
          <p:nvPr/>
        </p:nvSpPr>
        <p:spPr bwMode="gray">
          <a:xfrm>
            <a:off x="4331483" y="4150626"/>
            <a:ext cx="1239750" cy="513208"/>
          </a:xfrm>
          <a:prstGeom prst="roundRect">
            <a:avLst>
              <a:gd name="adj" fmla="val 7423"/>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Rounded Rectangle 247"/>
          <p:cNvSpPr/>
          <p:nvPr/>
        </p:nvSpPr>
        <p:spPr bwMode="gray">
          <a:xfrm>
            <a:off x="4331483" y="2943239"/>
            <a:ext cx="1239750" cy="513208"/>
          </a:xfrm>
          <a:prstGeom prst="roundRect">
            <a:avLst>
              <a:gd name="adj" fmla="val 7423"/>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Straight Connector 206"/>
          <p:cNvCxnSpPr>
            <a:stCxn id="92" idx="3"/>
          </p:cNvCxnSpPr>
          <p:nvPr/>
        </p:nvCxnSpPr>
        <p:spPr bwMode="gray">
          <a:xfrm>
            <a:off x="4835457" y="3197226"/>
            <a:ext cx="4741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92" name="图片 87" descr="汇聚交换机.png"/>
          <p:cNvPicPr>
            <a:picLocks noChangeAspect="1"/>
          </p:cNvPicPr>
          <p:nvPr/>
        </p:nvPicPr>
        <p:blipFill>
          <a:blip r:embed="rId3" cstate="print"/>
          <a:stretch>
            <a:fillRect/>
          </a:stretch>
        </p:blipFill>
        <p:spPr bwMode="gray">
          <a:xfrm>
            <a:off x="4429747" y="3031253"/>
            <a:ext cx="405710" cy="331946"/>
          </a:xfrm>
          <a:prstGeom prst="rect">
            <a:avLst/>
          </a:prstGeom>
        </p:spPr>
      </p:pic>
      <p:pic>
        <p:nvPicPr>
          <p:cNvPr id="93" name="图片 87" descr="汇聚交换机.png"/>
          <p:cNvPicPr>
            <a:picLocks noChangeAspect="1"/>
          </p:cNvPicPr>
          <p:nvPr/>
        </p:nvPicPr>
        <p:blipFill>
          <a:blip r:embed="rId3" cstate="print"/>
          <a:stretch>
            <a:fillRect/>
          </a:stretch>
        </p:blipFill>
        <p:spPr bwMode="gray">
          <a:xfrm>
            <a:off x="5065591" y="3031253"/>
            <a:ext cx="405710" cy="331946"/>
          </a:xfrm>
          <a:prstGeom prst="rect">
            <a:avLst/>
          </a:prstGeom>
        </p:spPr>
      </p:pic>
      <p:pic>
        <p:nvPicPr>
          <p:cNvPr id="94" name="图片 76" descr="接入交换机.png"/>
          <p:cNvPicPr>
            <a:picLocks noChangeAspect="1"/>
          </p:cNvPicPr>
          <p:nvPr/>
        </p:nvPicPr>
        <p:blipFill>
          <a:blip r:embed="rId4" cstate="print"/>
          <a:stretch>
            <a:fillRect/>
          </a:stretch>
        </p:blipFill>
        <p:spPr bwMode="gray">
          <a:xfrm>
            <a:off x="4429202" y="4245575"/>
            <a:ext cx="406800" cy="332837"/>
          </a:xfrm>
          <a:prstGeom prst="rect">
            <a:avLst/>
          </a:prstGeom>
        </p:spPr>
      </p:pic>
      <p:pic>
        <p:nvPicPr>
          <p:cNvPr id="95" name="图片 76" descr="接入交换机.png"/>
          <p:cNvPicPr>
            <a:picLocks noChangeAspect="1"/>
          </p:cNvPicPr>
          <p:nvPr/>
        </p:nvPicPr>
        <p:blipFill>
          <a:blip r:embed="rId4" cstate="print"/>
          <a:stretch>
            <a:fillRect/>
          </a:stretch>
        </p:blipFill>
        <p:spPr bwMode="gray">
          <a:xfrm>
            <a:off x="5065046" y="4245575"/>
            <a:ext cx="406800" cy="332837"/>
          </a:xfrm>
          <a:prstGeom prst="rect">
            <a:avLst/>
          </a:prstGeom>
        </p:spPr>
      </p:pic>
      <p:cxnSp>
        <p:nvCxnSpPr>
          <p:cNvPr id="96" name="Straight Connector 220"/>
          <p:cNvCxnSpPr>
            <a:stCxn id="94" idx="3"/>
            <a:endCxn id="95" idx="1"/>
          </p:cNvCxnSpPr>
          <p:nvPr/>
        </p:nvCxnSpPr>
        <p:spPr bwMode="gray">
          <a:xfrm>
            <a:off x="4836002" y="4411994"/>
            <a:ext cx="229044"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97" name="Straight Connector 232"/>
          <p:cNvCxnSpPr>
            <a:stCxn id="94" idx="0"/>
            <a:endCxn id="92" idx="2"/>
          </p:cNvCxnSpPr>
          <p:nvPr/>
        </p:nvCxnSpPr>
        <p:spPr bwMode="gray">
          <a:xfrm flipV="1">
            <a:off x="4632602" y="3363199"/>
            <a:ext cx="0" cy="88237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235"/>
          <p:cNvCxnSpPr>
            <a:stCxn id="95" idx="0"/>
            <a:endCxn id="93" idx="2"/>
          </p:cNvCxnSpPr>
          <p:nvPr/>
        </p:nvCxnSpPr>
        <p:spPr bwMode="gray">
          <a:xfrm flipV="1">
            <a:off x="5268446" y="3363199"/>
            <a:ext cx="0" cy="88237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232"/>
          <p:cNvCxnSpPr>
            <a:stCxn id="66" idx="2"/>
            <a:endCxn id="92" idx="0"/>
          </p:cNvCxnSpPr>
          <p:nvPr/>
        </p:nvCxnSpPr>
        <p:spPr bwMode="gray">
          <a:xfrm>
            <a:off x="3357527" y="2071363"/>
            <a:ext cx="1275075" cy="95989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232"/>
          <p:cNvCxnSpPr>
            <a:stCxn id="65" idx="2"/>
            <a:endCxn id="93" idx="0"/>
          </p:cNvCxnSpPr>
          <p:nvPr/>
        </p:nvCxnSpPr>
        <p:spPr bwMode="gray">
          <a:xfrm>
            <a:off x="3993371" y="2071363"/>
            <a:ext cx="1275075" cy="95989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bwMode="gray">
          <a:xfrm rot="3037928">
            <a:off x="2674072" y="2459884"/>
            <a:ext cx="674703" cy="214408"/>
          </a:xfrm>
          <a:prstGeom prst="ellips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椭圆 117"/>
          <p:cNvSpPr/>
          <p:nvPr/>
        </p:nvSpPr>
        <p:spPr bwMode="gray">
          <a:xfrm rot="18738312">
            <a:off x="4004823" y="2486811"/>
            <a:ext cx="674703" cy="214408"/>
          </a:xfrm>
          <a:prstGeom prst="ellips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椭圆 118"/>
          <p:cNvSpPr/>
          <p:nvPr/>
        </p:nvSpPr>
        <p:spPr bwMode="gray">
          <a:xfrm>
            <a:off x="1987113" y="3676998"/>
            <a:ext cx="816390" cy="214408"/>
          </a:xfrm>
          <a:prstGeom prst="ellips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p:nvPr/>
        </p:nvSpPr>
        <p:spPr bwMode="gray">
          <a:xfrm>
            <a:off x="4542329" y="3676998"/>
            <a:ext cx="816390" cy="214408"/>
          </a:xfrm>
          <a:prstGeom prst="ellips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1" name="Group 3"/>
          <p:cNvGrpSpPr/>
          <p:nvPr/>
        </p:nvGrpSpPr>
        <p:grpSpPr bwMode="gray">
          <a:xfrm>
            <a:off x="3069990" y="4350015"/>
            <a:ext cx="261965" cy="61979"/>
            <a:chOff x="559282" y="6488261"/>
            <a:chExt cx="261965" cy="61979"/>
          </a:xfrm>
          <a:solidFill>
            <a:schemeClr val="bg1">
              <a:lumMod val="50000"/>
            </a:schemeClr>
          </a:solidFill>
        </p:grpSpPr>
        <p:sp>
          <p:nvSpPr>
            <p:cNvPr id="12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5" name="Group 3"/>
          <p:cNvGrpSpPr/>
          <p:nvPr/>
        </p:nvGrpSpPr>
        <p:grpSpPr bwMode="gray">
          <a:xfrm>
            <a:off x="4010032" y="4350015"/>
            <a:ext cx="261965" cy="61979"/>
            <a:chOff x="559282" y="6488261"/>
            <a:chExt cx="261965" cy="61979"/>
          </a:xfrm>
          <a:solidFill>
            <a:schemeClr val="bg1">
              <a:lumMod val="50000"/>
            </a:schemeClr>
          </a:solidFill>
        </p:grpSpPr>
        <p:sp>
          <p:nvSpPr>
            <p:cNvPr id="12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9" name="Rounded Rectangle 247"/>
          <p:cNvSpPr/>
          <p:nvPr/>
        </p:nvSpPr>
        <p:spPr bwMode="gray">
          <a:xfrm>
            <a:off x="3560382" y="5891994"/>
            <a:ext cx="952813" cy="263357"/>
          </a:xfrm>
          <a:prstGeom prst="roundRect">
            <a:avLst>
              <a:gd name="adj" fmla="val 7423"/>
            </a:avLst>
          </a:prstGeom>
          <a:solidFill>
            <a:srgbClr val="E3F6F8"/>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200" dirty="0" smtClean="0">
                <a:solidFill>
                  <a:srgbClr val="30B5C5"/>
                </a:solidFill>
                <a:latin typeface="Huawei Sans" panose="020C0503030203020204" pitchFamily="34" charset="0"/>
              </a:rPr>
              <a:t>Stacking</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椭圆 129"/>
          <p:cNvSpPr/>
          <p:nvPr/>
        </p:nvSpPr>
        <p:spPr bwMode="gray">
          <a:xfrm>
            <a:off x="4853363" y="5956250"/>
            <a:ext cx="260127" cy="146443"/>
          </a:xfrm>
          <a:prstGeom prst="ellips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TextBox 89"/>
          <p:cNvSpPr txBox="1"/>
          <p:nvPr/>
        </p:nvSpPr>
        <p:spPr bwMode="gray">
          <a:xfrm>
            <a:off x="5088452" y="5878352"/>
            <a:ext cx="851515" cy="276999"/>
          </a:xfrm>
          <a:prstGeom prst="rect">
            <a:avLst/>
          </a:prstGeom>
          <a:noFill/>
        </p:spPr>
        <p:txBody>
          <a:bodyPr wrap="none" rtlCol="0">
            <a:noAutofit/>
          </a:bodyPr>
          <a:lstStyle/>
          <a:p>
            <a:pPr fontAlgn="ctr"/>
            <a:r>
              <a:rPr lang="en-US" sz="1200" dirty="0" smtClean="0">
                <a:latin typeface="Huawei Sans" panose="020C0503030203020204" pitchFamily="34" charset="0"/>
              </a:rPr>
              <a:t>Eth-trunk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TextBox 89"/>
          <p:cNvSpPr txBox="1"/>
          <p:nvPr/>
        </p:nvSpPr>
        <p:spPr bwMode="gray">
          <a:xfrm>
            <a:off x="531029" y="4739250"/>
            <a:ext cx="5181616" cy="1118255"/>
          </a:xfrm>
          <a:prstGeom prst="rect">
            <a:avLst/>
          </a:prstGeom>
          <a:noFill/>
        </p:spPr>
        <p:txBody>
          <a:bodyPr wrap="square" rtlCol="0">
            <a:noAutofit/>
          </a:bodyPr>
          <a:lstStyle/>
          <a:p>
            <a:pPr fontAlgn="ctr"/>
            <a:r>
              <a:rPr lang="en-US" sz="1200" dirty="0" smtClean="0">
                <a:latin typeface="Huawei Sans" panose="020C0503030203020204" pitchFamily="34" charset="0"/>
              </a:rPr>
              <a:t>Loop-free networking: There is no need to deploy complex ring network protocols or reliability protocols. This networking ensures device-level and link-level reliability, simplifies the network topology, and reduces deployment and maintenance workload.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Rounded Rectangle 247"/>
          <p:cNvSpPr/>
          <p:nvPr/>
        </p:nvSpPr>
        <p:spPr bwMode="gray">
          <a:xfrm>
            <a:off x="7135282" y="3999794"/>
            <a:ext cx="1239750" cy="513208"/>
          </a:xfrm>
          <a:prstGeom prst="roundRect">
            <a:avLst>
              <a:gd name="adj" fmla="val 7423"/>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Rounded Rectangle 247"/>
          <p:cNvSpPr/>
          <p:nvPr/>
        </p:nvSpPr>
        <p:spPr bwMode="gray">
          <a:xfrm>
            <a:off x="7135282" y="2792407"/>
            <a:ext cx="1239750" cy="513208"/>
          </a:xfrm>
          <a:prstGeom prst="roundRect">
            <a:avLst>
              <a:gd name="adj" fmla="val 7423"/>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5" name="Straight Connector 206"/>
          <p:cNvCxnSpPr>
            <a:stCxn id="136" idx="3"/>
          </p:cNvCxnSpPr>
          <p:nvPr/>
        </p:nvCxnSpPr>
        <p:spPr bwMode="gray">
          <a:xfrm>
            <a:off x="7639256" y="3046394"/>
            <a:ext cx="4741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36" name="图片 87" descr="汇聚交换机.png"/>
          <p:cNvPicPr>
            <a:picLocks noChangeAspect="1"/>
          </p:cNvPicPr>
          <p:nvPr/>
        </p:nvPicPr>
        <p:blipFill>
          <a:blip r:embed="rId3" cstate="print"/>
          <a:stretch>
            <a:fillRect/>
          </a:stretch>
        </p:blipFill>
        <p:spPr bwMode="gray">
          <a:xfrm>
            <a:off x="7233546" y="2880421"/>
            <a:ext cx="405710" cy="331946"/>
          </a:xfrm>
          <a:prstGeom prst="rect">
            <a:avLst/>
          </a:prstGeom>
        </p:spPr>
      </p:pic>
      <p:pic>
        <p:nvPicPr>
          <p:cNvPr id="137" name="图片 87" descr="汇聚交换机.png"/>
          <p:cNvPicPr>
            <a:picLocks noChangeAspect="1"/>
          </p:cNvPicPr>
          <p:nvPr/>
        </p:nvPicPr>
        <p:blipFill>
          <a:blip r:embed="rId3" cstate="print"/>
          <a:stretch>
            <a:fillRect/>
          </a:stretch>
        </p:blipFill>
        <p:spPr bwMode="gray">
          <a:xfrm>
            <a:off x="7869390" y="2880421"/>
            <a:ext cx="405710" cy="331946"/>
          </a:xfrm>
          <a:prstGeom prst="rect">
            <a:avLst/>
          </a:prstGeom>
        </p:spPr>
      </p:pic>
      <p:pic>
        <p:nvPicPr>
          <p:cNvPr id="138" name="图片 76" descr="接入交换机.png"/>
          <p:cNvPicPr>
            <a:picLocks noChangeAspect="1"/>
          </p:cNvPicPr>
          <p:nvPr/>
        </p:nvPicPr>
        <p:blipFill>
          <a:blip r:embed="rId4" cstate="print"/>
          <a:stretch>
            <a:fillRect/>
          </a:stretch>
        </p:blipFill>
        <p:spPr bwMode="gray">
          <a:xfrm>
            <a:off x="7233001" y="4094743"/>
            <a:ext cx="406800" cy="332837"/>
          </a:xfrm>
          <a:prstGeom prst="rect">
            <a:avLst/>
          </a:prstGeom>
        </p:spPr>
      </p:pic>
      <p:pic>
        <p:nvPicPr>
          <p:cNvPr id="139" name="图片 76" descr="接入交换机.png"/>
          <p:cNvPicPr>
            <a:picLocks noChangeAspect="1"/>
          </p:cNvPicPr>
          <p:nvPr/>
        </p:nvPicPr>
        <p:blipFill>
          <a:blip r:embed="rId4" cstate="print"/>
          <a:stretch>
            <a:fillRect/>
          </a:stretch>
        </p:blipFill>
        <p:spPr bwMode="gray">
          <a:xfrm>
            <a:off x="7868845" y="4094743"/>
            <a:ext cx="406800" cy="332837"/>
          </a:xfrm>
          <a:prstGeom prst="rect">
            <a:avLst/>
          </a:prstGeom>
        </p:spPr>
      </p:pic>
      <p:cxnSp>
        <p:nvCxnSpPr>
          <p:cNvPr id="140" name="Straight Connector 220"/>
          <p:cNvCxnSpPr>
            <a:stCxn id="138" idx="3"/>
            <a:endCxn id="139" idx="1"/>
          </p:cNvCxnSpPr>
          <p:nvPr/>
        </p:nvCxnSpPr>
        <p:spPr bwMode="gray">
          <a:xfrm>
            <a:off x="7639801" y="4261162"/>
            <a:ext cx="229044"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41" name="Straight Connector 232"/>
          <p:cNvCxnSpPr>
            <a:stCxn id="138" idx="0"/>
            <a:endCxn id="136" idx="2"/>
          </p:cNvCxnSpPr>
          <p:nvPr/>
        </p:nvCxnSpPr>
        <p:spPr bwMode="gray">
          <a:xfrm flipV="1">
            <a:off x="7436401" y="3212367"/>
            <a:ext cx="0" cy="88237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235"/>
          <p:cNvCxnSpPr>
            <a:stCxn id="139" idx="0"/>
            <a:endCxn id="137" idx="2"/>
          </p:cNvCxnSpPr>
          <p:nvPr/>
        </p:nvCxnSpPr>
        <p:spPr bwMode="gray">
          <a:xfrm flipV="1">
            <a:off x="8072245" y="3212367"/>
            <a:ext cx="0" cy="88237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205"/>
          <p:cNvCxnSpPr>
            <a:stCxn id="146" idx="3"/>
            <a:endCxn id="145" idx="1"/>
          </p:cNvCxnSpPr>
          <p:nvPr/>
        </p:nvCxnSpPr>
        <p:spPr bwMode="gray">
          <a:xfrm>
            <a:off x="8914332" y="1754558"/>
            <a:ext cx="2301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45" name="图片 86" descr="核心交换机.png"/>
          <p:cNvPicPr>
            <a:picLocks noChangeAspect="1"/>
          </p:cNvPicPr>
          <p:nvPr/>
        </p:nvPicPr>
        <p:blipFill>
          <a:blip r:embed="rId5" cstate="print"/>
          <a:stretch>
            <a:fillRect/>
          </a:stretch>
        </p:blipFill>
        <p:spPr bwMode="gray">
          <a:xfrm>
            <a:off x="9144466" y="1588585"/>
            <a:ext cx="405710" cy="331946"/>
          </a:xfrm>
          <a:prstGeom prst="rect">
            <a:avLst/>
          </a:prstGeom>
        </p:spPr>
      </p:pic>
      <p:pic>
        <p:nvPicPr>
          <p:cNvPr id="146" name="图片 86" descr="核心交换机.png"/>
          <p:cNvPicPr>
            <a:picLocks noChangeAspect="1"/>
          </p:cNvPicPr>
          <p:nvPr/>
        </p:nvPicPr>
        <p:blipFill>
          <a:blip r:embed="rId5" cstate="print"/>
          <a:stretch>
            <a:fillRect/>
          </a:stretch>
        </p:blipFill>
        <p:spPr bwMode="gray">
          <a:xfrm>
            <a:off x="8508622" y="1588585"/>
            <a:ext cx="405710" cy="331946"/>
          </a:xfrm>
          <a:prstGeom prst="rect">
            <a:avLst/>
          </a:prstGeom>
        </p:spPr>
      </p:pic>
      <p:cxnSp>
        <p:nvCxnSpPr>
          <p:cNvPr id="147" name="Straight Connector 232"/>
          <p:cNvCxnSpPr>
            <a:stCxn id="136" idx="0"/>
            <a:endCxn id="146" idx="2"/>
          </p:cNvCxnSpPr>
          <p:nvPr/>
        </p:nvCxnSpPr>
        <p:spPr bwMode="gray">
          <a:xfrm flipV="1">
            <a:off x="7436401" y="1920531"/>
            <a:ext cx="1275076" cy="95989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232"/>
          <p:cNvCxnSpPr>
            <a:stCxn id="137" idx="0"/>
            <a:endCxn id="145" idx="2"/>
          </p:cNvCxnSpPr>
          <p:nvPr/>
        </p:nvCxnSpPr>
        <p:spPr bwMode="gray">
          <a:xfrm flipV="1">
            <a:off x="8072245" y="1920531"/>
            <a:ext cx="1275076" cy="95989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9" name="Rounded Rectangle 247"/>
          <p:cNvSpPr/>
          <p:nvPr/>
        </p:nvSpPr>
        <p:spPr bwMode="gray">
          <a:xfrm>
            <a:off x="9685433" y="3999794"/>
            <a:ext cx="1239750" cy="513208"/>
          </a:xfrm>
          <a:prstGeom prst="roundRect">
            <a:avLst>
              <a:gd name="adj" fmla="val 7423"/>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Rounded Rectangle 247"/>
          <p:cNvSpPr/>
          <p:nvPr/>
        </p:nvSpPr>
        <p:spPr bwMode="gray">
          <a:xfrm>
            <a:off x="9685433" y="2792407"/>
            <a:ext cx="1239750" cy="513208"/>
          </a:xfrm>
          <a:prstGeom prst="roundRect">
            <a:avLst>
              <a:gd name="adj" fmla="val 7423"/>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1" name="Straight Connector 206"/>
          <p:cNvCxnSpPr>
            <a:stCxn id="152" idx="3"/>
          </p:cNvCxnSpPr>
          <p:nvPr/>
        </p:nvCxnSpPr>
        <p:spPr bwMode="gray">
          <a:xfrm>
            <a:off x="10189407" y="3046394"/>
            <a:ext cx="4741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52" name="图片 87" descr="汇聚交换机.png"/>
          <p:cNvPicPr>
            <a:picLocks noChangeAspect="1"/>
          </p:cNvPicPr>
          <p:nvPr/>
        </p:nvPicPr>
        <p:blipFill>
          <a:blip r:embed="rId3" cstate="print"/>
          <a:stretch>
            <a:fillRect/>
          </a:stretch>
        </p:blipFill>
        <p:spPr bwMode="gray">
          <a:xfrm>
            <a:off x="9783697" y="2880421"/>
            <a:ext cx="405710" cy="331946"/>
          </a:xfrm>
          <a:prstGeom prst="rect">
            <a:avLst/>
          </a:prstGeom>
        </p:spPr>
      </p:pic>
      <p:pic>
        <p:nvPicPr>
          <p:cNvPr id="153" name="图片 87" descr="汇聚交换机.png"/>
          <p:cNvPicPr>
            <a:picLocks noChangeAspect="1"/>
          </p:cNvPicPr>
          <p:nvPr/>
        </p:nvPicPr>
        <p:blipFill>
          <a:blip r:embed="rId3" cstate="print"/>
          <a:stretch>
            <a:fillRect/>
          </a:stretch>
        </p:blipFill>
        <p:spPr bwMode="gray">
          <a:xfrm>
            <a:off x="10419541" y="2880421"/>
            <a:ext cx="405710" cy="331946"/>
          </a:xfrm>
          <a:prstGeom prst="rect">
            <a:avLst/>
          </a:prstGeom>
        </p:spPr>
      </p:pic>
      <p:pic>
        <p:nvPicPr>
          <p:cNvPr id="154" name="图片 76" descr="接入交换机.png"/>
          <p:cNvPicPr>
            <a:picLocks noChangeAspect="1"/>
          </p:cNvPicPr>
          <p:nvPr/>
        </p:nvPicPr>
        <p:blipFill>
          <a:blip r:embed="rId4" cstate="print"/>
          <a:stretch>
            <a:fillRect/>
          </a:stretch>
        </p:blipFill>
        <p:spPr bwMode="gray">
          <a:xfrm>
            <a:off x="9783152" y="4094743"/>
            <a:ext cx="406800" cy="332837"/>
          </a:xfrm>
          <a:prstGeom prst="rect">
            <a:avLst/>
          </a:prstGeom>
        </p:spPr>
      </p:pic>
      <p:pic>
        <p:nvPicPr>
          <p:cNvPr id="155" name="图片 76" descr="接入交换机.png"/>
          <p:cNvPicPr>
            <a:picLocks noChangeAspect="1"/>
          </p:cNvPicPr>
          <p:nvPr/>
        </p:nvPicPr>
        <p:blipFill>
          <a:blip r:embed="rId4" cstate="print"/>
          <a:stretch>
            <a:fillRect/>
          </a:stretch>
        </p:blipFill>
        <p:spPr bwMode="gray">
          <a:xfrm>
            <a:off x="10418996" y="4094743"/>
            <a:ext cx="406800" cy="332837"/>
          </a:xfrm>
          <a:prstGeom prst="rect">
            <a:avLst/>
          </a:prstGeom>
        </p:spPr>
      </p:pic>
      <p:cxnSp>
        <p:nvCxnSpPr>
          <p:cNvPr id="156" name="Straight Connector 220"/>
          <p:cNvCxnSpPr>
            <a:stCxn id="154" idx="3"/>
            <a:endCxn id="155" idx="1"/>
          </p:cNvCxnSpPr>
          <p:nvPr/>
        </p:nvCxnSpPr>
        <p:spPr bwMode="gray">
          <a:xfrm>
            <a:off x="10189952" y="4261162"/>
            <a:ext cx="229044"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7" name="Straight Connector 232"/>
          <p:cNvCxnSpPr>
            <a:stCxn id="154" idx="0"/>
            <a:endCxn id="152" idx="2"/>
          </p:cNvCxnSpPr>
          <p:nvPr/>
        </p:nvCxnSpPr>
        <p:spPr bwMode="gray">
          <a:xfrm flipV="1">
            <a:off x="9986552" y="3212367"/>
            <a:ext cx="0" cy="88237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8" name="Straight Connector 235"/>
          <p:cNvCxnSpPr>
            <a:stCxn id="155" idx="0"/>
            <a:endCxn id="153" idx="2"/>
          </p:cNvCxnSpPr>
          <p:nvPr/>
        </p:nvCxnSpPr>
        <p:spPr bwMode="gray">
          <a:xfrm flipV="1">
            <a:off x="10622396" y="3212367"/>
            <a:ext cx="0" cy="88237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9" name="Straight Connector 232"/>
          <p:cNvCxnSpPr>
            <a:stCxn id="146" idx="2"/>
            <a:endCxn id="152" idx="0"/>
          </p:cNvCxnSpPr>
          <p:nvPr/>
        </p:nvCxnSpPr>
        <p:spPr bwMode="gray">
          <a:xfrm>
            <a:off x="8711477" y="1920531"/>
            <a:ext cx="1275075" cy="95989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0" name="Straight Connector 232"/>
          <p:cNvCxnSpPr>
            <a:stCxn id="145" idx="2"/>
            <a:endCxn id="153" idx="0"/>
          </p:cNvCxnSpPr>
          <p:nvPr/>
        </p:nvCxnSpPr>
        <p:spPr bwMode="gray">
          <a:xfrm>
            <a:off x="9347321" y="1920531"/>
            <a:ext cx="1275075" cy="95989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3" name="椭圆 162"/>
          <p:cNvSpPr/>
          <p:nvPr/>
        </p:nvSpPr>
        <p:spPr bwMode="gray">
          <a:xfrm>
            <a:off x="7341063" y="3526166"/>
            <a:ext cx="816390" cy="214408"/>
          </a:xfrm>
          <a:prstGeom prst="ellips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椭圆 163"/>
          <p:cNvSpPr/>
          <p:nvPr/>
        </p:nvSpPr>
        <p:spPr bwMode="gray">
          <a:xfrm>
            <a:off x="9896279" y="3526166"/>
            <a:ext cx="816390" cy="214408"/>
          </a:xfrm>
          <a:prstGeom prst="ellips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5" name="Group 3"/>
          <p:cNvGrpSpPr/>
          <p:nvPr/>
        </p:nvGrpSpPr>
        <p:grpSpPr bwMode="gray">
          <a:xfrm>
            <a:off x="8423940" y="4199183"/>
            <a:ext cx="261965" cy="61979"/>
            <a:chOff x="559282" y="6488261"/>
            <a:chExt cx="261965" cy="61979"/>
          </a:xfrm>
          <a:solidFill>
            <a:schemeClr val="bg1">
              <a:lumMod val="50000"/>
            </a:schemeClr>
          </a:solidFill>
        </p:grpSpPr>
        <p:sp>
          <p:nvSpPr>
            <p:cNvPr id="16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9" name="Group 3"/>
          <p:cNvGrpSpPr/>
          <p:nvPr/>
        </p:nvGrpSpPr>
        <p:grpSpPr bwMode="gray">
          <a:xfrm>
            <a:off x="9363982" y="4199183"/>
            <a:ext cx="261965" cy="61979"/>
            <a:chOff x="559282" y="6488261"/>
            <a:chExt cx="261965" cy="61979"/>
          </a:xfrm>
          <a:solidFill>
            <a:schemeClr val="bg1">
              <a:lumMod val="50000"/>
            </a:schemeClr>
          </a:solidFill>
        </p:grpSpPr>
        <p:sp>
          <p:nvSpPr>
            <p:cNvPr id="170"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3" name="TextBox 89"/>
          <p:cNvSpPr txBox="1"/>
          <p:nvPr/>
        </p:nvSpPr>
        <p:spPr bwMode="gray">
          <a:xfrm>
            <a:off x="6780279" y="1961560"/>
            <a:ext cx="1377174" cy="954107"/>
          </a:xfrm>
          <a:prstGeom prst="rect">
            <a:avLst/>
          </a:prstGeom>
          <a:noFill/>
        </p:spPr>
        <p:txBody>
          <a:bodyPr wrap="square" rtlCol="0">
            <a:noAutofit/>
          </a:bodyPr>
          <a:lstStyle/>
          <a:p>
            <a:pPr algn="ctr" fontAlgn="ctr"/>
            <a:r>
              <a:rPr lang="en-US" sz="1200" dirty="0" smtClean="0">
                <a:latin typeface="Huawei Sans" panose="020C0503030203020204" pitchFamily="34" charset="0"/>
              </a:rPr>
              <a:t>Equal-cost load balancing and redundancy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TextBox 89"/>
          <p:cNvSpPr txBox="1"/>
          <p:nvPr/>
        </p:nvSpPr>
        <p:spPr bwMode="gray">
          <a:xfrm>
            <a:off x="6262446" y="4473042"/>
            <a:ext cx="5450127" cy="1350259"/>
          </a:xfrm>
          <a:prstGeom prst="rect">
            <a:avLst/>
          </a:prstGeom>
          <a:noFill/>
        </p:spPr>
        <p:txBody>
          <a:bodyPr wrap="square" rtlCol="0">
            <a:noAutofit/>
          </a:bodyPr>
          <a:lstStyle/>
          <a:p>
            <a:pPr fontAlgn="ctr"/>
            <a:r>
              <a:rPr lang="en-US" sz="1200" dirty="0" smtClean="0">
                <a:latin typeface="Huawei Sans" panose="020C0503030203020204" pitchFamily="34" charset="0"/>
              </a:rPr>
              <a:t>Unlike the stacking core networking that has only one core from the service perspective, dual-core networking has two cores. The aggregation layer can have two equal-cost routes to the core switches at the same time. During the upgrade of core switches, services are not interrupted. To simplify </a:t>
            </a:r>
            <a:r>
              <a:rPr lang="en-US" sz="1200" smtClean="0">
                <a:latin typeface="Huawei Sans" panose="020C0503030203020204" pitchFamily="34" charset="0"/>
              </a:rPr>
              <a:t>O&amp;M, stacking </a:t>
            </a:r>
            <a:r>
              <a:rPr lang="en-US" sz="1200" dirty="0" smtClean="0">
                <a:latin typeface="Huawei Sans" panose="020C0503030203020204" pitchFamily="34" charset="0"/>
              </a:rPr>
              <a:t>core networking is recommended. If the customer is sensitive to service interruption, the dual-core networking is recommended.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Box 89"/>
          <p:cNvSpPr txBox="1"/>
          <p:nvPr/>
        </p:nvSpPr>
        <p:spPr bwMode="gray">
          <a:xfrm>
            <a:off x="9727716" y="1827831"/>
            <a:ext cx="1377174" cy="954107"/>
          </a:xfrm>
          <a:prstGeom prst="rect">
            <a:avLst/>
          </a:prstGeom>
          <a:noFill/>
        </p:spPr>
        <p:txBody>
          <a:bodyPr wrap="square" rtlCol="0">
            <a:noAutofit/>
          </a:bodyPr>
          <a:lstStyle/>
          <a:p>
            <a:pPr algn="ctr" fontAlgn="ctr"/>
            <a:r>
              <a:rPr lang="en-US" sz="1200" dirty="0" smtClean="0">
                <a:latin typeface="Huawei Sans" panose="020C0503030203020204" pitchFamily="34" charset="0"/>
              </a:rPr>
              <a:t>Equal-cost load balancing and redundancy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五边形 102"/>
          <p:cNvSpPr/>
          <p:nvPr/>
        </p:nvSpPr>
        <p:spPr bwMode="gray">
          <a:xfrm>
            <a:off x="7484882" y="23065"/>
            <a:ext cx="1939579"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rgbClr val="FFFFFF"/>
                </a:solidFill>
                <a:latin typeface="Huawei Sans" panose="020C0503030203020204" pitchFamily="34" charset="0"/>
              </a:rPr>
              <a:t>Network Architecture and Topology Design</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燕尾形 103"/>
          <p:cNvSpPr/>
          <p:nvPr/>
        </p:nvSpPr>
        <p:spPr bwMode="gray">
          <a:xfrm>
            <a:off x="9355820" y="23065"/>
            <a:ext cx="118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燕尾形 104"/>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636683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ounded Rectangle 96"/>
          <p:cNvSpPr/>
          <p:nvPr/>
        </p:nvSpPr>
        <p:spPr bwMode="gray">
          <a:xfrm>
            <a:off x="795419" y="1619879"/>
            <a:ext cx="4422753" cy="810007"/>
          </a:xfrm>
          <a:prstGeom prst="roundRect">
            <a:avLst>
              <a:gd name="adj" fmla="val 7423"/>
            </a:avLst>
          </a:prstGeom>
          <a:pattFill prst="dkUpDiag">
            <a:fgClr>
              <a:srgbClr val="E3F6F8"/>
            </a:fgClr>
            <a:bgClr>
              <a:schemeClr val="bg1"/>
            </a:bgClr>
          </a:patt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Network Egress Design</a:t>
            </a:r>
            <a:endParaRPr lang="en-US" altLang="zh-CN" dirty="0">
              <a:latin typeface="Huawei Sans" panose="020C0503030203020204" pitchFamily="34" charset="0"/>
              <a:sym typeface="Huawei Sans" panose="020C0503030203020204" pitchFamily="34" charset="0"/>
            </a:endParaRPr>
          </a:p>
        </p:txBody>
      </p:sp>
      <p:sp>
        <p:nvSpPr>
          <p:cNvPr id="127" name="文本占位符 126"/>
          <p:cNvSpPr>
            <a:spLocks noGrp="1"/>
          </p:cNvSpPr>
          <p:nvPr>
            <p:ph type="body" sz="quarter" idx="4294967295"/>
          </p:nvPr>
        </p:nvSpPr>
        <p:spPr bwMode="gray">
          <a:xfrm>
            <a:off x="5291138" y="991394"/>
            <a:ext cx="6456362" cy="4875212"/>
          </a:xfrm>
        </p:spPr>
        <p:txBody>
          <a:bodyPr>
            <a:noAutofit/>
          </a:bodyPr>
          <a:lstStyle/>
          <a:p>
            <a:pPr fontAlgn="ctr">
              <a:lnSpc>
                <a:spcPct val="110000"/>
              </a:lnSpc>
              <a:spcBef>
                <a:spcPts val="300"/>
              </a:spcBef>
            </a:pPr>
            <a:r>
              <a:rPr lang="en-US" sz="1600" dirty="0" smtClean="0">
                <a:latin typeface="Huawei Sans" panose="020C0503030203020204" pitchFamily="34" charset="0"/>
              </a:rPr>
              <a:t>As the boundary between the campus network and external network (including the Internet and WAN), the egress zone is responsible for communication and security protection between internal and external networks.</a:t>
            </a:r>
          </a:p>
          <a:p>
            <a:pPr fontAlgn="ctr">
              <a:lnSpc>
                <a:spcPct val="110000"/>
              </a:lnSpc>
              <a:spcBef>
                <a:spcPts val="300"/>
              </a:spcBef>
            </a:pPr>
            <a:r>
              <a:rPr lang="en-US" sz="1600" dirty="0" smtClean="0">
                <a:latin typeface="Huawei Sans" panose="020C0503030203020204" pitchFamily="34" charset="0"/>
              </a:rPr>
              <a:t>The requirements for the egress zone design are as follows:</a:t>
            </a:r>
            <a:endParaRPr lang="en-US" altLang="zh-CN" sz="1600" dirty="0" smtClean="0">
              <a:latin typeface="Huawei Sans" panose="020C0503030203020204" pitchFamily="34" charset="0"/>
              <a:sym typeface="Huawei Sans" panose="020C0503030203020204" pitchFamily="34" charset="0"/>
            </a:endParaRPr>
          </a:p>
          <a:p>
            <a:pPr lvl="1" fontAlgn="ctr">
              <a:lnSpc>
                <a:spcPct val="110000"/>
              </a:lnSpc>
              <a:spcBef>
                <a:spcPts val="300"/>
              </a:spcBef>
            </a:pPr>
            <a:r>
              <a:rPr lang="en-US" sz="1400" b="1" dirty="0" smtClean="0">
                <a:latin typeface="Huawei Sans" panose="020C0503030203020204" pitchFamily="34" charset="0"/>
              </a:rPr>
              <a:t>Network connectivity</a:t>
            </a:r>
            <a:r>
              <a:rPr lang="en-US" sz="1400" dirty="0" smtClean="0">
                <a:latin typeface="Huawei Sans" panose="020C0503030203020204" pitchFamily="34" charset="0"/>
              </a:rPr>
              <a:t>: Internal users can access the external network. If the campus network provides access for external users, external users must be allowed to access the campus network.</a:t>
            </a:r>
            <a:endParaRPr lang="en-US" altLang="zh-CN" sz="1400" dirty="0" smtClean="0">
              <a:latin typeface="Huawei Sans" panose="020C0503030203020204" pitchFamily="34" charset="0"/>
              <a:sym typeface="Huawei Sans" panose="020C0503030203020204" pitchFamily="34" charset="0"/>
            </a:endParaRPr>
          </a:p>
          <a:p>
            <a:pPr lvl="1" fontAlgn="ctr">
              <a:lnSpc>
                <a:spcPct val="110000"/>
              </a:lnSpc>
              <a:spcBef>
                <a:spcPts val="300"/>
              </a:spcBef>
            </a:pPr>
            <a:r>
              <a:rPr lang="en-US" sz="1400" b="1" dirty="0" smtClean="0">
                <a:latin typeface="Huawei Sans" panose="020C0503030203020204" pitchFamily="34" charset="0"/>
              </a:rPr>
              <a:t>Network security</a:t>
            </a:r>
            <a:r>
              <a:rPr lang="en-US" sz="1400" dirty="0" smtClean="0">
                <a:latin typeface="Huawei Sans" panose="020C0503030203020204" pitchFamily="34" charset="0"/>
              </a:rPr>
              <a:t>: To ensure that the campus network is secure and controllable, especially border security, firewalls and the Intrusion Prevention System (IPS) devices must be configured. Security components are selected based on security requirements and investment scales.</a:t>
            </a:r>
          </a:p>
          <a:p>
            <a:pPr lvl="1" fontAlgn="ctr">
              <a:lnSpc>
                <a:spcPct val="110000"/>
              </a:lnSpc>
              <a:spcBef>
                <a:spcPts val="300"/>
              </a:spcBef>
            </a:pPr>
            <a:r>
              <a:rPr lang="en-US" sz="1400" b="1" dirty="0" smtClean="0">
                <a:latin typeface="Huawei Sans" panose="020C0503030203020204" pitchFamily="34" charset="0"/>
              </a:rPr>
              <a:t>Flexible access modes</a:t>
            </a:r>
            <a:r>
              <a:rPr lang="en-US" sz="1400" dirty="0" smtClean="0">
                <a:latin typeface="Huawei Sans" panose="020C0503030203020204" pitchFamily="34" charset="0"/>
              </a:rPr>
              <a:t>: Various access modes are provided, including wired or wireless access on the LAN side and access on the WAN side.</a:t>
            </a:r>
          </a:p>
          <a:p>
            <a:pPr lvl="1" fontAlgn="ctr">
              <a:lnSpc>
                <a:spcPct val="110000"/>
              </a:lnSpc>
              <a:spcBef>
                <a:spcPts val="300"/>
              </a:spcBef>
            </a:pPr>
            <a:r>
              <a:rPr lang="en-US" sz="1400" b="1" dirty="0" smtClean="0">
                <a:latin typeface="Huawei Sans" panose="020C0503030203020204" pitchFamily="34" charset="0"/>
              </a:rPr>
              <a:t>Strong service control capability</a:t>
            </a:r>
            <a:r>
              <a:rPr lang="en-US" sz="1400" dirty="0" smtClean="0">
                <a:latin typeface="Huawei Sans" panose="020C0503030203020204" pitchFamily="34" charset="0"/>
              </a:rPr>
              <a:t>: Service deployment and isolation are easy, and various VPN access modes are provided, including IPsec VPN, SSL VPN, and </a:t>
            </a:r>
            <a:r>
              <a:rPr lang="en-US" sz="1400" dirty="0" err="1" smtClean="0">
                <a:latin typeface="Huawei Sans" panose="020C0503030203020204" pitchFamily="34" charset="0"/>
              </a:rPr>
              <a:t>MPLS</a:t>
            </a:r>
            <a:r>
              <a:rPr lang="en-US" sz="1400" dirty="0" smtClean="0">
                <a:latin typeface="Huawei Sans" panose="020C0503030203020204" pitchFamily="34" charset="0"/>
              </a:rPr>
              <a:t> VPN.</a:t>
            </a:r>
            <a:endParaRPr lang="en-US" altLang="zh-CN" sz="1400" dirty="0">
              <a:latin typeface="Huawei Sans" panose="020C0503030203020204" pitchFamily="34" charset="0"/>
              <a:sym typeface="Huawei Sans" panose="020C0503030203020204" pitchFamily="34" charset="0"/>
            </a:endParaRPr>
          </a:p>
        </p:txBody>
      </p:sp>
      <p:pic>
        <p:nvPicPr>
          <p:cNvPr id="9" name="图片 105" descr="AP.png"/>
          <p:cNvPicPr>
            <a:picLocks noChangeAspect="1"/>
          </p:cNvPicPr>
          <p:nvPr/>
        </p:nvPicPr>
        <p:blipFill>
          <a:blip r:embed="rId3" cstate="print"/>
          <a:stretch>
            <a:fillRect/>
          </a:stretch>
        </p:blipFill>
        <p:spPr bwMode="gray">
          <a:xfrm>
            <a:off x="4139806" y="4860690"/>
            <a:ext cx="335297" cy="274335"/>
          </a:xfrm>
          <a:prstGeom prst="rect">
            <a:avLst/>
          </a:prstGeom>
        </p:spPr>
      </p:pic>
      <p:cxnSp>
        <p:nvCxnSpPr>
          <p:cNvPr id="10" name="Straight Connector 9"/>
          <p:cNvCxnSpPr>
            <a:stCxn id="9" idx="0"/>
            <a:endCxn id="37" idx="2"/>
          </p:cNvCxnSpPr>
          <p:nvPr/>
        </p:nvCxnSpPr>
        <p:spPr bwMode="gray">
          <a:xfrm flipV="1">
            <a:off x="4307455" y="4673563"/>
            <a:ext cx="92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5" descr="AP.png"/>
          <p:cNvPicPr>
            <a:picLocks noChangeAspect="1"/>
          </p:cNvPicPr>
          <p:nvPr/>
        </p:nvPicPr>
        <p:blipFill>
          <a:blip r:embed="rId3" cstate="print"/>
          <a:stretch>
            <a:fillRect/>
          </a:stretch>
        </p:blipFill>
        <p:spPr bwMode="gray">
          <a:xfrm>
            <a:off x="2651711" y="4860690"/>
            <a:ext cx="335297" cy="274335"/>
          </a:xfrm>
          <a:prstGeom prst="rect">
            <a:avLst/>
          </a:prstGeom>
        </p:spPr>
      </p:pic>
      <p:cxnSp>
        <p:nvCxnSpPr>
          <p:cNvPr id="14" name="Straight Connector 14"/>
          <p:cNvCxnSpPr>
            <a:stCxn id="12" idx="3"/>
            <a:endCxn id="13" idx="1"/>
          </p:cNvCxnSpPr>
          <p:nvPr/>
        </p:nvCxnSpPr>
        <p:spPr bwMode="gray">
          <a:xfrm>
            <a:off x="2926649" y="3139936"/>
            <a:ext cx="493160"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5" name="图片 87" descr="汇聚交换机.png"/>
          <p:cNvPicPr>
            <a:picLocks noChangeAspect="1"/>
          </p:cNvPicPr>
          <p:nvPr/>
        </p:nvPicPr>
        <p:blipFill>
          <a:blip r:embed="rId4" cstate="print"/>
          <a:stretch>
            <a:fillRect/>
          </a:stretch>
        </p:blipFill>
        <p:spPr bwMode="gray">
          <a:xfrm>
            <a:off x="1832949" y="3739272"/>
            <a:ext cx="335297" cy="274335"/>
          </a:xfrm>
          <a:prstGeom prst="rect">
            <a:avLst/>
          </a:prstGeom>
        </p:spPr>
      </p:pic>
      <p:pic>
        <p:nvPicPr>
          <p:cNvPr id="16" name="图片 87" descr="汇聚交换机.png"/>
          <p:cNvPicPr>
            <a:picLocks noChangeAspect="1"/>
          </p:cNvPicPr>
          <p:nvPr/>
        </p:nvPicPr>
        <p:blipFill>
          <a:blip r:embed="rId4" cstate="print"/>
          <a:stretch>
            <a:fillRect/>
          </a:stretch>
        </p:blipFill>
        <p:spPr bwMode="gray">
          <a:xfrm>
            <a:off x="2652698" y="3739272"/>
            <a:ext cx="335297" cy="274335"/>
          </a:xfrm>
          <a:prstGeom prst="rect">
            <a:avLst/>
          </a:prstGeom>
        </p:spPr>
      </p:pic>
      <p:cxnSp>
        <p:nvCxnSpPr>
          <p:cNvPr id="17" name="Straight Connector 17"/>
          <p:cNvCxnSpPr>
            <a:stCxn id="15" idx="3"/>
            <a:endCxn id="16" idx="1"/>
          </p:cNvCxnSpPr>
          <p:nvPr/>
        </p:nvCxnSpPr>
        <p:spPr bwMode="gray">
          <a:xfrm>
            <a:off x="2168246" y="3876440"/>
            <a:ext cx="4844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8" name="图片 87" descr="汇聚交换机.png"/>
          <p:cNvPicPr>
            <a:picLocks noChangeAspect="1"/>
          </p:cNvPicPr>
          <p:nvPr/>
        </p:nvPicPr>
        <p:blipFill>
          <a:blip r:embed="rId4" cstate="print"/>
          <a:stretch>
            <a:fillRect/>
          </a:stretch>
        </p:blipFill>
        <p:spPr bwMode="gray">
          <a:xfrm>
            <a:off x="3319997" y="3739272"/>
            <a:ext cx="335297" cy="274335"/>
          </a:xfrm>
          <a:prstGeom prst="rect">
            <a:avLst/>
          </a:prstGeom>
        </p:spPr>
      </p:pic>
      <p:pic>
        <p:nvPicPr>
          <p:cNvPr id="19" name="图片 87" descr="汇聚交换机.png"/>
          <p:cNvPicPr>
            <a:picLocks noChangeAspect="1"/>
          </p:cNvPicPr>
          <p:nvPr/>
        </p:nvPicPr>
        <p:blipFill>
          <a:blip r:embed="rId4" cstate="print"/>
          <a:stretch>
            <a:fillRect/>
          </a:stretch>
        </p:blipFill>
        <p:spPr bwMode="gray">
          <a:xfrm>
            <a:off x="4140733" y="3739272"/>
            <a:ext cx="335297" cy="274335"/>
          </a:xfrm>
          <a:prstGeom prst="rect">
            <a:avLst/>
          </a:prstGeom>
        </p:spPr>
      </p:pic>
      <p:cxnSp>
        <p:nvCxnSpPr>
          <p:cNvPr id="20" name="Straight Connector 22"/>
          <p:cNvCxnSpPr>
            <a:stCxn id="18" idx="3"/>
            <a:endCxn id="19" idx="1"/>
          </p:cNvCxnSpPr>
          <p:nvPr/>
        </p:nvCxnSpPr>
        <p:spPr bwMode="gray">
          <a:xfrm>
            <a:off x="3655294" y="3876440"/>
            <a:ext cx="485439"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1" name="Straight Connector 23"/>
          <p:cNvCxnSpPr>
            <a:stCxn id="15" idx="0"/>
            <a:endCxn id="12" idx="2"/>
          </p:cNvCxnSpPr>
          <p:nvPr/>
        </p:nvCxnSpPr>
        <p:spPr bwMode="gray">
          <a:xfrm flipV="1">
            <a:off x="2000598" y="3277103"/>
            <a:ext cx="758403"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4"/>
          <p:cNvCxnSpPr>
            <a:stCxn id="16" idx="0"/>
            <a:endCxn id="13" idx="2"/>
          </p:cNvCxnSpPr>
          <p:nvPr/>
        </p:nvCxnSpPr>
        <p:spPr bwMode="gray">
          <a:xfrm flipV="1">
            <a:off x="2820347" y="3277103"/>
            <a:ext cx="767111"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5"/>
          <p:cNvCxnSpPr>
            <a:stCxn id="18" idx="0"/>
            <a:endCxn id="12" idx="2"/>
          </p:cNvCxnSpPr>
          <p:nvPr/>
        </p:nvCxnSpPr>
        <p:spPr bwMode="gray">
          <a:xfrm flipH="1" flipV="1">
            <a:off x="2759001" y="3277103"/>
            <a:ext cx="728645"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6"/>
          <p:cNvCxnSpPr>
            <a:stCxn id="19" idx="0"/>
            <a:endCxn id="13" idx="2"/>
          </p:cNvCxnSpPr>
          <p:nvPr/>
        </p:nvCxnSpPr>
        <p:spPr bwMode="gray">
          <a:xfrm flipH="1" flipV="1">
            <a:off x="3587458" y="3277103"/>
            <a:ext cx="720924"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27"/>
          <p:cNvSpPr/>
          <p:nvPr/>
        </p:nvSpPr>
        <p:spPr bwMode="gray">
          <a:xfrm rot="2387647">
            <a:off x="2502653" y="3479765"/>
            <a:ext cx="527776"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106" descr="堆叠交换机蓝.png"/>
          <p:cNvPicPr>
            <a:picLocks noChangeAspect="1"/>
          </p:cNvPicPr>
          <p:nvPr/>
        </p:nvPicPr>
        <p:blipFill>
          <a:blip r:embed="rId5" cstate="print"/>
          <a:stretch>
            <a:fillRect/>
          </a:stretch>
        </p:blipFill>
        <p:spPr bwMode="gray">
          <a:xfrm>
            <a:off x="1832052" y="4397761"/>
            <a:ext cx="337091" cy="275802"/>
          </a:xfrm>
          <a:prstGeom prst="rect">
            <a:avLst/>
          </a:prstGeom>
        </p:spPr>
      </p:pic>
      <p:pic>
        <p:nvPicPr>
          <p:cNvPr id="27" name="图片 106" descr="堆叠交换机蓝.png"/>
          <p:cNvPicPr>
            <a:picLocks noChangeAspect="1"/>
          </p:cNvPicPr>
          <p:nvPr/>
        </p:nvPicPr>
        <p:blipFill>
          <a:blip r:embed="rId5" cstate="print"/>
          <a:stretch>
            <a:fillRect/>
          </a:stretch>
        </p:blipFill>
        <p:spPr bwMode="gray">
          <a:xfrm>
            <a:off x="2651801" y="4397761"/>
            <a:ext cx="337091" cy="275802"/>
          </a:xfrm>
          <a:prstGeom prst="rect">
            <a:avLst/>
          </a:prstGeom>
        </p:spPr>
      </p:pic>
      <p:cxnSp>
        <p:nvCxnSpPr>
          <p:cNvPr id="28" name="Straight Connector 30"/>
          <p:cNvCxnSpPr>
            <a:stCxn id="26" idx="0"/>
            <a:endCxn id="15" idx="2"/>
          </p:cNvCxnSpPr>
          <p:nvPr/>
        </p:nvCxnSpPr>
        <p:spPr bwMode="gray">
          <a:xfrm flipV="1">
            <a:off x="2000598"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31"/>
          <p:cNvCxnSpPr>
            <a:stCxn id="26" idx="0"/>
            <a:endCxn id="16" idx="2"/>
          </p:cNvCxnSpPr>
          <p:nvPr/>
        </p:nvCxnSpPr>
        <p:spPr bwMode="gray">
          <a:xfrm flipV="1">
            <a:off x="2000598" y="4013607"/>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32"/>
          <p:cNvCxnSpPr>
            <a:stCxn id="27" idx="0"/>
            <a:endCxn id="15" idx="2"/>
          </p:cNvCxnSpPr>
          <p:nvPr/>
        </p:nvCxnSpPr>
        <p:spPr bwMode="gray">
          <a:xfrm flipH="1" flipV="1">
            <a:off x="2000598" y="4013607"/>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3"/>
          <p:cNvCxnSpPr>
            <a:stCxn id="27" idx="0"/>
            <a:endCxn id="16" idx="2"/>
          </p:cNvCxnSpPr>
          <p:nvPr/>
        </p:nvCxnSpPr>
        <p:spPr bwMode="gray">
          <a:xfrm flipV="1">
            <a:off x="2820347"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 name="Group 34"/>
          <p:cNvGrpSpPr/>
          <p:nvPr/>
        </p:nvGrpSpPr>
        <p:grpSpPr bwMode="gray">
          <a:xfrm>
            <a:off x="2279489" y="4503864"/>
            <a:ext cx="261965" cy="61979"/>
            <a:chOff x="559282" y="6488261"/>
            <a:chExt cx="261965" cy="61979"/>
          </a:xfrm>
          <a:solidFill>
            <a:schemeClr val="bg1">
              <a:lumMod val="50000"/>
            </a:schemeClr>
          </a:solidFill>
        </p:grpSpPr>
        <p:sp>
          <p:nvSpPr>
            <p:cNvPr id="33" name="Oval 3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3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Oval 3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6" name="图片 106" descr="堆叠交换机蓝.png"/>
          <p:cNvPicPr>
            <a:picLocks noChangeAspect="1"/>
          </p:cNvPicPr>
          <p:nvPr/>
        </p:nvPicPr>
        <p:blipFill>
          <a:blip r:embed="rId5" cstate="print"/>
          <a:stretch>
            <a:fillRect/>
          </a:stretch>
        </p:blipFill>
        <p:spPr bwMode="gray">
          <a:xfrm>
            <a:off x="3319100" y="4397761"/>
            <a:ext cx="337091" cy="275802"/>
          </a:xfrm>
          <a:prstGeom prst="rect">
            <a:avLst/>
          </a:prstGeom>
        </p:spPr>
      </p:pic>
      <p:pic>
        <p:nvPicPr>
          <p:cNvPr id="37" name="图片 106" descr="堆叠交换机蓝.png"/>
          <p:cNvPicPr>
            <a:picLocks noChangeAspect="1"/>
          </p:cNvPicPr>
          <p:nvPr/>
        </p:nvPicPr>
        <p:blipFill>
          <a:blip r:embed="rId5" cstate="print"/>
          <a:stretch>
            <a:fillRect/>
          </a:stretch>
        </p:blipFill>
        <p:spPr bwMode="gray">
          <a:xfrm>
            <a:off x="4139836" y="4397761"/>
            <a:ext cx="337091" cy="275802"/>
          </a:xfrm>
          <a:prstGeom prst="rect">
            <a:avLst/>
          </a:prstGeom>
        </p:spPr>
      </p:pic>
      <p:grpSp>
        <p:nvGrpSpPr>
          <p:cNvPr id="38" name="Group 40"/>
          <p:cNvGrpSpPr/>
          <p:nvPr/>
        </p:nvGrpSpPr>
        <p:grpSpPr bwMode="gray">
          <a:xfrm>
            <a:off x="3767524" y="4503864"/>
            <a:ext cx="261965" cy="61979"/>
            <a:chOff x="559282" y="6488261"/>
            <a:chExt cx="261965" cy="61979"/>
          </a:xfrm>
          <a:solidFill>
            <a:schemeClr val="bg1">
              <a:lumMod val="50000"/>
            </a:schemeClr>
          </a:solidFill>
        </p:grpSpPr>
        <p:sp>
          <p:nvSpPr>
            <p:cNvPr id="39"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2"/>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43"/>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2" name="Straight Connector 44"/>
          <p:cNvCxnSpPr>
            <a:stCxn id="36" idx="0"/>
            <a:endCxn id="18" idx="2"/>
          </p:cNvCxnSpPr>
          <p:nvPr/>
        </p:nvCxnSpPr>
        <p:spPr bwMode="gray">
          <a:xfrm flipV="1">
            <a:off x="3487646"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5"/>
          <p:cNvCxnSpPr>
            <a:stCxn id="37" idx="0"/>
            <a:endCxn id="19" idx="2"/>
          </p:cNvCxnSpPr>
          <p:nvPr/>
        </p:nvCxnSpPr>
        <p:spPr bwMode="gray">
          <a:xfrm flipV="1">
            <a:off x="4308382"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6"/>
          <p:cNvCxnSpPr>
            <a:stCxn id="36" idx="0"/>
            <a:endCxn id="19" idx="2"/>
          </p:cNvCxnSpPr>
          <p:nvPr/>
        </p:nvCxnSpPr>
        <p:spPr bwMode="gray">
          <a:xfrm flipV="1">
            <a:off x="3487646" y="4013607"/>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7"/>
          <p:cNvCxnSpPr>
            <a:stCxn id="37" idx="0"/>
            <a:endCxn id="18" idx="2"/>
          </p:cNvCxnSpPr>
          <p:nvPr/>
        </p:nvCxnSpPr>
        <p:spPr bwMode="gray">
          <a:xfrm flipH="1" flipV="1">
            <a:off x="3487646" y="4013607"/>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8"/>
          <p:cNvCxnSpPr>
            <a:stCxn id="11" idx="0"/>
            <a:endCxn id="27" idx="2"/>
          </p:cNvCxnSpPr>
          <p:nvPr/>
        </p:nvCxnSpPr>
        <p:spPr bwMode="gray">
          <a:xfrm flipV="1">
            <a:off x="2819360" y="4673563"/>
            <a:ext cx="98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8"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3418912" y="1660897"/>
            <a:ext cx="337091" cy="275801"/>
          </a:xfrm>
          <a:prstGeom prst="rect">
            <a:avLst/>
          </a:prstGeom>
          <a:noFill/>
        </p:spPr>
      </p:pic>
      <p:pic>
        <p:nvPicPr>
          <p:cNvPr id="47"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2590455" y="1660897"/>
            <a:ext cx="337091" cy="275801"/>
          </a:xfrm>
          <a:prstGeom prst="rect">
            <a:avLst/>
          </a:prstGeom>
          <a:noFill/>
        </p:spPr>
      </p:pic>
      <p:cxnSp>
        <p:nvCxnSpPr>
          <p:cNvPr id="49" name="Straight Connector 52"/>
          <p:cNvCxnSpPr>
            <a:stCxn id="48" idx="2"/>
            <a:endCxn id="58" idx="0"/>
          </p:cNvCxnSpPr>
          <p:nvPr/>
        </p:nvCxnSpPr>
        <p:spPr bwMode="gray">
          <a:xfrm>
            <a:off x="3587458" y="1936698"/>
            <a:ext cx="0" cy="1694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53"/>
          <p:cNvCxnSpPr>
            <a:stCxn id="47" idx="2"/>
            <a:endCxn id="57" idx="0"/>
          </p:cNvCxnSpPr>
          <p:nvPr/>
        </p:nvCxnSpPr>
        <p:spPr bwMode="gray">
          <a:xfrm>
            <a:off x="2759001" y="1936698"/>
            <a:ext cx="0" cy="1694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4"/>
          <p:cNvCxnSpPr>
            <a:stCxn id="47" idx="3"/>
            <a:endCxn id="48" idx="1"/>
          </p:cNvCxnSpPr>
          <p:nvPr/>
        </p:nvCxnSpPr>
        <p:spPr bwMode="gray">
          <a:xfrm>
            <a:off x="2927546" y="1798798"/>
            <a:ext cx="4913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Oval 57"/>
          <p:cNvSpPr/>
          <p:nvPr/>
        </p:nvSpPr>
        <p:spPr bwMode="gray">
          <a:xfrm rot="1782887">
            <a:off x="1933720" y="4217497"/>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58"/>
          <p:cNvSpPr/>
          <p:nvPr/>
        </p:nvSpPr>
        <p:spPr bwMode="gray">
          <a:xfrm rot="19401600">
            <a:off x="2581315" y="420597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Oval 59"/>
          <p:cNvSpPr/>
          <p:nvPr/>
        </p:nvSpPr>
        <p:spPr bwMode="gray">
          <a:xfrm rot="1782887">
            <a:off x="3406824" y="422902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60"/>
          <p:cNvSpPr/>
          <p:nvPr/>
        </p:nvSpPr>
        <p:spPr bwMode="gray">
          <a:xfrm rot="19401600">
            <a:off x="4070537" y="4224266"/>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Oval 72"/>
          <p:cNvSpPr/>
          <p:nvPr/>
        </p:nvSpPr>
        <p:spPr bwMode="gray">
          <a:xfrm rot="19137847">
            <a:off x="3274497" y="3467994"/>
            <a:ext cx="555162"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418912" y="2106182"/>
            <a:ext cx="337091" cy="275801"/>
          </a:xfrm>
          <a:prstGeom prst="rect">
            <a:avLst/>
          </a:prstGeom>
        </p:spPr>
      </p:pic>
      <p:pic>
        <p:nvPicPr>
          <p:cNvPr id="57"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590455" y="2106182"/>
            <a:ext cx="337091" cy="275801"/>
          </a:xfrm>
          <a:prstGeom prst="rect">
            <a:avLst/>
          </a:prstGeom>
        </p:spPr>
      </p:pic>
      <p:cxnSp>
        <p:nvCxnSpPr>
          <p:cNvPr id="59" name="Straight Connector 93"/>
          <p:cNvCxnSpPr>
            <a:stCxn id="57" idx="3"/>
            <a:endCxn id="58" idx="1"/>
          </p:cNvCxnSpPr>
          <p:nvPr/>
        </p:nvCxnSpPr>
        <p:spPr bwMode="gray">
          <a:xfrm>
            <a:off x="2927546" y="2244083"/>
            <a:ext cx="49136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2" name="TextBox 86"/>
          <p:cNvSpPr txBox="1"/>
          <p:nvPr/>
        </p:nvSpPr>
        <p:spPr bwMode="gray">
          <a:xfrm>
            <a:off x="795419" y="3030882"/>
            <a:ext cx="896399" cy="276999"/>
          </a:xfrm>
          <a:prstGeom prst="rect">
            <a:avLst/>
          </a:prstGeom>
          <a:noFill/>
        </p:spPr>
        <p:txBody>
          <a:bodyPr wrap="none" rtlCol="0">
            <a:no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88"/>
          <p:cNvSpPr txBox="1"/>
          <p:nvPr/>
        </p:nvSpPr>
        <p:spPr bwMode="gray">
          <a:xfrm>
            <a:off x="795419" y="3695814"/>
            <a:ext cx="1161700" cy="276999"/>
          </a:xfrm>
          <a:prstGeom prst="rect">
            <a:avLst/>
          </a:prstGeom>
          <a:noFill/>
        </p:spPr>
        <p:txBody>
          <a:bodyPr wrap="square" rtlCol="0">
            <a:no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89"/>
          <p:cNvSpPr txBox="1"/>
          <p:nvPr/>
        </p:nvSpPr>
        <p:spPr bwMode="gray">
          <a:xfrm>
            <a:off x="795419" y="4419716"/>
            <a:ext cx="1029449" cy="276999"/>
          </a:xfrm>
          <a:prstGeom prst="rect">
            <a:avLst/>
          </a:prstGeom>
          <a:noFill/>
        </p:spPr>
        <p:txBody>
          <a:bodyPr wrap="none" rtlCol="0">
            <a:no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Straight Connector 81"/>
          <p:cNvCxnSpPr/>
          <p:nvPr/>
        </p:nvCxnSpPr>
        <p:spPr bwMode="gray">
          <a:xfrm>
            <a:off x="742504" y="5205154"/>
            <a:ext cx="4356000" cy="0"/>
          </a:xfrm>
          <a:prstGeom prst="line">
            <a:avLst/>
          </a:prstGeom>
          <a:noFill/>
          <a:ln w="19050" cap="flat" cmpd="sng" algn="ctr">
            <a:solidFill>
              <a:sysClr val="window" lastClr="FFFFFF">
                <a:lumMod val="85000"/>
              </a:sysClr>
            </a:solidFill>
            <a:prstDash val="sysDot"/>
            <a:miter lim="800000"/>
          </a:ln>
          <a:effectLst/>
        </p:spPr>
      </p:cxnSp>
      <p:cxnSp>
        <p:nvCxnSpPr>
          <p:cNvPr id="66" name="Straight Connector 82"/>
          <p:cNvCxnSpPr/>
          <p:nvPr/>
        </p:nvCxnSpPr>
        <p:spPr bwMode="gray">
          <a:xfrm flipV="1">
            <a:off x="742504" y="5695244"/>
            <a:ext cx="4356000" cy="10473"/>
          </a:xfrm>
          <a:prstGeom prst="line">
            <a:avLst/>
          </a:prstGeom>
          <a:noFill/>
          <a:ln w="19050" cap="flat" cmpd="sng" algn="ctr">
            <a:solidFill>
              <a:sysClr val="window" lastClr="FFFFFF">
                <a:lumMod val="85000"/>
              </a:sysClr>
            </a:solidFill>
            <a:prstDash val="sysDot"/>
            <a:miter lim="800000"/>
          </a:ln>
          <a:effectLst/>
        </p:spPr>
      </p:cxnSp>
      <p:cxnSp>
        <p:nvCxnSpPr>
          <p:cNvPr id="67" name="Straight Connector 19"/>
          <p:cNvCxnSpPr/>
          <p:nvPr/>
        </p:nvCxnSpPr>
        <p:spPr bwMode="gray">
          <a:xfrm>
            <a:off x="3368596" y="5998406"/>
            <a:ext cx="26848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68" name="TextBox 20"/>
          <p:cNvSpPr txBox="1"/>
          <p:nvPr/>
        </p:nvSpPr>
        <p:spPr bwMode="gray">
          <a:xfrm>
            <a:off x="3637078" y="5875296"/>
            <a:ext cx="1083951" cy="253916"/>
          </a:xfrm>
          <a:prstGeom prst="rect">
            <a:avLst/>
          </a:prstGeom>
          <a:noFill/>
        </p:spPr>
        <p:txBody>
          <a:bodyPr wrap="none" rtlCol="0">
            <a:noAutofit/>
          </a:bodyPr>
          <a:lstStyle/>
          <a:p>
            <a:pPr fontAlgn="ctr">
              <a:spcBef>
                <a:spcPts val="0"/>
              </a:spcBef>
              <a:spcAft>
                <a:spcPts val="0"/>
              </a:spcAft>
            </a:pPr>
            <a:r>
              <a:rPr lang="en-US" sz="1050" dirty="0" err="1" smtClean="0">
                <a:solidFill>
                  <a:prstClr val="black"/>
                </a:solidFill>
                <a:latin typeface="Huawei Sans" panose="020C0503030203020204" pitchFamily="34" charset="0"/>
              </a:rPr>
              <a:t>iStack</a:t>
            </a:r>
            <a:r>
              <a:rPr lang="en-US" sz="1050" dirty="0" smtClean="0">
                <a:solidFill>
                  <a:prstClr val="black"/>
                </a:solidFill>
                <a:latin typeface="Huawei Sans" panose="020C0503030203020204" pitchFamily="34" charset="0"/>
              </a:rPr>
              <a:t>/</a:t>
            </a:r>
            <a:r>
              <a:rPr lang="en-US" sz="1050" dirty="0" err="1" smtClean="0">
                <a:solidFill>
                  <a:prstClr val="black"/>
                </a:solidFill>
                <a:latin typeface="Huawei Sans" panose="020C0503030203020204" pitchFamily="34" charset="0"/>
              </a:rPr>
              <a:t>CSS</a:t>
            </a:r>
            <a:r>
              <a:rPr lang="en-US" sz="1050" dirty="0" smtClean="0">
                <a:solidFill>
                  <a:prstClr val="black"/>
                </a:solidFill>
                <a:latin typeface="Huawei Sans" panose="020C0503030203020204" pitchFamily="34" charset="0"/>
              </a:rPr>
              <a:t> link</a:t>
            </a: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图片 14" descr="日志告警服务器-蓝.png"/>
          <p:cNvPicPr>
            <a:picLocks noChangeAspect="1"/>
          </p:cNvPicPr>
          <p:nvPr/>
        </p:nvPicPr>
        <p:blipFill>
          <a:blip r:embed="rId8" cstate="print"/>
          <a:stretch>
            <a:fillRect/>
          </a:stretch>
        </p:blipFill>
        <p:spPr bwMode="gray">
          <a:xfrm>
            <a:off x="1784168" y="5376151"/>
            <a:ext cx="304595" cy="190195"/>
          </a:xfrm>
          <a:prstGeom prst="rect">
            <a:avLst/>
          </a:prstGeom>
        </p:spPr>
      </p:pic>
      <p:pic>
        <p:nvPicPr>
          <p:cNvPr id="70" name="图片 42" descr="IP电话.png"/>
          <p:cNvPicPr>
            <a:picLocks noChangeAspect="1"/>
          </p:cNvPicPr>
          <p:nvPr/>
        </p:nvPicPr>
        <p:blipFill>
          <a:blip r:embed="rId9" cstate="print"/>
          <a:stretch>
            <a:fillRect/>
          </a:stretch>
        </p:blipFill>
        <p:spPr bwMode="gray">
          <a:xfrm>
            <a:off x="2639812" y="5313658"/>
            <a:ext cx="335265" cy="315180"/>
          </a:xfrm>
          <a:prstGeom prst="rect">
            <a:avLst/>
          </a:prstGeom>
        </p:spPr>
      </p:pic>
      <p:pic>
        <p:nvPicPr>
          <p:cNvPr id="71" name="图片 11" descr="开放网络-蓝.png"/>
          <p:cNvPicPr>
            <a:picLocks noChangeAspect="1"/>
          </p:cNvPicPr>
          <p:nvPr/>
        </p:nvPicPr>
        <p:blipFill>
          <a:blip r:embed="rId10" cstate="print"/>
          <a:stretch>
            <a:fillRect/>
          </a:stretch>
        </p:blipFill>
        <p:spPr bwMode="gray">
          <a:xfrm>
            <a:off x="3303283" y="5354012"/>
            <a:ext cx="304595" cy="234472"/>
          </a:xfrm>
          <a:prstGeom prst="rect">
            <a:avLst/>
          </a:prstGeom>
        </p:spPr>
      </p:pic>
      <p:pic>
        <p:nvPicPr>
          <p:cNvPr id="72" name="图片 158" descr="SAN网络-蓝.png"/>
          <p:cNvPicPr>
            <a:picLocks noChangeAspect="1"/>
          </p:cNvPicPr>
          <p:nvPr/>
        </p:nvPicPr>
        <p:blipFill>
          <a:blip r:embed="rId11" cstate="print"/>
          <a:stretch>
            <a:fillRect/>
          </a:stretch>
        </p:blipFill>
        <p:spPr bwMode="gray">
          <a:xfrm>
            <a:off x="2281227" y="5335170"/>
            <a:ext cx="166121" cy="272157"/>
          </a:xfrm>
          <a:prstGeom prst="rect">
            <a:avLst/>
          </a:prstGeom>
        </p:spPr>
      </p:pic>
      <p:pic>
        <p:nvPicPr>
          <p:cNvPr id="73" name="图片 47" descr="打印机.png"/>
          <p:cNvPicPr>
            <a:picLocks noChangeAspect="1"/>
          </p:cNvPicPr>
          <p:nvPr/>
        </p:nvPicPr>
        <p:blipFill>
          <a:blip r:embed="rId12" cstate="print"/>
          <a:stretch>
            <a:fillRect/>
          </a:stretch>
        </p:blipFill>
        <p:spPr bwMode="gray">
          <a:xfrm>
            <a:off x="4179184" y="5338246"/>
            <a:ext cx="334175" cy="266004"/>
          </a:xfrm>
          <a:prstGeom prst="rect">
            <a:avLst/>
          </a:prstGeom>
        </p:spPr>
      </p:pic>
      <p:pic>
        <p:nvPicPr>
          <p:cNvPr id="74" name="图片 157" descr="故障链路.png"/>
          <p:cNvPicPr>
            <a:picLocks noChangeAspect="1"/>
          </p:cNvPicPr>
          <p:nvPr/>
        </p:nvPicPr>
        <p:blipFill>
          <a:blip r:embed="rId13" cstate="print"/>
          <a:stretch>
            <a:fillRect/>
          </a:stretch>
        </p:blipFill>
        <p:spPr bwMode="gray">
          <a:xfrm>
            <a:off x="3725883" y="5346236"/>
            <a:ext cx="335297" cy="250025"/>
          </a:xfrm>
          <a:prstGeom prst="rect">
            <a:avLst/>
          </a:prstGeom>
        </p:spPr>
      </p:pic>
      <p:sp>
        <p:nvSpPr>
          <p:cNvPr id="81" name="TextBox 89"/>
          <p:cNvSpPr txBox="1"/>
          <p:nvPr/>
        </p:nvSpPr>
        <p:spPr bwMode="gray">
          <a:xfrm>
            <a:off x="795419" y="5334053"/>
            <a:ext cx="938077" cy="276999"/>
          </a:xfrm>
          <a:prstGeom prst="rect">
            <a:avLst/>
          </a:prstGeom>
          <a:noFill/>
        </p:spPr>
        <p:txBody>
          <a:bodyPr wrap="none" rtlCol="0">
            <a:noAutofit/>
          </a:bodyPr>
          <a:lstStyle/>
          <a:p>
            <a:pPr fontAlgn="ctr"/>
            <a:r>
              <a:rPr lang="en-US" sz="1200" dirty="0" err="1" smtClean="0">
                <a:latin typeface="Huawei Sans" panose="020C0503030203020204" pitchFamily="34" charset="0"/>
              </a:rPr>
              <a:t>O&amp;M</a:t>
            </a:r>
            <a:r>
              <a:rPr lang="en-US" sz="1200" dirty="0" smtClean="0">
                <a:latin typeface="Huawei Sans" panose="020C0503030203020204" pitchFamily="34" charset="0"/>
              </a:rPr>
              <a: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Straight Connector 81"/>
          <p:cNvCxnSpPr/>
          <p:nvPr/>
        </p:nvCxnSpPr>
        <p:spPr bwMode="gray">
          <a:xfrm>
            <a:off x="742504" y="4157758"/>
            <a:ext cx="4356000" cy="0"/>
          </a:xfrm>
          <a:prstGeom prst="line">
            <a:avLst/>
          </a:prstGeom>
          <a:noFill/>
          <a:ln w="19050" cap="flat" cmpd="sng" algn="ctr">
            <a:solidFill>
              <a:sysClr val="window" lastClr="FFFFFF">
                <a:lumMod val="85000"/>
              </a:sysClr>
            </a:solidFill>
            <a:prstDash val="sysDot"/>
            <a:miter lim="800000"/>
          </a:ln>
          <a:effectLst/>
        </p:spPr>
      </p:cxnSp>
      <p:cxnSp>
        <p:nvCxnSpPr>
          <p:cNvPr id="83" name="Straight Connector 81"/>
          <p:cNvCxnSpPr/>
          <p:nvPr/>
        </p:nvCxnSpPr>
        <p:spPr bwMode="gray">
          <a:xfrm>
            <a:off x="742504" y="3496855"/>
            <a:ext cx="4356000" cy="0"/>
          </a:xfrm>
          <a:prstGeom prst="line">
            <a:avLst/>
          </a:prstGeom>
          <a:noFill/>
          <a:ln w="19050" cap="flat" cmpd="sng" algn="ctr">
            <a:solidFill>
              <a:sysClr val="window" lastClr="FFFFFF">
                <a:lumMod val="85000"/>
              </a:sysClr>
            </a:solidFill>
            <a:prstDash val="sysDot"/>
            <a:miter lim="800000"/>
          </a:ln>
          <a:effectLst/>
        </p:spPr>
      </p:cxnSp>
      <p:cxnSp>
        <p:nvCxnSpPr>
          <p:cNvPr id="84" name="Straight Connector 81"/>
          <p:cNvCxnSpPr/>
          <p:nvPr/>
        </p:nvCxnSpPr>
        <p:spPr bwMode="gray">
          <a:xfrm>
            <a:off x="742504" y="2881219"/>
            <a:ext cx="4356000" cy="0"/>
          </a:xfrm>
          <a:prstGeom prst="line">
            <a:avLst/>
          </a:prstGeom>
          <a:noFill/>
          <a:ln w="19050" cap="flat" cmpd="sng" algn="ctr">
            <a:solidFill>
              <a:sysClr val="window" lastClr="FFFFFF">
                <a:lumMod val="85000"/>
              </a:sysClr>
            </a:solidFill>
            <a:prstDash val="sysDot"/>
            <a:miter lim="800000"/>
          </a:ln>
          <a:effectLst/>
        </p:spPr>
      </p:cxnSp>
      <p:cxnSp>
        <p:nvCxnSpPr>
          <p:cNvPr id="85" name="Straight Connector 79"/>
          <p:cNvCxnSpPr/>
          <p:nvPr/>
        </p:nvCxnSpPr>
        <p:spPr bwMode="gray">
          <a:xfrm flipH="1">
            <a:off x="3615376" y="2872486"/>
            <a:ext cx="309238" cy="330261"/>
          </a:xfrm>
          <a:prstGeom prst="line">
            <a:avLst/>
          </a:prstGeom>
          <a:noFill/>
          <a:ln w="19050" cap="flat" cmpd="sng" algn="ctr">
            <a:solidFill>
              <a:sysClr val="windowText" lastClr="000000"/>
            </a:solidFill>
            <a:prstDash val="solid"/>
            <a:miter lim="800000"/>
          </a:ln>
          <a:effectLst/>
        </p:spPr>
      </p:cxnSp>
      <p:cxnSp>
        <p:nvCxnSpPr>
          <p:cNvPr id="86" name="Straight Connector 79"/>
          <p:cNvCxnSpPr/>
          <p:nvPr/>
        </p:nvCxnSpPr>
        <p:spPr bwMode="gray">
          <a:xfrm flipH="1">
            <a:off x="3918726" y="2874709"/>
            <a:ext cx="1185521" cy="0"/>
          </a:xfrm>
          <a:prstGeom prst="line">
            <a:avLst/>
          </a:prstGeom>
          <a:noFill/>
          <a:ln w="19050" cap="flat" cmpd="sng" algn="ctr">
            <a:solidFill>
              <a:sysClr val="windowText" lastClr="000000"/>
            </a:solidFill>
            <a:prstDash val="solid"/>
            <a:miter lim="800000"/>
          </a:ln>
          <a:effectLst/>
        </p:spPr>
      </p:cxnSp>
      <p:cxnSp>
        <p:nvCxnSpPr>
          <p:cNvPr id="87" name="Straight Connector 79"/>
          <p:cNvCxnSpPr/>
          <p:nvPr/>
        </p:nvCxnSpPr>
        <p:spPr bwMode="gray">
          <a:xfrm flipH="1">
            <a:off x="2789791" y="2810013"/>
            <a:ext cx="309238" cy="330261"/>
          </a:xfrm>
          <a:prstGeom prst="line">
            <a:avLst/>
          </a:prstGeom>
          <a:noFill/>
          <a:ln w="19050" cap="flat" cmpd="sng" algn="ctr">
            <a:solidFill>
              <a:sysClr val="windowText" lastClr="000000"/>
            </a:solidFill>
            <a:prstDash val="solid"/>
            <a:miter lim="800000"/>
          </a:ln>
          <a:effectLst/>
        </p:spPr>
      </p:cxnSp>
      <p:cxnSp>
        <p:nvCxnSpPr>
          <p:cNvPr id="88" name="Straight Connector 79"/>
          <p:cNvCxnSpPr/>
          <p:nvPr/>
        </p:nvCxnSpPr>
        <p:spPr bwMode="gray">
          <a:xfrm flipH="1" flipV="1">
            <a:off x="3178003" y="2754790"/>
            <a:ext cx="343673" cy="363166"/>
          </a:xfrm>
          <a:prstGeom prst="line">
            <a:avLst/>
          </a:prstGeom>
          <a:noFill/>
          <a:ln w="19050" cap="flat" cmpd="sng" algn="ctr">
            <a:solidFill>
              <a:sysClr val="windowText" lastClr="000000"/>
            </a:solidFill>
            <a:prstDash val="solid"/>
            <a:miter lim="800000"/>
          </a:ln>
          <a:effectLst/>
        </p:spPr>
      </p:cxnSp>
      <p:cxnSp>
        <p:nvCxnSpPr>
          <p:cNvPr id="89" name="Straight Connector 79"/>
          <p:cNvCxnSpPr/>
          <p:nvPr/>
        </p:nvCxnSpPr>
        <p:spPr bwMode="gray">
          <a:xfrm flipH="1" flipV="1">
            <a:off x="2422564" y="2812236"/>
            <a:ext cx="343673" cy="363166"/>
          </a:xfrm>
          <a:prstGeom prst="line">
            <a:avLst/>
          </a:prstGeom>
          <a:noFill/>
          <a:ln w="19050" cap="flat" cmpd="sng" algn="ctr">
            <a:solidFill>
              <a:sysClr val="windowText" lastClr="000000"/>
            </a:solidFill>
            <a:prstDash val="solid"/>
            <a:miter lim="800000"/>
          </a:ln>
          <a:effectLst/>
        </p:spPr>
      </p:cxnSp>
      <p:cxnSp>
        <p:nvCxnSpPr>
          <p:cNvPr id="91" name="Straight Connector 79"/>
          <p:cNvCxnSpPr/>
          <p:nvPr/>
        </p:nvCxnSpPr>
        <p:spPr bwMode="gray">
          <a:xfrm flipH="1">
            <a:off x="1998666" y="2752865"/>
            <a:ext cx="1190149" cy="0"/>
          </a:xfrm>
          <a:prstGeom prst="line">
            <a:avLst/>
          </a:prstGeom>
          <a:noFill/>
          <a:ln w="19050" cap="flat" cmpd="sng" algn="ctr">
            <a:solidFill>
              <a:sysClr val="windowText" lastClr="000000"/>
            </a:solidFill>
            <a:prstDash val="solid"/>
            <a:miter lim="800000"/>
          </a:ln>
          <a:effectLst/>
        </p:spPr>
      </p:cxnSp>
      <p:cxnSp>
        <p:nvCxnSpPr>
          <p:cNvPr id="92" name="Straight Connector 79"/>
          <p:cNvCxnSpPr/>
          <p:nvPr/>
        </p:nvCxnSpPr>
        <p:spPr bwMode="gray">
          <a:xfrm flipH="1">
            <a:off x="1998666" y="2812236"/>
            <a:ext cx="430513" cy="0"/>
          </a:xfrm>
          <a:prstGeom prst="line">
            <a:avLst/>
          </a:prstGeom>
          <a:noFill/>
          <a:ln w="19050" cap="flat" cmpd="sng" algn="ctr">
            <a:solidFill>
              <a:sysClr val="windowText" lastClr="000000"/>
            </a:solidFill>
            <a:prstDash val="solid"/>
            <a:miter lim="800000"/>
          </a:ln>
          <a:effectLst/>
        </p:spPr>
      </p:cxnSp>
      <p:sp>
        <p:nvSpPr>
          <p:cNvPr id="93" name="Freeform 159"/>
          <p:cNvSpPr/>
          <p:nvPr/>
        </p:nvSpPr>
        <p:spPr bwMode="gray">
          <a:xfrm flipH="1">
            <a:off x="1300756" y="2459902"/>
            <a:ext cx="1012066"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DC</a:t>
            </a:r>
            <a:endParaRPr kumimoji="0" lang="en-US" sz="12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Straight Connector 79"/>
          <p:cNvCxnSpPr/>
          <p:nvPr/>
        </p:nvCxnSpPr>
        <p:spPr bwMode="gray">
          <a:xfrm flipH="1">
            <a:off x="3093141" y="2812236"/>
            <a:ext cx="1185521" cy="0"/>
          </a:xfrm>
          <a:prstGeom prst="line">
            <a:avLst/>
          </a:prstGeom>
          <a:noFill/>
          <a:ln w="19050" cap="flat" cmpd="sng" algn="ctr">
            <a:solidFill>
              <a:sysClr val="windowText" lastClr="000000"/>
            </a:solidFill>
            <a:prstDash val="solid"/>
            <a:miter lim="800000"/>
          </a:ln>
          <a:effectLst/>
        </p:spPr>
      </p:cxnSp>
      <p:pic>
        <p:nvPicPr>
          <p:cNvPr id="13" name="图片 86" descr="核心交换机.png"/>
          <p:cNvPicPr>
            <a:picLocks noChangeAspect="1"/>
          </p:cNvPicPr>
          <p:nvPr/>
        </p:nvPicPr>
        <p:blipFill>
          <a:blip r:embed="rId14" cstate="print"/>
          <a:stretch>
            <a:fillRect/>
          </a:stretch>
        </p:blipFill>
        <p:spPr bwMode="gray">
          <a:xfrm>
            <a:off x="3419809" y="3002768"/>
            <a:ext cx="335297" cy="274335"/>
          </a:xfrm>
          <a:prstGeom prst="rect">
            <a:avLst/>
          </a:prstGeom>
        </p:spPr>
      </p:pic>
      <p:pic>
        <p:nvPicPr>
          <p:cNvPr id="12" name="图片 86" descr="核心交换机.png"/>
          <p:cNvPicPr>
            <a:picLocks noChangeAspect="1"/>
          </p:cNvPicPr>
          <p:nvPr/>
        </p:nvPicPr>
        <p:blipFill>
          <a:blip r:embed="rId14" cstate="print"/>
          <a:stretch>
            <a:fillRect/>
          </a:stretch>
        </p:blipFill>
        <p:spPr bwMode="gray">
          <a:xfrm>
            <a:off x="2591352" y="3002768"/>
            <a:ext cx="335297" cy="274335"/>
          </a:xfrm>
          <a:prstGeom prst="rect">
            <a:avLst/>
          </a:prstGeom>
        </p:spPr>
      </p:pic>
      <p:sp>
        <p:nvSpPr>
          <p:cNvPr id="95" name="圆角矩形 94"/>
          <p:cNvSpPr/>
          <p:nvPr/>
        </p:nvSpPr>
        <p:spPr bwMode="gray">
          <a:xfrm>
            <a:off x="4222834" y="2709299"/>
            <a:ext cx="995339" cy="278033"/>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err="1" smtClean="0">
                <a:latin typeface="Huawei Sans" panose="020C0503030203020204" pitchFamily="34" charset="0"/>
              </a:rPr>
              <a:t>O&amp;M</a:t>
            </a:r>
            <a:r>
              <a:rPr lang="en-US" sz="1200" b="0" dirty="0" smtClean="0">
                <a:latin typeface="Huawei Sans" panose="020C0503030203020204" pitchFamily="34" charset="0"/>
              </a:rPr>
              <a:t> zone</a:t>
            </a:r>
            <a:endParaRPr kumimoji="0" lang="en-US" altLang="zh-CN" sz="12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Straight Connector 53"/>
          <p:cNvCxnSpPr>
            <a:stCxn id="57" idx="2"/>
            <a:endCxn id="12" idx="0"/>
          </p:cNvCxnSpPr>
          <p:nvPr/>
        </p:nvCxnSpPr>
        <p:spPr bwMode="gray">
          <a:xfrm>
            <a:off x="2759001" y="2381983"/>
            <a:ext cx="0" cy="6207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53"/>
          <p:cNvCxnSpPr>
            <a:stCxn id="58" idx="2"/>
            <a:endCxn id="13" idx="0"/>
          </p:cNvCxnSpPr>
          <p:nvPr/>
        </p:nvCxnSpPr>
        <p:spPr bwMode="gray">
          <a:xfrm>
            <a:off x="3587458" y="2381983"/>
            <a:ext cx="0" cy="6207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7" name="Group 17"/>
          <p:cNvGrpSpPr/>
          <p:nvPr/>
        </p:nvGrpSpPr>
        <p:grpSpPr bwMode="gray">
          <a:xfrm>
            <a:off x="2381498" y="1226341"/>
            <a:ext cx="712054" cy="358898"/>
            <a:chOff x="8038337" y="4961247"/>
            <a:chExt cx="712054" cy="358898"/>
          </a:xfrm>
        </p:grpSpPr>
        <p:grpSp>
          <p:nvGrpSpPr>
            <p:cNvPr id="108" name="组合 35"/>
            <p:cNvGrpSpPr/>
            <p:nvPr/>
          </p:nvGrpSpPr>
          <p:grpSpPr bwMode="gray">
            <a:xfrm>
              <a:off x="8077829" y="4961247"/>
              <a:ext cx="633070" cy="358898"/>
              <a:chOff x="3269076" y="1744970"/>
              <a:chExt cx="1860118" cy="1054529"/>
            </a:xfrm>
            <a:solidFill>
              <a:sysClr val="window" lastClr="FFFFFF">
                <a:lumMod val="75000"/>
              </a:sysClr>
            </a:solidFill>
          </p:grpSpPr>
          <p:sp>
            <p:nvSpPr>
              <p:cNvPr id="110"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9" name="TextBox 114"/>
            <p:cNvSpPr txBox="1"/>
            <p:nvPr/>
          </p:nvSpPr>
          <p:spPr bwMode="gray">
            <a:xfrm>
              <a:off x="8038337" y="5059455"/>
              <a:ext cx="712054" cy="253916"/>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050" b="1" dirty="0" smtClean="0">
                  <a:solidFill>
                    <a:prstClr val="black"/>
                  </a:solidFill>
                  <a:latin typeface="Huawei Sans" panose="020C0503030203020204" pitchFamily="34" charset="0"/>
                </a:rPr>
                <a:t>Internet</a:t>
              </a:r>
              <a:endParaRPr kumimoji="0" lang="en-US" altLang="zh-CN" sz="105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6" name="Group 115"/>
          <p:cNvGrpSpPr/>
          <p:nvPr/>
        </p:nvGrpSpPr>
        <p:grpSpPr bwMode="gray">
          <a:xfrm>
            <a:off x="3261606" y="1226341"/>
            <a:ext cx="633070" cy="359818"/>
            <a:chOff x="8077829" y="4961247"/>
            <a:chExt cx="633070" cy="359818"/>
          </a:xfrm>
        </p:grpSpPr>
        <p:grpSp>
          <p:nvGrpSpPr>
            <p:cNvPr id="117" name="组合 35"/>
            <p:cNvGrpSpPr/>
            <p:nvPr/>
          </p:nvGrpSpPr>
          <p:grpSpPr bwMode="gray">
            <a:xfrm>
              <a:off x="8077829" y="4961247"/>
              <a:ext cx="633070" cy="358898"/>
              <a:chOff x="3269076" y="1744970"/>
              <a:chExt cx="1860118" cy="1054529"/>
            </a:xfrm>
            <a:solidFill>
              <a:sysClr val="window" lastClr="FFFFFF">
                <a:lumMod val="75000"/>
              </a:sysClr>
            </a:solidFill>
          </p:grpSpPr>
          <p:sp>
            <p:nvSpPr>
              <p:cNvPr id="119"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8" name="TextBox 117"/>
            <p:cNvSpPr txBox="1"/>
            <p:nvPr/>
          </p:nvSpPr>
          <p:spPr bwMode="gray">
            <a:xfrm>
              <a:off x="8132915" y="5059455"/>
              <a:ext cx="522900" cy="261610"/>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050" b="1" dirty="0" smtClean="0">
                  <a:solidFill>
                    <a:prstClr val="black"/>
                  </a:solidFill>
                  <a:latin typeface="Huawei Sans" panose="020C0503030203020204" pitchFamily="34" charset="0"/>
                </a:rPr>
                <a:t>WAN</a:t>
              </a:r>
              <a:endParaRPr kumimoji="0" lang="en-US" altLang="zh-CN" sz="105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6" name="TextBox 86"/>
          <p:cNvSpPr txBox="1"/>
          <p:nvPr/>
        </p:nvSpPr>
        <p:spPr bwMode="gray">
          <a:xfrm>
            <a:off x="785800" y="1874376"/>
            <a:ext cx="1048685" cy="276999"/>
          </a:xfrm>
          <a:prstGeom prst="rect">
            <a:avLst/>
          </a:prstGeom>
          <a:noFill/>
        </p:spPr>
        <p:txBody>
          <a:bodyPr wrap="none" rtlCol="0">
            <a:noAutofit/>
          </a:bodyPr>
          <a:lstStyle/>
          <a:p>
            <a:pPr fontAlgn="ctr"/>
            <a:r>
              <a:rPr lang="en-US" sz="1200" b="1" dirty="0" smtClean="0">
                <a:latin typeface="Huawei Sans" panose="020C0503030203020204" pitchFamily="34" charset="0"/>
              </a:rPr>
              <a:t>Egress zone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五边形 127"/>
          <p:cNvSpPr/>
          <p:nvPr/>
        </p:nvSpPr>
        <p:spPr bwMode="gray">
          <a:xfrm>
            <a:off x="7484882" y="23065"/>
            <a:ext cx="1939579"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rgbClr val="FFFFFF"/>
                </a:solidFill>
                <a:latin typeface="Huawei Sans" panose="020C0503030203020204" pitchFamily="34" charset="0"/>
              </a:rPr>
              <a:t>Network Architecture and Topology Design</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燕尾形 128"/>
          <p:cNvSpPr/>
          <p:nvPr/>
        </p:nvSpPr>
        <p:spPr bwMode="gray">
          <a:xfrm>
            <a:off x="9355820" y="23065"/>
            <a:ext cx="118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燕尾形 129"/>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06958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7" name="肘形连接符 146"/>
          <p:cNvCxnSpPr/>
          <p:nvPr/>
        </p:nvCxnSpPr>
        <p:spPr bwMode="gray">
          <a:xfrm rot="16200000" flipV="1">
            <a:off x="166091" y="2971215"/>
            <a:ext cx="1968054" cy="728133"/>
          </a:xfrm>
          <a:prstGeom prst="bentConnector3">
            <a:avLst>
              <a:gd name="adj1" fmla="val 9004"/>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9" name="肘形连接符 148"/>
          <p:cNvCxnSpPr/>
          <p:nvPr/>
        </p:nvCxnSpPr>
        <p:spPr bwMode="gray">
          <a:xfrm rot="16200000" flipV="1">
            <a:off x="428312" y="2952740"/>
            <a:ext cx="1968054" cy="728133"/>
          </a:xfrm>
          <a:prstGeom prst="bentConnector3">
            <a:avLst>
              <a:gd name="adj1" fmla="val 14015"/>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 name="肘形连接符 150"/>
          <p:cNvCxnSpPr/>
          <p:nvPr/>
        </p:nvCxnSpPr>
        <p:spPr bwMode="gray">
          <a:xfrm rot="16200000" flipV="1">
            <a:off x="690533" y="2952740"/>
            <a:ext cx="1968054" cy="728133"/>
          </a:xfrm>
          <a:prstGeom prst="bentConnector3">
            <a:avLst>
              <a:gd name="adj1" fmla="val 21759"/>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 name="肘形连接符 152"/>
          <p:cNvCxnSpPr/>
          <p:nvPr/>
        </p:nvCxnSpPr>
        <p:spPr bwMode="gray">
          <a:xfrm rot="16200000" flipV="1">
            <a:off x="952753" y="2947544"/>
            <a:ext cx="1968054" cy="728133"/>
          </a:xfrm>
          <a:prstGeom prst="bentConnector3">
            <a:avLst>
              <a:gd name="adj1" fmla="val 29047"/>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5" name="肘形连接符 154"/>
          <p:cNvCxnSpPr/>
          <p:nvPr/>
        </p:nvCxnSpPr>
        <p:spPr bwMode="gray">
          <a:xfrm rot="5400000" flipH="1" flipV="1">
            <a:off x="1644605" y="3188923"/>
            <a:ext cx="1950963" cy="262222"/>
          </a:xfrm>
          <a:prstGeom prst="bentConnector3">
            <a:avLst>
              <a:gd name="adj1" fmla="val 15537"/>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 name="肘形连接符 156"/>
          <p:cNvCxnSpPr/>
          <p:nvPr/>
        </p:nvCxnSpPr>
        <p:spPr bwMode="gray">
          <a:xfrm rot="5400000" flipH="1" flipV="1">
            <a:off x="1937190" y="3153427"/>
            <a:ext cx="1950900" cy="322885"/>
          </a:xfrm>
          <a:prstGeom prst="bentConnector3">
            <a:avLst>
              <a:gd name="adj1" fmla="val 8643"/>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Egress Network Service Scenarios</a:t>
            </a:r>
            <a:endParaRPr lang="en-US" altLang="zh-CN" dirty="0">
              <a:latin typeface="Huawei Sans" panose="020C0503030203020204" pitchFamily="34" charset="0"/>
              <a:sym typeface="Huawei Sans" panose="020C0503030203020204" pitchFamily="34" charset="0"/>
            </a:endParaRPr>
          </a:p>
        </p:txBody>
      </p:sp>
      <p:sp>
        <p:nvSpPr>
          <p:cNvPr id="128" name="TextBox 177"/>
          <p:cNvSpPr txBox="1"/>
          <p:nvPr/>
        </p:nvSpPr>
        <p:spPr bwMode="gray">
          <a:xfrm>
            <a:off x="905113" y="4259650"/>
            <a:ext cx="2428886" cy="1490133"/>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algn="ctr">
              <a:defRPr>
                <a:latin typeface="Arial" panose="020C0503030203020204" pitchFamily="34" charset="0"/>
                <a:ea typeface="方正兰亭黑简体" panose="02000000000000000000" pitchFamily="2" charset="-122"/>
              </a:defRPr>
            </a:lvl1pPr>
          </a:lstStyle>
          <a:p>
            <a:pPr fontAlgn="ctr"/>
            <a:endParaRPr lang="en-US" altLang="zh-CN" dirty="0">
              <a:latin typeface="Huawei Sans" panose="020C0503030203020204" pitchFamily="34" charset="0"/>
              <a:sym typeface="Huawei Sans" panose="020C0503030203020204" pitchFamily="34" charset="0"/>
            </a:endParaRPr>
          </a:p>
        </p:txBody>
      </p:sp>
      <p:pic>
        <p:nvPicPr>
          <p:cNvPr id="134"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206687" y="5238856"/>
            <a:ext cx="369473" cy="302297"/>
          </a:xfrm>
          <a:prstGeom prst="rect">
            <a:avLst/>
          </a:prstGeom>
        </p:spPr>
      </p:pic>
      <p:pic>
        <p:nvPicPr>
          <p:cNvPr id="135"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1206687" y="4461577"/>
            <a:ext cx="369473" cy="302297"/>
          </a:xfrm>
          <a:prstGeom prst="rect">
            <a:avLst/>
          </a:prstGeom>
          <a:noFill/>
        </p:spPr>
      </p:pic>
      <p:pic>
        <p:nvPicPr>
          <p:cNvPr id="136"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662954" y="5238856"/>
            <a:ext cx="369473" cy="302297"/>
          </a:xfrm>
          <a:prstGeom prst="rect">
            <a:avLst/>
          </a:prstGeom>
        </p:spPr>
      </p:pic>
      <p:pic>
        <p:nvPicPr>
          <p:cNvPr id="137"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2662954" y="4461577"/>
            <a:ext cx="369473" cy="302297"/>
          </a:xfrm>
          <a:prstGeom prst="rect">
            <a:avLst/>
          </a:prstGeom>
          <a:noFill/>
        </p:spPr>
      </p:pic>
      <p:cxnSp>
        <p:nvCxnSpPr>
          <p:cNvPr id="138" name="直接连接符 137"/>
          <p:cNvCxnSpPr>
            <a:stCxn id="135" idx="3"/>
            <a:endCxn id="137" idx="1"/>
          </p:cNvCxnSpPr>
          <p:nvPr/>
        </p:nvCxnSpPr>
        <p:spPr bwMode="gray">
          <a:xfrm>
            <a:off x="1576160" y="4612726"/>
            <a:ext cx="10867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35" idx="2"/>
            <a:endCxn id="134" idx="0"/>
          </p:cNvCxnSpPr>
          <p:nvPr/>
        </p:nvCxnSpPr>
        <p:spPr bwMode="gray">
          <a:xfrm flipH="1">
            <a:off x="1391424" y="4763874"/>
            <a:ext cx="0" cy="4749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37" idx="2"/>
            <a:endCxn id="136" idx="0"/>
          </p:cNvCxnSpPr>
          <p:nvPr/>
        </p:nvCxnSpPr>
        <p:spPr bwMode="gray">
          <a:xfrm flipH="1">
            <a:off x="2847691" y="4763874"/>
            <a:ext cx="0" cy="4749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36" idx="1"/>
            <a:endCxn id="134" idx="3"/>
          </p:cNvCxnSpPr>
          <p:nvPr/>
        </p:nvCxnSpPr>
        <p:spPr bwMode="gray">
          <a:xfrm flipH="1">
            <a:off x="1576160" y="5390005"/>
            <a:ext cx="1086794"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bwMode="gray">
          <a:xfrm>
            <a:off x="503596" y="1619312"/>
            <a:ext cx="1276050" cy="760627"/>
            <a:chOff x="695363" y="1448357"/>
            <a:chExt cx="929071" cy="475412"/>
          </a:xfrm>
        </p:grpSpPr>
        <p:sp>
          <p:nvSpPr>
            <p:cNvPr id="142" name="Freeform 159"/>
            <p:cNvSpPr/>
            <p:nvPr/>
          </p:nvSpPr>
          <p:spPr bwMode="gray">
            <a:xfrm flipH="1">
              <a:off x="714952" y="14483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695363" y="1670484"/>
              <a:ext cx="909482" cy="229615"/>
            </a:xfrm>
            <a:prstGeom prst="rect">
              <a:avLst/>
            </a:prstGeom>
            <a:noFill/>
          </p:spPr>
          <p:txBody>
            <a:bodyPr wrap="square" rtlCol="0">
              <a:no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6" name="矩形 145"/>
          <p:cNvSpPr/>
          <p:nvPr/>
        </p:nvSpPr>
        <p:spPr bwMode="gray">
          <a:xfrm>
            <a:off x="1453949" y="4850160"/>
            <a:ext cx="1361660" cy="305105"/>
          </a:xfrm>
          <a:prstGeom prst="rect">
            <a:avLst/>
          </a:prstGeom>
        </p:spPr>
        <p:txBody>
          <a:bodyPr wrap="square">
            <a:noAutofit/>
          </a:bodyPr>
          <a:lstStyle/>
          <a:p>
            <a:pPr algn="ctr" fontAlgn="ctr"/>
            <a:r>
              <a:rPr lang="en-US" sz="1400" b="1" dirty="0" smtClean="0">
                <a:solidFill>
                  <a:srgbClr val="00B0F0"/>
                </a:solidFill>
                <a:latin typeface="Huawei Sans" panose="020C0503030203020204" pitchFamily="34" charset="0"/>
              </a:rPr>
              <a:t>Egress zone</a:t>
            </a:r>
            <a:endParaRPr lang="en-US" altLang="zh-CN" sz="14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p:cNvSpPr/>
          <p:nvPr/>
        </p:nvSpPr>
        <p:spPr bwMode="gray">
          <a:xfrm>
            <a:off x="509571" y="2524033"/>
            <a:ext cx="277907" cy="993695"/>
          </a:xfrm>
          <a:prstGeom prst="rect">
            <a:avLst/>
          </a:prstGeom>
        </p:spPr>
        <p:txBody>
          <a:bodyPr vert="vert270" wrap="square">
            <a:noAutofit/>
          </a:bodyPr>
          <a:lstStyle/>
          <a:p>
            <a:pPr algn="ctr" fontAlgn="ctr"/>
            <a:r>
              <a:rPr lang="en-US" sz="1050" b="1" dirty="0" smtClean="0">
                <a:solidFill>
                  <a:srgbClr val="30B5C5"/>
                </a:solidFill>
                <a:latin typeface="Huawei Sans" panose="020C0503030203020204" pitchFamily="34" charset="0"/>
              </a:rPr>
              <a:t>Security</a:t>
            </a:r>
            <a:endParaRPr lang="en-US" altLang="zh-CN" sz="105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p:cNvSpPr/>
          <p:nvPr/>
        </p:nvSpPr>
        <p:spPr bwMode="gray">
          <a:xfrm>
            <a:off x="804169" y="2393175"/>
            <a:ext cx="277907" cy="1255410"/>
          </a:xfrm>
          <a:prstGeom prst="rect">
            <a:avLst/>
          </a:prstGeom>
        </p:spPr>
        <p:txBody>
          <a:bodyPr vert="vert270" wrap="square">
            <a:noAutofit/>
          </a:bodyPr>
          <a:lstStyle/>
          <a:p>
            <a:pPr algn="ctr" fontAlgn="ctr"/>
            <a:r>
              <a:rPr lang="en-US" sz="1050" b="1" dirty="0" smtClean="0">
                <a:solidFill>
                  <a:srgbClr val="30B5C5"/>
                </a:solidFill>
                <a:latin typeface="Huawei Sans" panose="020C0503030203020204" pitchFamily="34" charset="0"/>
              </a:rPr>
              <a:t>NAT</a:t>
            </a:r>
            <a:endParaRPr lang="en-US" altLang="zh-CN" sz="105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p:cNvSpPr/>
          <p:nvPr/>
        </p:nvSpPr>
        <p:spPr bwMode="gray">
          <a:xfrm>
            <a:off x="1061059" y="2429790"/>
            <a:ext cx="277907" cy="1182180"/>
          </a:xfrm>
          <a:prstGeom prst="rect">
            <a:avLst/>
          </a:prstGeom>
        </p:spPr>
        <p:txBody>
          <a:bodyPr vert="vert270" wrap="square">
            <a:noAutofit/>
          </a:bodyPr>
          <a:lstStyle/>
          <a:p>
            <a:pPr algn="ctr" fontAlgn="ctr"/>
            <a:r>
              <a:rPr lang="en-US" sz="1050" b="1" dirty="0" smtClean="0">
                <a:solidFill>
                  <a:srgbClr val="30B5C5"/>
                </a:solidFill>
                <a:latin typeface="Huawei Sans" panose="020C0503030203020204" pitchFamily="34" charset="0"/>
              </a:rPr>
              <a:t>Remote access</a:t>
            </a:r>
            <a:endParaRPr lang="en-US" altLang="zh-CN" sz="105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矩形 153"/>
          <p:cNvSpPr/>
          <p:nvPr/>
        </p:nvSpPr>
        <p:spPr bwMode="gray">
          <a:xfrm>
            <a:off x="1317161" y="2415648"/>
            <a:ext cx="476050" cy="1210464"/>
          </a:xfrm>
          <a:prstGeom prst="rect">
            <a:avLst/>
          </a:prstGeom>
        </p:spPr>
        <p:txBody>
          <a:bodyPr vert="vert270" wrap="square">
            <a:noAutofit/>
          </a:bodyPr>
          <a:lstStyle/>
          <a:p>
            <a:pPr algn="ctr" fontAlgn="ctr"/>
            <a:r>
              <a:rPr lang="en-US" sz="1050" b="1" dirty="0" smtClean="0">
                <a:solidFill>
                  <a:srgbClr val="30B5C5"/>
                </a:solidFill>
                <a:latin typeface="Huawei Sans" panose="020C0503030203020204" pitchFamily="34" charset="0"/>
              </a:rPr>
              <a:t>Multi-campus interconnection</a:t>
            </a:r>
            <a:endParaRPr lang="en-US" altLang="zh-CN" sz="105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bwMode="gray">
          <a:xfrm>
            <a:off x="2713760" y="2645335"/>
            <a:ext cx="277907" cy="772638"/>
          </a:xfrm>
          <a:prstGeom prst="rect">
            <a:avLst/>
          </a:prstGeom>
        </p:spPr>
        <p:txBody>
          <a:bodyPr vert="vert270" wrap="square">
            <a:noAutofit/>
          </a:bodyPr>
          <a:lstStyle/>
          <a:p>
            <a:pPr algn="ctr" fontAlgn="ctr"/>
            <a:r>
              <a:rPr lang="en-US" sz="1050" b="1" dirty="0" smtClean="0">
                <a:solidFill>
                  <a:srgbClr val="30B5C5"/>
                </a:solidFill>
                <a:latin typeface="Huawei Sans" panose="020C0503030203020204" pitchFamily="34" charset="0"/>
              </a:rPr>
              <a:t>Security</a:t>
            </a:r>
            <a:endParaRPr lang="en-US" altLang="zh-CN" sz="105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矩形 157"/>
          <p:cNvSpPr/>
          <p:nvPr/>
        </p:nvSpPr>
        <p:spPr bwMode="gray">
          <a:xfrm>
            <a:off x="3047789" y="2429790"/>
            <a:ext cx="277907" cy="1203729"/>
          </a:xfrm>
          <a:prstGeom prst="rect">
            <a:avLst/>
          </a:prstGeom>
        </p:spPr>
        <p:txBody>
          <a:bodyPr vert="vert270" wrap="square">
            <a:noAutofit/>
          </a:bodyPr>
          <a:lstStyle/>
          <a:p>
            <a:pPr algn="ctr" fontAlgn="ctr"/>
            <a:r>
              <a:rPr lang="en-US" sz="1050" b="1" dirty="0" smtClean="0">
                <a:solidFill>
                  <a:srgbClr val="30B5C5"/>
                </a:solidFill>
                <a:latin typeface="Huawei Sans" panose="020C0503030203020204" pitchFamily="34" charset="0"/>
              </a:rPr>
              <a:t>Multi-campus interconnection</a:t>
            </a:r>
            <a:endParaRPr lang="en-US" altLang="zh-CN" sz="105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9" name="组合 158"/>
          <p:cNvGrpSpPr/>
          <p:nvPr/>
        </p:nvGrpSpPr>
        <p:grpSpPr bwMode="gray">
          <a:xfrm>
            <a:off x="2271880" y="1619312"/>
            <a:ext cx="1276050" cy="760627"/>
            <a:chOff x="695363" y="1448357"/>
            <a:chExt cx="929071" cy="475412"/>
          </a:xfrm>
        </p:grpSpPr>
        <p:sp>
          <p:nvSpPr>
            <p:cNvPr id="160" name="Freeform 159"/>
            <p:cNvSpPr/>
            <p:nvPr/>
          </p:nvSpPr>
          <p:spPr bwMode="gray">
            <a:xfrm flipH="1">
              <a:off x="714952" y="14483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文本框 160"/>
            <p:cNvSpPr txBox="1"/>
            <p:nvPr/>
          </p:nvSpPr>
          <p:spPr bwMode="gray">
            <a:xfrm>
              <a:off x="695363" y="1680970"/>
              <a:ext cx="909482" cy="229615"/>
            </a:xfrm>
            <a:prstGeom prst="rect">
              <a:avLst/>
            </a:prstGeom>
            <a:noFill/>
          </p:spPr>
          <p:txBody>
            <a:bodyPr wrap="square" rtlCol="0">
              <a:noAutofit/>
            </a:bodyPr>
            <a:lstStyle/>
            <a:p>
              <a:pPr algn="ctr" fontAlgn="ctr"/>
              <a:r>
                <a:rPr lang="en-US" sz="1400" dirty="0" smtClean="0">
                  <a:latin typeface="Huawei Sans" panose="020C0503030203020204" pitchFamily="34" charset="0"/>
                </a:rPr>
                <a:t>WAN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7" name="表格 6"/>
          <p:cNvGraphicFramePr>
            <a:graphicFrameLocks noGrp="1"/>
          </p:cNvGraphicFramePr>
          <p:nvPr>
            <p:extLst/>
          </p:nvPr>
        </p:nvGraphicFramePr>
        <p:xfrm>
          <a:off x="3604053" y="1113390"/>
          <a:ext cx="8102755" cy="4997160"/>
        </p:xfrm>
        <a:graphic>
          <a:graphicData uri="http://schemas.openxmlformats.org/drawingml/2006/table">
            <a:tbl>
              <a:tblPr firstRow="1" firstCol="1" lastRow="1" lastCol="1" bandRow="1" bandCol="1">
                <a:tableStyleId>{5940675A-B579-460E-94D1-54222C63F5DA}</a:tableStyleId>
              </a:tblPr>
              <a:tblGrid>
                <a:gridCol w="1175950"/>
                <a:gridCol w="1321195"/>
                <a:gridCol w="4605518"/>
                <a:gridCol w="1000092"/>
              </a:tblGrid>
              <a:tr h="331017">
                <a:tc>
                  <a:txBody>
                    <a:bodyPr/>
                    <a:lstStyle/>
                    <a:p>
                      <a:pPr algn="ctr" fontAlgn="ctr">
                        <a:lnSpc>
                          <a:spcPct val="100000"/>
                        </a:lnSpc>
                        <a:spcBef>
                          <a:spcPts val="0"/>
                        </a:spcBef>
                        <a:spcAft>
                          <a:spcPts val="0"/>
                        </a:spcAft>
                      </a:pPr>
                      <a:r>
                        <a:rPr lang="en-US" sz="1050" b="1" dirty="0" smtClean="0">
                          <a:latin typeface="Huawei Sans" panose="020C0503030203020204" pitchFamily="34" charset="0"/>
                        </a:rPr>
                        <a:t>Service Scenario</a:t>
                      </a:r>
                      <a:endParaRPr lang="en-US" altLang="zh-CN" sz="105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050" b="1" dirty="0" smtClean="0">
                          <a:latin typeface="Huawei Sans" panose="020C0503030203020204" pitchFamily="34" charset="0"/>
                        </a:rPr>
                        <a:t>Sub-scenario</a:t>
                      </a:r>
                      <a:endParaRPr lang="en-US" altLang="zh-CN" sz="105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050" b="1" dirty="0" smtClean="0">
                          <a:latin typeface="Huawei Sans" panose="020C0503030203020204" pitchFamily="34" charset="0"/>
                        </a:rPr>
                        <a:t>Description</a:t>
                      </a:r>
                      <a:endParaRPr lang="en-US" altLang="zh-CN" sz="105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050" b="1" dirty="0" smtClean="0">
                          <a:latin typeface="Huawei Sans" panose="020C0503030203020204" pitchFamily="34" charset="0"/>
                        </a:rPr>
                        <a:t>Applicable Network</a:t>
                      </a:r>
                      <a:endParaRPr lang="en-US" altLang="zh-CN" sz="105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720000">
                <a:tc rowSpan="2">
                  <a:txBody>
                    <a:bodyPr/>
                    <a:lstStyle/>
                    <a:p>
                      <a:pPr algn="ctr" fontAlgn="ctr">
                        <a:lnSpc>
                          <a:spcPct val="100000"/>
                        </a:lnSpc>
                        <a:spcBef>
                          <a:spcPts val="0"/>
                        </a:spcBef>
                        <a:spcAft>
                          <a:spcPts val="0"/>
                        </a:spcAft>
                      </a:pPr>
                      <a:r>
                        <a:rPr lang="en-US" sz="1050" dirty="0" smtClean="0">
                          <a:latin typeface="Huawei Sans" panose="020C0503030203020204" pitchFamily="34" charset="0"/>
                        </a:rPr>
                        <a:t>Security</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Firewall</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050" b="0" dirty="0" smtClean="0">
                          <a:solidFill>
                            <a:schemeClr val="tx1"/>
                          </a:solidFill>
                          <a:latin typeface="Huawei Sans" panose="020C0503030203020204" pitchFamily="34" charset="0"/>
                        </a:rPr>
                        <a:t>A firewall uses security zones to divide networks and identify packet forwarding</a:t>
                      </a:r>
                      <a:r>
                        <a:rPr lang="en-US" sz="1050" b="0" baseline="0" dirty="0" smtClean="0">
                          <a:solidFill>
                            <a:schemeClr val="tx1"/>
                          </a:solidFill>
                          <a:latin typeface="Huawei Sans" panose="020C0503030203020204" pitchFamily="34" charset="0"/>
                        </a:rPr>
                        <a:t> paths</a:t>
                      </a:r>
                      <a:r>
                        <a:rPr lang="en-US" sz="1050" b="0" dirty="0" smtClean="0">
                          <a:solidFill>
                            <a:schemeClr val="tx1"/>
                          </a:solidFill>
                          <a:latin typeface="Huawei Sans" panose="020C0503030203020204" pitchFamily="34" charset="0"/>
                        </a:rPr>
                        <a:t>. When a packet is transmitted between security zones, the firewall can perform a security check and enforce corresponding security policies.</a:t>
                      </a:r>
                      <a:endParaRPr lang="en-US" altLang="zh-CN" sz="1050" b="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Internet</a:t>
                      </a:r>
                      <a:r>
                        <a:rPr lang="en-US" sz="1050" baseline="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and </a:t>
                      </a:r>
                      <a:r>
                        <a:rPr lang="en-US" sz="1050" dirty="0" smtClean="0">
                          <a:latin typeface="Huawei Sans" panose="020C0503030203020204" pitchFamily="34" charset="0"/>
                        </a:rPr>
                        <a:t>leased line</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2000">
                <a:tc vMerge="1">
                  <a:txBody>
                    <a:bodyPr/>
                    <a:lstStyle/>
                    <a:p>
                      <a:pPr algn="ctr">
                        <a:lnSpc>
                          <a:spcPct val="100000"/>
                        </a:lnSpc>
                        <a:spcBef>
                          <a:spcPts val="0"/>
                        </a:spcBef>
                        <a:spcAft>
                          <a:spcPts val="0"/>
                        </a:spcAft>
                      </a:pPr>
                      <a:endParaRPr lang="zh-CN" sz="1400" dirty="0">
                        <a:effectLst/>
                        <a:latin typeface="Arial"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URL filtering</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1219110" rtl="0" eaLnBrk="1" fontAlgn="ctr" latinLnBrk="0" hangingPunct="1">
                        <a:lnSpc>
                          <a:spcPct val="100000"/>
                        </a:lnSpc>
                        <a:spcBef>
                          <a:spcPts val="0"/>
                        </a:spcBef>
                        <a:spcAft>
                          <a:spcPts val="0"/>
                        </a:spcAft>
                        <a:buClrTx/>
                        <a:buSzTx/>
                        <a:buFontTx/>
                        <a:buNone/>
                        <a:tabLst/>
                        <a:defRPr/>
                      </a:pPr>
                      <a:r>
                        <a:rPr lang="en-US" sz="1050" b="0" dirty="0" smtClean="0">
                          <a:solidFill>
                            <a:schemeClr val="tx1"/>
                          </a:solidFill>
                          <a:latin typeface="Huawei Sans" panose="020C0503030203020204" pitchFamily="34" charset="0"/>
                        </a:rPr>
                        <a:t>URL filtering controls internal users’ access to external URLs. It allows or forbids users to access certain web page resources to standardize online behaviors.</a:t>
                      </a:r>
                      <a:endParaRPr lang="en-US" sz="105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Internet</a:t>
                      </a:r>
                      <a:endParaRPr lang="en-US" altLang="zh-CN" sz="105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2000">
                <a:tc rowSpan="2">
                  <a:txBody>
                    <a:bodyPr/>
                    <a:lstStyle/>
                    <a:p>
                      <a:pPr algn="ctr" fontAlgn="ctr">
                        <a:lnSpc>
                          <a:spcPct val="100000"/>
                        </a:lnSpc>
                        <a:spcBef>
                          <a:spcPts val="0"/>
                        </a:spcBef>
                        <a:spcAft>
                          <a:spcPts val="0"/>
                        </a:spcAft>
                      </a:pPr>
                      <a:r>
                        <a:rPr lang="en-US" sz="1050" dirty="0" smtClean="0">
                          <a:latin typeface="Huawei Sans" panose="020C0503030203020204" pitchFamily="34" charset="0"/>
                        </a:rPr>
                        <a:t>NAT</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Source NAT</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050" dirty="0" smtClean="0">
                          <a:latin typeface="Huawei Sans" panose="020C0503030203020204" pitchFamily="34" charset="0"/>
                        </a:rPr>
                        <a:t>Intranet users usually use private IP addresses to access the Internet. To ensure successful access to Internet services, private IP addresses must be translated into public IP addresses.</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Internet</a:t>
                      </a:r>
                      <a:endParaRPr lang="en-US" altLang="zh-CN" sz="105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0000">
                <a:tc vMerge="1">
                  <a:txBody>
                    <a:bodyPr/>
                    <a:lstStyle/>
                    <a:p>
                      <a:pPr algn="ctr">
                        <a:lnSpc>
                          <a:spcPct val="100000"/>
                        </a:lnSpc>
                        <a:spcBef>
                          <a:spcPts val="0"/>
                        </a:spcBef>
                        <a:spcAft>
                          <a:spcPts val="0"/>
                        </a:spcAft>
                      </a:pPr>
                      <a:endParaRPr lang="zh-CN" sz="1400" dirty="0">
                        <a:effectLst/>
                        <a:latin typeface="Arial"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NAT server</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050" dirty="0" smtClean="0">
                          <a:latin typeface="Huawei Sans" panose="020C0503030203020204" pitchFamily="34" charset="0"/>
                        </a:rPr>
                        <a:t>Servers deployed on the campus network, such as the file server, can be mapped to the Internet using public IP addresses or public IP addresses and port numbers through the NAT server for Internet access.</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Internet</a:t>
                      </a:r>
                      <a:endParaRPr lang="en-US" altLang="zh-CN" sz="105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0000">
                <a:tc>
                  <a:txBody>
                    <a:bodyPr/>
                    <a:lstStyle/>
                    <a:p>
                      <a:pPr algn="ctr" fontAlgn="ctr">
                        <a:lnSpc>
                          <a:spcPct val="100000"/>
                        </a:lnSpc>
                        <a:spcBef>
                          <a:spcPts val="0"/>
                        </a:spcBef>
                        <a:spcAft>
                          <a:spcPts val="0"/>
                        </a:spcAft>
                      </a:pPr>
                      <a:r>
                        <a:rPr lang="en-US" sz="1050" dirty="0" smtClean="0">
                          <a:latin typeface="Huawei Sans" panose="020C0503030203020204" pitchFamily="34" charset="0"/>
                        </a:rPr>
                        <a:t>Remote access</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SSL VPN access</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050" dirty="0" smtClean="0">
                          <a:solidFill>
                            <a:schemeClr val="tx1"/>
                          </a:solidFill>
                          <a:latin typeface="Huawei Sans" panose="020C0503030203020204" pitchFamily="34" charset="0"/>
                        </a:rPr>
                        <a:t>The SSL VPN gateway connects to the Internet and provides SSL VPN services for mobile office users (employees on business trips). After a mobile user uses a terminal (such as a laptop or smart phone) to </a:t>
                      </a:r>
                      <a:r>
                        <a:rPr lang="en-US" altLang="zh-CN" sz="1050" dirty="0" smtClean="0">
                          <a:solidFill>
                            <a:schemeClr val="tx1"/>
                          </a:solidFill>
                          <a:latin typeface="Huawei Sans" panose="020C0503030203020204" pitchFamily="34" charset="0"/>
                        </a:rPr>
                        <a:t>establish an SSL VPN tunnel with</a:t>
                      </a:r>
                      <a:r>
                        <a:rPr lang="en-US" altLang="zh-CN" sz="1050" baseline="0" dirty="0" smtClean="0">
                          <a:solidFill>
                            <a:schemeClr val="tx1"/>
                          </a:solidFill>
                          <a:latin typeface="Huawei Sans" panose="020C0503030203020204" pitchFamily="34" charset="0"/>
                        </a:rPr>
                        <a:t> an enterprise intranet gateway,</a:t>
                      </a:r>
                      <a:r>
                        <a:rPr lang="en-US" sz="1050" dirty="0" smtClean="0">
                          <a:solidFill>
                            <a:schemeClr val="tx1"/>
                          </a:solidFill>
                          <a:latin typeface="Huawei Sans" panose="020C0503030203020204" pitchFamily="34" charset="0"/>
                        </a:rPr>
                        <a:t> the user can remotely access intranet resources such as the web server, file server, and mail server through the SSL VPN tunnel.</a:t>
                      </a:r>
                      <a:endParaRPr lang="en-US" altLang="zh-CN" sz="1050"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Internet</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00">
                <a:tc rowSpan="2">
                  <a:txBody>
                    <a:bodyPr/>
                    <a:lstStyle/>
                    <a:p>
                      <a:pPr algn="ctr" fontAlgn="ctr">
                        <a:lnSpc>
                          <a:spcPct val="100000"/>
                        </a:lnSpc>
                        <a:spcBef>
                          <a:spcPts val="0"/>
                        </a:spcBef>
                        <a:spcAft>
                          <a:spcPts val="0"/>
                        </a:spcAft>
                      </a:pPr>
                      <a:r>
                        <a:rPr lang="en-US" sz="1050" dirty="0" smtClean="0">
                          <a:latin typeface="Huawei Sans" panose="020C0503030203020204" pitchFamily="34" charset="0"/>
                        </a:rPr>
                        <a:t>Multi-campus</a:t>
                      </a:r>
                      <a:endParaRPr lang="en-US" altLang="zh-CN" sz="105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fontAlgn="ctr">
                        <a:lnSpc>
                          <a:spcPct val="100000"/>
                        </a:lnSpc>
                        <a:spcBef>
                          <a:spcPts val="0"/>
                        </a:spcBef>
                        <a:spcAft>
                          <a:spcPts val="0"/>
                        </a:spcAft>
                      </a:pPr>
                      <a:r>
                        <a:rPr lang="en-US" sz="1050" dirty="0" smtClean="0">
                          <a:latin typeface="Huawei Sans" panose="020C0503030203020204" pitchFamily="34" charset="0"/>
                        </a:rPr>
                        <a:t>interconnection</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Traditional </a:t>
                      </a:r>
                      <a:r>
                        <a:rPr lang="en-US" sz="1050" smtClean="0">
                          <a:latin typeface="Huawei Sans" panose="020C0503030203020204" pitchFamily="34" charset="0"/>
                        </a:rPr>
                        <a:t>MPLS VPN</a:t>
                      </a:r>
                      <a:r>
                        <a:rPr lang="en-US" sz="1050" baseline="0" smtClean="0">
                          <a:latin typeface="Huawei Sans" panose="020C0503030203020204" pitchFamily="34" charset="0"/>
                        </a:rPr>
                        <a:t> </a:t>
                      </a:r>
                      <a:r>
                        <a:rPr lang="en-US" sz="1050" smtClean="0">
                          <a:latin typeface="Huawei Sans" panose="020C0503030203020204" pitchFamily="34" charset="0"/>
                        </a:rPr>
                        <a:t>interconnection</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050" dirty="0" smtClean="0">
                          <a:latin typeface="Huawei Sans" panose="020C0503030203020204" pitchFamily="34" charset="0"/>
                        </a:rPr>
                        <a:t>CE switches can be connected to the private line </a:t>
                      </a:r>
                      <a:r>
                        <a:rPr lang="en-US" sz="1050" dirty="0" err="1" smtClean="0">
                          <a:latin typeface="Huawei Sans" panose="020C0503030203020204" pitchFamily="34" charset="0"/>
                        </a:rPr>
                        <a:t>MPLS</a:t>
                      </a:r>
                      <a:r>
                        <a:rPr lang="en-US" sz="1050" dirty="0" smtClean="0">
                          <a:latin typeface="Huawei Sans" panose="020C0503030203020204" pitchFamily="34" charset="0"/>
                        </a:rPr>
                        <a:t> VPN network.</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10" rtl="0" eaLnBrk="1" fontAlgn="ctr" latinLnBrk="0" hangingPunct="1">
                        <a:lnSpc>
                          <a:spcPct val="100000"/>
                        </a:lnSpc>
                        <a:spcBef>
                          <a:spcPts val="0"/>
                        </a:spcBef>
                        <a:spcAft>
                          <a:spcPts val="0"/>
                        </a:spcAft>
                        <a:buClrTx/>
                        <a:buSzTx/>
                        <a:buFontTx/>
                        <a:buNone/>
                        <a:tabLst/>
                        <a:defRPr/>
                      </a:pPr>
                      <a:r>
                        <a:rPr lang="en-US" sz="1050" dirty="0" smtClean="0">
                          <a:latin typeface="Huawei Sans" panose="020C0503030203020204" pitchFamily="34" charset="0"/>
                        </a:rPr>
                        <a:t>Leased line</a:t>
                      </a:r>
                      <a:endParaRPr lang="en-US" altLang="zh-CN" sz="105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00">
                <a:tc vMerge="1">
                  <a:txBody>
                    <a:bodyPr/>
                    <a:lstStyle/>
                    <a:p>
                      <a:pPr algn="ctr">
                        <a:lnSpc>
                          <a:spcPct val="100000"/>
                        </a:lnSpc>
                        <a:spcBef>
                          <a:spcPts val="0"/>
                        </a:spcBef>
                        <a:spcAft>
                          <a:spcPts val="0"/>
                        </a:spcAft>
                      </a:pPr>
                      <a:endParaRPr lang="zh-CN" sz="1200" dirty="0">
                        <a:effectLst/>
                        <a:latin typeface="Arial"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IPsec VPN</a:t>
                      </a:r>
                    </a:p>
                    <a:p>
                      <a:pPr algn="ctr" fontAlgn="ctr">
                        <a:lnSpc>
                          <a:spcPct val="100000"/>
                        </a:lnSpc>
                        <a:spcBef>
                          <a:spcPts val="0"/>
                        </a:spcBef>
                        <a:spcAft>
                          <a:spcPts val="0"/>
                        </a:spcAft>
                      </a:pPr>
                      <a:r>
                        <a:rPr lang="en-US" sz="1050" dirty="0" smtClean="0">
                          <a:latin typeface="Huawei Sans" panose="020C0503030203020204" pitchFamily="34" charset="0"/>
                        </a:rPr>
                        <a:t>interconnection</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050" dirty="0" smtClean="0">
                          <a:latin typeface="Huawei Sans" panose="020C0503030203020204" pitchFamily="34" charset="0"/>
                        </a:rPr>
                        <a:t>IPsec VPN tunnels are established between multiple campuses to ensure secure data transmission on a low-security bearer network.</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altLang="zh-CN" sz="1050" dirty="0" smtClean="0">
                          <a:latin typeface="Huawei Sans" panose="020C0503030203020204" pitchFamily="34" charset="0"/>
                        </a:rPr>
                        <a:t>Internet</a:t>
                      </a:r>
                      <a:r>
                        <a:rPr lang="en-US" altLang="zh-CN" sz="1050" baseline="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and </a:t>
                      </a:r>
                      <a:r>
                        <a:rPr lang="en-US" altLang="zh-CN" sz="1050" dirty="0" smtClean="0">
                          <a:latin typeface="Huawei Sans" panose="020C0503030203020204" pitchFamily="34" charset="0"/>
                        </a:rPr>
                        <a:t>leased line</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35" name="五边形 34"/>
          <p:cNvSpPr/>
          <p:nvPr/>
        </p:nvSpPr>
        <p:spPr bwMode="gray">
          <a:xfrm>
            <a:off x="7484882" y="23065"/>
            <a:ext cx="1939579"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rgbClr val="FFFFFF"/>
                </a:solidFill>
                <a:latin typeface="Huawei Sans" panose="020C0503030203020204" pitchFamily="34" charset="0"/>
              </a:rPr>
              <a:t>Network Architecture and Topology Design</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gray">
          <a:xfrm>
            <a:off x="9355820" y="23065"/>
            <a:ext cx="118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018170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Network Egress Design: WAN-side Interconnection</a:t>
            </a:r>
            <a:endParaRPr lang="en-US" altLang="zh-CN" dirty="0">
              <a:latin typeface="Huawei Sans" panose="020C0503030203020204" pitchFamily="34" charset="0"/>
              <a:sym typeface="Huawei Sans" panose="020C0503030203020204" pitchFamily="34" charset="0"/>
            </a:endParaRPr>
          </a:p>
        </p:txBody>
      </p:sp>
      <p:cxnSp>
        <p:nvCxnSpPr>
          <p:cNvPr id="54" name="直接连接符 53"/>
          <p:cNvCxnSpPr>
            <a:stCxn id="57" idx="2"/>
            <a:endCxn id="58" idx="0"/>
          </p:cNvCxnSpPr>
          <p:nvPr/>
        </p:nvCxnSpPr>
        <p:spPr bwMode="gray">
          <a:xfrm>
            <a:off x="1493045" y="1548601"/>
            <a:ext cx="0" cy="624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bwMode="gray">
          <a:xfrm>
            <a:off x="1038304" y="1069470"/>
            <a:ext cx="909482" cy="480535"/>
            <a:chOff x="591922" y="1761021"/>
            <a:chExt cx="909482" cy="480535"/>
          </a:xfrm>
        </p:grpSpPr>
        <p:sp>
          <p:nvSpPr>
            <p:cNvPr id="5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8"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1308308" y="2173092"/>
            <a:ext cx="369473" cy="302297"/>
          </a:xfrm>
          <a:prstGeom prst="rect">
            <a:avLst/>
          </a:prstGeom>
          <a:noFill/>
        </p:spPr>
      </p:pic>
      <p:grpSp>
        <p:nvGrpSpPr>
          <p:cNvPr id="59" name="组合 58"/>
          <p:cNvGrpSpPr/>
          <p:nvPr/>
        </p:nvGrpSpPr>
        <p:grpSpPr bwMode="gray">
          <a:xfrm>
            <a:off x="3123901" y="1069470"/>
            <a:ext cx="909482" cy="480535"/>
            <a:chOff x="591922" y="1761021"/>
            <a:chExt cx="909482" cy="480535"/>
          </a:xfrm>
        </p:grpSpPr>
        <p:sp>
          <p:nvSpPr>
            <p:cNvPr id="60"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2" name="组合 61"/>
          <p:cNvGrpSpPr/>
          <p:nvPr/>
        </p:nvGrpSpPr>
        <p:grpSpPr bwMode="gray">
          <a:xfrm>
            <a:off x="2166512" y="1069470"/>
            <a:ext cx="909482" cy="480535"/>
            <a:chOff x="591922" y="1761021"/>
            <a:chExt cx="909482" cy="480535"/>
          </a:xfrm>
        </p:grpSpPr>
        <p:sp>
          <p:nvSpPr>
            <p:cNvPr id="63"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5" name="肘形连接符 64"/>
          <p:cNvCxnSpPr/>
          <p:nvPr/>
        </p:nvCxnSpPr>
        <p:spPr bwMode="gray">
          <a:xfrm rot="5400000" flipH="1" flipV="1">
            <a:off x="3037355" y="1588246"/>
            <a:ext cx="626197" cy="546908"/>
          </a:xfrm>
          <a:prstGeom prst="bentConnector3">
            <a:avLst/>
          </a:prstGeom>
          <a:ln w="19050">
            <a:solidFill>
              <a:schemeClr val="tx1">
                <a:lumMod val="50000"/>
                <a:lumOff val="50000"/>
              </a:schemeClr>
            </a:solidFill>
          </a:ln>
          <a:extLst/>
        </p:spPr>
        <p:style>
          <a:lnRef idx="1">
            <a:schemeClr val="accent1"/>
          </a:lnRef>
          <a:fillRef idx="0">
            <a:schemeClr val="accent1"/>
          </a:fillRef>
          <a:effectRef idx="0">
            <a:schemeClr val="accent1"/>
          </a:effectRef>
          <a:fontRef idx="minor">
            <a:schemeClr val="tx1"/>
          </a:fontRef>
        </p:style>
      </p:cxnSp>
      <p:cxnSp>
        <p:nvCxnSpPr>
          <p:cNvPr id="66" name="肘形连接符 65"/>
          <p:cNvCxnSpPr/>
          <p:nvPr/>
        </p:nvCxnSpPr>
        <p:spPr bwMode="gray">
          <a:xfrm rot="16200000" flipV="1">
            <a:off x="2459078" y="1656459"/>
            <a:ext cx="626197" cy="410481"/>
          </a:xfrm>
          <a:prstGeom prst="bentConnector3">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bwMode="gray">
          <a:xfrm>
            <a:off x="5250791" y="1067545"/>
            <a:ext cx="909482" cy="484385"/>
            <a:chOff x="601980" y="1761021"/>
            <a:chExt cx="909482" cy="484385"/>
          </a:xfrm>
        </p:grpSpPr>
        <p:sp>
          <p:nvSpPr>
            <p:cNvPr id="68"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601980" y="1845245"/>
              <a:ext cx="909482" cy="400161"/>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Internet2</a:t>
              </a:r>
            </a:p>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0" name="组合 69"/>
          <p:cNvGrpSpPr/>
          <p:nvPr/>
        </p:nvGrpSpPr>
        <p:grpSpPr bwMode="gray">
          <a:xfrm>
            <a:off x="4283344" y="1069470"/>
            <a:ext cx="909482" cy="480535"/>
            <a:chOff x="591922" y="1761021"/>
            <a:chExt cx="909482" cy="480535"/>
          </a:xfrm>
        </p:grpSpPr>
        <p:sp>
          <p:nvSpPr>
            <p:cNvPr id="71"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591922" y="1935047"/>
              <a:ext cx="909482" cy="305105"/>
            </a:xfrm>
            <a:prstGeom prst="rect">
              <a:avLst/>
            </a:prstGeom>
            <a:noFill/>
          </p:spPr>
          <p:txBody>
            <a:bodyPr wrap="square" rtlCol="0">
              <a:noAutofit/>
            </a:bodyPr>
            <a:lstStyle/>
            <a:p>
              <a:pPr algn="ctr" fontAlgn="ctr"/>
              <a:r>
                <a:rPr lang="en-US" sz="1200" dirty="0" err="1" smtClean="0">
                  <a:latin typeface="Huawei Sans" panose="020C0503030203020204" pitchFamily="34" charset="0"/>
                </a:rPr>
                <a:t>Internet1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3" name="直接连接符 72"/>
          <p:cNvCxnSpPr>
            <a:stCxn id="72" idx="2"/>
            <a:endCxn id="77" idx="0"/>
          </p:cNvCxnSpPr>
          <p:nvPr/>
        </p:nvCxnSpPr>
        <p:spPr bwMode="gray">
          <a:xfrm>
            <a:off x="4738085" y="1548601"/>
            <a:ext cx="1" cy="6261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9" idx="2"/>
            <a:endCxn id="78" idx="0"/>
          </p:cNvCxnSpPr>
          <p:nvPr/>
        </p:nvCxnSpPr>
        <p:spPr bwMode="gray">
          <a:xfrm>
            <a:off x="5705532" y="1551930"/>
            <a:ext cx="1" cy="622868"/>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8" idx="1"/>
            <a:endCxn id="77" idx="3"/>
          </p:cNvCxnSpPr>
          <p:nvPr/>
        </p:nvCxnSpPr>
        <p:spPr bwMode="invGray">
          <a:xfrm flipH="1">
            <a:off x="4922822" y="2325947"/>
            <a:ext cx="597974"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76"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2846997" y="2174798"/>
            <a:ext cx="369473" cy="302297"/>
          </a:xfrm>
          <a:prstGeom prst="rect">
            <a:avLst/>
          </a:prstGeom>
          <a:noFill/>
        </p:spPr>
      </p:pic>
      <p:pic>
        <p:nvPicPr>
          <p:cNvPr id="77"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4553349" y="2174798"/>
            <a:ext cx="369473" cy="302297"/>
          </a:xfrm>
          <a:prstGeom prst="rect">
            <a:avLst/>
          </a:prstGeom>
          <a:noFill/>
        </p:spPr>
      </p:pic>
      <p:pic>
        <p:nvPicPr>
          <p:cNvPr id="78"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5520796" y="2174798"/>
            <a:ext cx="369473" cy="302297"/>
          </a:xfrm>
          <a:prstGeom prst="rect">
            <a:avLst/>
          </a:prstGeom>
          <a:noFill/>
        </p:spPr>
      </p:pic>
      <p:pic>
        <p:nvPicPr>
          <p:cNvPr id="79"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308308" y="2775785"/>
            <a:ext cx="369473" cy="302297"/>
          </a:xfrm>
          <a:prstGeom prst="rect">
            <a:avLst/>
          </a:prstGeom>
        </p:spPr>
      </p:pic>
      <p:cxnSp>
        <p:nvCxnSpPr>
          <p:cNvPr id="80" name="直接连接符 79"/>
          <p:cNvCxnSpPr>
            <a:stCxn id="58" idx="2"/>
            <a:endCxn id="79" idx="0"/>
          </p:cNvCxnSpPr>
          <p:nvPr/>
        </p:nvCxnSpPr>
        <p:spPr bwMode="gray">
          <a:xfrm>
            <a:off x="1493045" y="2475389"/>
            <a:ext cx="0" cy="3003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bwMode="gray">
          <a:xfrm>
            <a:off x="1650553" y="2793360"/>
            <a:ext cx="868341"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2846997" y="2775785"/>
            <a:ext cx="369473" cy="302297"/>
          </a:xfrm>
          <a:prstGeom prst="rect">
            <a:avLst/>
          </a:prstGeom>
        </p:spPr>
      </p:pic>
      <p:cxnSp>
        <p:nvCxnSpPr>
          <p:cNvPr id="83" name="直接连接符 82"/>
          <p:cNvCxnSpPr>
            <a:stCxn id="76" idx="2"/>
            <a:endCxn id="82" idx="0"/>
          </p:cNvCxnSpPr>
          <p:nvPr/>
        </p:nvCxnSpPr>
        <p:spPr bwMode="gray">
          <a:xfrm>
            <a:off x="3031734" y="2477095"/>
            <a:ext cx="0" cy="2986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4"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4553349" y="2775785"/>
            <a:ext cx="369473" cy="302297"/>
          </a:xfrm>
          <a:prstGeom prst="rect">
            <a:avLst/>
          </a:prstGeom>
        </p:spPr>
      </p:pic>
      <p:pic>
        <p:nvPicPr>
          <p:cNvPr id="85"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5520796" y="2775785"/>
            <a:ext cx="369473" cy="302297"/>
          </a:xfrm>
          <a:prstGeom prst="rect">
            <a:avLst/>
          </a:prstGeom>
        </p:spPr>
      </p:pic>
      <p:cxnSp>
        <p:nvCxnSpPr>
          <p:cNvPr id="86" name="直接连接符 85"/>
          <p:cNvCxnSpPr>
            <a:stCxn id="77" idx="2"/>
            <a:endCxn id="84" idx="0"/>
          </p:cNvCxnSpPr>
          <p:nvPr/>
        </p:nvCxnSpPr>
        <p:spPr bwMode="gray">
          <a:xfrm>
            <a:off x="4738086" y="2477095"/>
            <a:ext cx="0" cy="2986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78" idx="2"/>
            <a:endCxn id="85" idx="0"/>
          </p:cNvCxnSpPr>
          <p:nvPr/>
        </p:nvCxnSpPr>
        <p:spPr bwMode="gray">
          <a:xfrm>
            <a:off x="5705533" y="2477095"/>
            <a:ext cx="0" cy="29869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5" idx="1"/>
            <a:endCxn id="84" idx="3"/>
          </p:cNvCxnSpPr>
          <p:nvPr/>
        </p:nvCxnSpPr>
        <p:spPr bwMode="gray">
          <a:xfrm flipH="1">
            <a:off x="4922822" y="2926934"/>
            <a:ext cx="597974"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bwMode="gray">
          <a:xfrm>
            <a:off x="7402535" y="1069470"/>
            <a:ext cx="909482" cy="480535"/>
            <a:chOff x="591922" y="1761021"/>
            <a:chExt cx="909482" cy="480535"/>
          </a:xfrm>
        </p:grpSpPr>
        <p:sp>
          <p:nvSpPr>
            <p:cNvPr id="90"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591922" y="1921441"/>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2" name="组合 91"/>
          <p:cNvGrpSpPr/>
          <p:nvPr/>
        </p:nvGrpSpPr>
        <p:grpSpPr bwMode="gray">
          <a:xfrm>
            <a:off x="6445146" y="1069470"/>
            <a:ext cx="909482" cy="480535"/>
            <a:chOff x="591922" y="1761021"/>
            <a:chExt cx="909482" cy="480535"/>
          </a:xfrm>
        </p:grpSpPr>
        <p:sp>
          <p:nvSpPr>
            <p:cNvPr id="93"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5" name="直接连接符 94"/>
          <p:cNvCxnSpPr>
            <a:stCxn id="94" idx="2"/>
            <a:endCxn id="98" idx="0"/>
          </p:cNvCxnSpPr>
          <p:nvPr/>
        </p:nvCxnSpPr>
        <p:spPr bwMode="gray">
          <a:xfrm>
            <a:off x="6899887" y="1548601"/>
            <a:ext cx="1" cy="623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1" idx="2"/>
            <a:endCxn id="99" idx="0"/>
          </p:cNvCxnSpPr>
          <p:nvPr/>
        </p:nvCxnSpPr>
        <p:spPr bwMode="gray">
          <a:xfrm>
            <a:off x="7857276" y="1534995"/>
            <a:ext cx="1" cy="63699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99" idx="1"/>
            <a:endCxn id="98" idx="3"/>
          </p:cNvCxnSpPr>
          <p:nvPr/>
        </p:nvCxnSpPr>
        <p:spPr bwMode="invGray">
          <a:xfrm flipH="1">
            <a:off x="7084624" y="2323138"/>
            <a:ext cx="5879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98"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6715151" y="2171989"/>
            <a:ext cx="369473" cy="302297"/>
          </a:xfrm>
          <a:prstGeom prst="rect">
            <a:avLst/>
          </a:prstGeom>
          <a:noFill/>
        </p:spPr>
      </p:pic>
      <p:pic>
        <p:nvPicPr>
          <p:cNvPr id="99"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7672540" y="2171989"/>
            <a:ext cx="369473" cy="302297"/>
          </a:xfrm>
          <a:prstGeom prst="rect">
            <a:avLst/>
          </a:prstGeom>
          <a:noFill/>
        </p:spPr>
      </p:pic>
      <p:pic>
        <p:nvPicPr>
          <p:cNvPr id="10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6715151" y="2775785"/>
            <a:ext cx="369473" cy="302297"/>
          </a:xfrm>
          <a:prstGeom prst="rect">
            <a:avLst/>
          </a:prstGeom>
        </p:spPr>
      </p:pic>
      <p:pic>
        <p:nvPicPr>
          <p:cNvPr id="101"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7672540" y="2775785"/>
            <a:ext cx="369473" cy="302297"/>
          </a:xfrm>
          <a:prstGeom prst="rect">
            <a:avLst/>
          </a:prstGeom>
        </p:spPr>
      </p:pic>
      <p:cxnSp>
        <p:nvCxnSpPr>
          <p:cNvPr id="102" name="直接连接符 101"/>
          <p:cNvCxnSpPr>
            <a:stCxn id="98" idx="2"/>
            <a:endCxn id="100" idx="0"/>
          </p:cNvCxnSpPr>
          <p:nvPr/>
        </p:nvCxnSpPr>
        <p:spPr bwMode="gray">
          <a:xfrm>
            <a:off x="6899888" y="2474286"/>
            <a:ext cx="0" cy="3014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99" idx="2"/>
            <a:endCxn id="101" idx="0"/>
          </p:cNvCxnSpPr>
          <p:nvPr/>
        </p:nvCxnSpPr>
        <p:spPr bwMode="gray">
          <a:xfrm>
            <a:off x="7857277" y="2474286"/>
            <a:ext cx="0" cy="301499"/>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1" idx="1"/>
            <a:endCxn id="100" idx="3"/>
          </p:cNvCxnSpPr>
          <p:nvPr/>
        </p:nvCxnSpPr>
        <p:spPr bwMode="gray">
          <a:xfrm flipH="1">
            <a:off x="7084624" y="2926934"/>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2"/>
            <a:endCxn id="99" idx="0"/>
          </p:cNvCxnSpPr>
          <p:nvPr/>
        </p:nvCxnSpPr>
        <p:spPr bwMode="gray">
          <a:xfrm>
            <a:off x="6899887" y="1548601"/>
            <a:ext cx="957390" cy="623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1" idx="2"/>
            <a:endCxn id="98" idx="0"/>
          </p:cNvCxnSpPr>
          <p:nvPr/>
        </p:nvCxnSpPr>
        <p:spPr bwMode="gray">
          <a:xfrm flipH="1">
            <a:off x="6899888" y="1534995"/>
            <a:ext cx="957388" cy="63699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bwMode="gray">
          <a:xfrm>
            <a:off x="9718507" y="1069470"/>
            <a:ext cx="909482" cy="480535"/>
            <a:chOff x="591922" y="1761021"/>
            <a:chExt cx="909482" cy="480535"/>
          </a:xfrm>
        </p:grpSpPr>
        <p:sp>
          <p:nvSpPr>
            <p:cNvPr id="108"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591922" y="1921441"/>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0" name="组合 109"/>
          <p:cNvGrpSpPr/>
          <p:nvPr/>
        </p:nvGrpSpPr>
        <p:grpSpPr bwMode="gray">
          <a:xfrm>
            <a:off x="8761118" y="1069470"/>
            <a:ext cx="909482" cy="480535"/>
            <a:chOff x="591922" y="1761021"/>
            <a:chExt cx="909482" cy="480535"/>
          </a:xfrm>
        </p:grpSpPr>
        <p:sp>
          <p:nvSpPr>
            <p:cNvPr id="111"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13" name="直接连接符 112"/>
          <p:cNvCxnSpPr>
            <a:stCxn id="112" idx="2"/>
            <a:endCxn id="116" idx="0"/>
          </p:cNvCxnSpPr>
          <p:nvPr/>
        </p:nvCxnSpPr>
        <p:spPr bwMode="gray">
          <a:xfrm>
            <a:off x="9215859" y="1548601"/>
            <a:ext cx="1" cy="6205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09" idx="2"/>
            <a:endCxn id="117" idx="0"/>
          </p:cNvCxnSpPr>
          <p:nvPr/>
        </p:nvCxnSpPr>
        <p:spPr bwMode="gray">
          <a:xfrm>
            <a:off x="10173248" y="1534995"/>
            <a:ext cx="1" cy="634185"/>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invGray">
          <a:xfrm flipH="1">
            <a:off x="9396894" y="2324542"/>
            <a:ext cx="5866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116"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9031123" y="2169180"/>
            <a:ext cx="369473" cy="302297"/>
          </a:xfrm>
          <a:prstGeom prst="rect">
            <a:avLst/>
          </a:prstGeom>
          <a:noFill/>
        </p:spPr>
      </p:pic>
      <p:pic>
        <p:nvPicPr>
          <p:cNvPr id="117"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9988512" y="2169180"/>
            <a:ext cx="369473" cy="302297"/>
          </a:xfrm>
          <a:prstGeom prst="rect">
            <a:avLst/>
          </a:prstGeom>
          <a:noFill/>
        </p:spPr>
      </p:pic>
      <p:pic>
        <p:nvPicPr>
          <p:cNvPr id="118"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9031123" y="2775785"/>
            <a:ext cx="369473" cy="302297"/>
          </a:xfrm>
          <a:prstGeom prst="rect">
            <a:avLst/>
          </a:prstGeom>
        </p:spPr>
      </p:pic>
      <p:pic>
        <p:nvPicPr>
          <p:cNvPr id="119"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9988512" y="2775785"/>
            <a:ext cx="369473" cy="302297"/>
          </a:xfrm>
          <a:prstGeom prst="rect">
            <a:avLst/>
          </a:prstGeom>
        </p:spPr>
      </p:pic>
      <p:cxnSp>
        <p:nvCxnSpPr>
          <p:cNvPr id="120" name="直接连接符 119"/>
          <p:cNvCxnSpPr>
            <a:stCxn id="116" idx="2"/>
            <a:endCxn id="118" idx="0"/>
          </p:cNvCxnSpPr>
          <p:nvPr/>
        </p:nvCxnSpPr>
        <p:spPr bwMode="gray">
          <a:xfrm>
            <a:off x="9215860" y="2471477"/>
            <a:ext cx="0" cy="3043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7" idx="2"/>
            <a:endCxn id="119" idx="0"/>
          </p:cNvCxnSpPr>
          <p:nvPr/>
        </p:nvCxnSpPr>
        <p:spPr bwMode="gray">
          <a:xfrm>
            <a:off x="10173249" y="2471477"/>
            <a:ext cx="0" cy="304308"/>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19" idx="1"/>
            <a:endCxn id="118" idx="3"/>
          </p:cNvCxnSpPr>
          <p:nvPr/>
        </p:nvCxnSpPr>
        <p:spPr bwMode="gray">
          <a:xfrm flipH="1">
            <a:off x="9400596" y="2926934"/>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2" idx="2"/>
            <a:endCxn id="117" idx="0"/>
          </p:cNvCxnSpPr>
          <p:nvPr/>
        </p:nvCxnSpPr>
        <p:spPr bwMode="gray">
          <a:xfrm>
            <a:off x="9215859" y="1548601"/>
            <a:ext cx="957390" cy="6205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9" idx="2"/>
            <a:endCxn id="116" idx="0"/>
          </p:cNvCxnSpPr>
          <p:nvPr/>
        </p:nvCxnSpPr>
        <p:spPr bwMode="gray">
          <a:xfrm flipH="1">
            <a:off x="9215860" y="1534995"/>
            <a:ext cx="957388" cy="634185"/>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5" name="组合 124"/>
          <p:cNvGrpSpPr/>
          <p:nvPr/>
        </p:nvGrpSpPr>
        <p:grpSpPr bwMode="gray">
          <a:xfrm>
            <a:off x="10686135" y="1069470"/>
            <a:ext cx="909482" cy="480535"/>
            <a:chOff x="591922" y="1761021"/>
            <a:chExt cx="909482" cy="480535"/>
          </a:xfrm>
        </p:grpSpPr>
        <p:sp>
          <p:nvSpPr>
            <p:cNvPr id="12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591922" y="1921441"/>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LTE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8" name="直接连接符 127"/>
          <p:cNvCxnSpPr>
            <a:stCxn id="127" idx="2"/>
            <a:endCxn id="117" idx="0"/>
          </p:cNvCxnSpPr>
          <p:nvPr/>
        </p:nvCxnSpPr>
        <p:spPr bwMode="gray">
          <a:xfrm flipH="1">
            <a:off x="10173249" y="1534995"/>
            <a:ext cx="967627" cy="634185"/>
          </a:xfrm>
          <a:prstGeom prst="line">
            <a:avLst/>
          </a:prstGeom>
          <a:ln w="19050">
            <a:solidFill>
              <a:srgbClr val="ED6D00"/>
            </a:solidFill>
          </a:ln>
        </p:spPr>
        <p:style>
          <a:lnRef idx="1">
            <a:schemeClr val="accent1"/>
          </a:lnRef>
          <a:fillRef idx="0">
            <a:schemeClr val="accent1"/>
          </a:fillRef>
          <a:effectRef idx="0">
            <a:schemeClr val="accent1"/>
          </a:effectRef>
          <a:fontRef idx="minor">
            <a:schemeClr val="tx1"/>
          </a:fontRef>
        </p:style>
      </p:cxnSp>
      <p:sp>
        <p:nvSpPr>
          <p:cNvPr id="129" name="文本框 128"/>
          <p:cNvSpPr txBox="1"/>
          <p:nvPr/>
        </p:nvSpPr>
        <p:spPr bwMode="gray">
          <a:xfrm>
            <a:off x="1025470" y="3098465"/>
            <a:ext cx="1180031" cy="305105"/>
          </a:xfrm>
          <a:prstGeom prst="rect">
            <a:avLst/>
          </a:prstGeom>
          <a:noFill/>
        </p:spPr>
        <p:txBody>
          <a:bodyPr wrap="square" rtlCol="0" anchor="ctr">
            <a:noAutofit/>
          </a:bodyPr>
          <a:lstStyle/>
          <a:p>
            <a:pPr algn="ctr" fontAlgn="ctr"/>
            <a:r>
              <a:rPr lang="en-US" sz="1100" dirty="0" smtClean="0">
                <a:latin typeface="Huawei Sans" panose="020C0503030203020204" pitchFamily="34" charset="0"/>
              </a:rPr>
              <a:t>Single AR and single egress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2469822" y="3098465"/>
            <a:ext cx="1180031"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100" dirty="0" smtClean="0">
                <a:latin typeface="Huawei Sans" panose="020C0503030203020204" pitchFamily="34" charset="0"/>
              </a:rPr>
              <a:t>Single AR and dual egresses</a:t>
            </a:r>
            <a:endParaRPr lang="en-US" altLang="zh-CN" sz="1100" dirty="0">
              <a:latin typeface="Huawei Sans" panose="020C0503030203020204" pitchFamily="34" charset="0"/>
              <a:sym typeface="Huawei Sans" panose="020C0503030203020204" pitchFamily="34" charset="0"/>
            </a:endParaRPr>
          </a:p>
        </p:txBody>
      </p:sp>
      <p:sp>
        <p:nvSpPr>
          <p:cNvPr id="131" name="文本框 130"/>
          <p:cNvSpPr txBox="1"/>
          <p:nvPr/>
        </p:nvSpPr>
        <p:spPr bwMode="gray">
          <a:xfrm>
            <a:off x="4652596" y="3098465"/>
            <a:ext cx="1180031"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100" dirty="0" smtClean="0">
                <a:latin typeface="Huawei Sans" panose="020C0503030203020204" pitchFamily="34" charset="0"/>
              </a:rPr>
              <a:t>Dual </a:t>
            </a:r>
            <a:r>
              <a:rPr lang="en-US" sz="1100" dirty="0" err="1" smtClean="0">
                <a:latin typeface="Huawei Sans" panose="020C0503030203020204" pitchFamily="34" charset="0"/>
              </a:rPr>
              <a:t>ARs</a:t>
            </a:r>
            <a:r>
              <a:rPr lang="en-US" sz="1100" dirty="0" smtClean="0">
                <a:latin typeface="Huawei Sans" panose="020C0503030203020204" pitchFamily="34" charset="0"/>
              </a:rPr>
              <a:t> and single egress</a:t>
            </a:r>
            <a:endParaRPr lang="en-US" altLang="zh-CN" sz="1100" dirty="0">
              <a:latin typeface="Huawei Sans" panose="020C0503030203020204" pitchFamily="34" charset="0"/>
              <a:sym typeface="Huawei Sans" panose="020C0503030203020204" pitchFamily="34" charset="0"/>
            </a:endParaRPr>
          </a:p>
        </p:txBody>
      </p:sp>
      <p:sp>
        <p:nvSpPr>
          <p:cNvPr id="132" name="文本框 131"/>
          <p:cNvSpPr txBox="1"/>
          <p:nvPr/>
        </p:nvSpPr>
        <p:spPr bwMode="gray">
          <a:xfrm>
            <a:off x="6836209" y="3098465"/>
            <a:ext cx="1180031"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100" dirty="0" smtClean="0">
                <a:latin typeface="Huawei Sans" panose="020C0503030203020204" pitchFamily="34" charset="0"/>
              </a:rPr>
              <a:t>Dual </a:t>
            </a:r>
            <a:r>
              <a:rPr lang="en-US" sz="1100" dirty="0" err="1" smtClean="0">
                <a:latin typeface="Huawei Sans" panose="020C0503030203020204" pitchFamily="34" charset="0"/>
              </a:rPr>
              <a:t>ARs</a:t>
            </a:r>
            <a:r>
              <a:rPr lang="en-US" sz="1100" dirty="0" smtClean="0">
                <a:latin typeface="Huawei Sans" panose="020C0503030203020204" pitchFamily="34" charset="0"/>
              </a:rPr>
              <a:t> and dual egresses</a:t>
            </a:r>
            <a:endParaRPr lang="en-US" altLang="zh-CN" sz="1100" dirty="0">
              <a:latin typeface="Huawei Sans" panose="020C0503030203020204" pitchFamily="34" charset="0"/>
              <a:sym typeface="Huawei Sans" panose="020C0503030203020204" pitchFamily="34" charset="0"/>
            </a:endParaRPr>
          </a:p>
        </p:txBody>
      </p:sp>
      <p:sp>
        <p:nvSpPr>
          <p:cNvPr id="133" name="文本框 132"/>
          <p:cNvSpPr txBox="1"/>
          <p:nvPr/>
        </p:nvSpPr>
        <p:spPr bwMode="gray">
          <a:xfrm>
            <a:off x="8899445" y="3098465"/>
            <a:ext cx="1570621"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100" dirty="0" smtClean="0">
                <a:latin typeface="Huawei Sans" panose="020C0503030203020204" pitchFamily="34" charset="0"/>
              </a:rPr>
              <a:t>Dual </a:t>
            </a:r>
            <a:r>
              <a:rPr lang="en-US" sz="1100" dirty="0" err="1" smtClean="0">
                <a:latin typeface="Huawei Sans" panose="020C0503030203020204" pitchFamily="34" charset="0"/>
              </a:rPr>
              <a:t>ARs</a:t>
            </a:r>
            <a:r>
              <a:rPr lang="en-US" sz="1100" dirty="0" smtClean="0">
                <a:latin typeface="Huawei Sans" panose="020C0503030203020204" pitchFamily="34" charset="0"/>
              </a:rPr>
              <a:t> and multiple egresses</a:t>
            </a:r>
            <a:endParaRPr lang="en-US" altLang="zh-CN" sz="1100" dirty="0">
              <a:latin typeface="Huawei Sans" panose="020C0503030203020204" pitchFamily="34" charset="0"/>
              <a:sym typeface="Huawei Sans" panose="020C0503030203020204" pitchFamily="34" charset="0"/>
            </a:endParaRPr>
          </a:p>
        </p:txBody>
      </p:sp>
      <p:sp>
        <p:nvSpPr>
          <p:cNvPr id="134" name="文本框 133"/>
          <p:cNvSpPr txBox="1"/>
          <p:nvPr/>
        </p:nvSpPr>
        <p:spPr bwMode="gray">
          <a:xfrm>
            <a:off x="3215569" y="2793360"/>
            <a:ext cx="1067554"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gray">
          <a:xfrm>
            <a:off x="5882386" y="2793360"/>
            <a:ext cx="909806"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8044189" y="2793360"/>
            <a:ext cx="901544"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0360161" y="2793360"/>
            <a:ext cx="1050744"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圆角矩形 75"/>
          <p:cNvSpPr/>
          <p:nvPr/>
        </p:nvSpPr>
        <p:spPr bwMode="gray">
          <a:xfrm>
            <a:off x="442913" y="944564"/>
            <a:ext cx="483869" cy="2486166"/>
          </a:xfrm>
          <a:prstGeom prst="roundRect">
            <a:avLst>
              <a:gd name="adj" fmla="val 10604"/>
            </a:avLst>
          </a:prstGeom>
          <a:gradFill>
            <a:gsLst>
              <a:gs pos="100000">
                <a:schemeClr val="bg1"/>
              </a:gs>
              <a:gs pos="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400" dirty="0" smtClean="0">
                <a:solidFill>
                  <a:srgbClr val="30B5C5"/>
                </a:solidFill>
                <a:latin typeface="Huawei Sans" panose="020C0503030203020204" pitchFamily="34" charset="0"/>
              </a:rPr>
              <a:t>AR egress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圆角矩形 75"/>
          <p:cNvSpPr/>
          <p:nvPr/>
        </p:nvSpPr>
        <p:spPr bwMode="gray">
          <a:xfrm>
            <a:off x="975959" y="944564"/>
            <a:ext cx="10700403" cy="2486166"/>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4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圆角矩形 75"/>
          <p:cNvSpPr/>
          <p:nvPr/>
        </p:nvSpPr>
        <p:spPr bwMode="gray">
          <a:xfrm>
            <a:off x="442913" y="3527921"/>
            <a:ext cx="483869" cy="2666653"/>
          </a:xfrm>
          <a:prstGeom prst="roundRect">
            <a:avLst>
              <a:gd name="adj" fmla="val 10604"/>
            </a:avLst>
          </a:prstGeom>
          <a:gradFill>
            <a:gsLst>
              <a:gs pos="100000">
                <a:schemeClr val="bg1"/>
              </a:gs>
              <a:gs pos="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400" dirty="0" smtClean="0">
                <a:solidFill>
                  <a:srgbClr val="30B5C5"/>
                </a:solidFill>
                <a:latin typeface="Huawei Sans" panose="020C0503030203020204" pitchFamily="34" charset="0"/>
              </a:rPr>
              <a:t>Firewall egress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圆角矩形 75"/>
          <p:cNvSpPr/>
          <p:nvPr/>
        </p:nvSpPr>
        <p:spPr bwMode="gray">
          <a:xfrm>
            <a:off x="975959" y="3527921"/>
            <a:ext cx="7785159" cy="2666653"/>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4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6"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401412" y="5407726"/>
            <a:ext cx="369473" cy="302297"/>
          </a:xfrm>
          <a:prstGeom prst="rect">
            <a:avLst/>
          </a:prstGeom>
        </p:spPr>
      </p:pic>
      <p:cxnSp>
        <p:nvCxnSpPr>
          <p:cNvPr id="177" name="直接连接符 176"/>
          <p:cNvCxnSpPr>
            <a:stCxn id="180" idx="2"/>
            <a:endCxn id="176" idx="0"/>
          </p:cNvCxnSpPr>
          <p:nvPr/>
        </p:nvCxnSpPr>
        <p:spPr bwMode="gray">
          <a:xfrm>
            <a:off x="1584942" y="4208852"/>
            <a:ext cx="1207" cy="11988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8" name="组合 177"/>
          <p:cNvGrpSpPr/>
          <p:nvPr/>
        </p:nvGrpSpPr>
        <p:grpSpPr bwMode="gray">
          <a:xfrm>
            <a:off x="1130201" y="3729721"/>
            <a:ext cx="909482" cy="480535"/>
            <a:chOff x="591922" y="1761021"/>
            <a:chExt cx="909482" cy="480535"/>
          </a:xfrm>
        </p:grpSpPr>
        <p:sp>
          <p:nvSpPr>
            <p:cNvPr id="179"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文本框 179"/>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81" name="组合 180"/>
          <p:cNvGrpSpPr/>
          <p:nvPr/>
        </p:nvGrpSpPr>
        <p:grpSpPr bwMode="gray">
          <a:xfrm>
            <a:off x="3219714" y="3728317"/>
            <a:ext cx="909482" cy="480535"/>
            <a:chOff x="591922" y="1761021"/>
            <a:chExt cx="909482" cy="480535"/>
          </a:xfrm>
        </p:grpSpPr>
        <p:sp>
          <p:nvSpPr>
            <p:cNvPr id="182"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文本框 182"/>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84"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2939164" y="5406322"/>
            <a:ext cx="369473" cy="302297"/>
          </a:xfrm>
          <a:prstGeom prst="rect">
            <a:avLst/>
          </a:prstGeom>
        </p:spPr>
      </p:pic>
      <p:grpSp>
        <p:nvGrpSpPr>
          <p:cNvPr id="185" name="组合 184"/>
          <p:cNvGrpSpPr/>
          <p:nvPr/>
        </p:nvGrpSpPr>
        <p:grpSpPr bwMode="gray">
          <a:xfrm>
            <a:off x="2262325" y="3728317"/>
            <a:ext cx="909482" cy="480535"/>
            <a:chOff x="591922" y="1761021"/>
            <a:chExt cx="909482" cy="480535"/>
          </a:xfrm>
        </p:grpSpPr>
        <p:sp>
          <p:nvSpPr>
            <p:cNvPr id="18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文本框 186"/>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88" name="肘形连接符 187"/>
          <p:cNvCxnSpPr/>
          <p:nvPr/>
        </p:nvCxnSpPr>
        <p:spPr bwMode="gray">
          <a:xfrm rot="5400000" flipH="1" flipV="1">
            <a:off x="2831491" y="4531608"/>
            <a:ext cx="1198874" cy="550554"/>
          </a:xfrm>
          <a:prstGeom prst="bentConnector3">
            <a:avLst/>
          </a:prstGeom>
          <a:ln w="19050">
            <a:solidFill>
              <a:schemeClr val="tx1">
                <a:lumMod val="50000"/>
                <a:lumOff val="50000"/>
              </a:schemeClr>
            </a:solidFill>
          </a:ln>
          <a:extLst/>
        </p:spPr>
        <p:style>
          <a:lnRef idx="1">
            <a:schemeClr val="accent1"/>
          </a:lnRef>
          <a:fillRef idx="0">
            <a:schemeClr val="accent1"/>
          </a:fillRef>
          <a:effectRef idx="0">
            <a:schemeClr val="accent1"/>
          </a:effectRef>
          <a:fontRef idx="minor">
            <a:schemeClr val="tx1"/>
          </a:fontRef>
        </p:style>
      </p:cxnSp>
      <p:cxnSp>
        <p:nvCxnSpPr>
          <p:cNvPr id="189" name="肘形连接符 188"/>
          <p:cNvCxnSpPr/>
          <p:nvPr/>
        </p:nvCxnSpPr>
        <p:spPr bwMode="gray">
          <a:xfrm rot="16200000" flipV="1">
            <a:off x="2282947" y="4603467"/>
            <a:ext cx="1198874" cy="406835"/>
          </a:xfrm>
          <a:prstGeom prst="bentConnector3">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cxnSp>
      <p:grpSp>
        <p:nvGrpSpPr>
          <p:cNvPr id="190" name="组合 189"/>
          <p:cNvGrpSpPr/>
          <p:nvPr/>
        </p:nvGrpSpPr>
        <p:grpSpPr bwMode="gray">
          <a:xfrm>
            <a:off x="5336546" y="3729721"/>
            <a:ext cx="909482" cy="496311"/>
            <a:chOff x="591922" y="1761021"/>
            <a:chExt cx="909482" cy="496311"/>
          </a:xfrm>
        </p:grpSpPr>
        <p:sp>
          <p:nvSpPr>
            <p:cNvPr id="191"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文本框 191"/>
            <p:cNvSpPr txBox="1"/>
            <p:nvPr/>
          </p:nvSpPr>
          <p:spPr bwMode="gray">
            <a:xfrm>
              <a:off x="591922" y="1846020"/>
              <a:ext cx="909482" cy="411312"/>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Internet2</a:t>
              </a:r>
            </a:p>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93"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4649162" y="5406319"/>
            <a:ext cx="369473" cy="302297"/>
          </a:xfrm>
          <a:prstGeom prst="rect">
            <a:avLst/>
          </a:prstGeom>
        </p:spPr>
      </p:pic>
      <p:grpSp>
        <p:nvGrpSpPr>
          <p:cNvPr id="194" name="组合 193"/>
          <p:cNvGrpSpPr/>
          <p:nvPr/>
        </p:nvGrpSpPr>
        <p:grpSpPr bwMode="gray">
          <a:xfrm>
            <a:off x="4379157" y="3729721"/>
            <a:ext cx="909482" cy="480535"/>
            <a:chOff x="591922" y="1761021"/>
            <a:chExt cx="909482" cy="480535"/>
          </a:xfrm>
        </p:grpSpPr>
        <p:sp>
          <p:nvSpPr>
            <p:cNvPr id="195"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文本框 195"/>
            <p:cNvSpPr txBox="1"/>
            <p:nvPr/>
          </p:nvSpPr>
          <p:spPr bwMode="gray">
            <a:xfrm>
              <a:off x="591922" y="1935047"/>
              <a:ext cx="909482" cy="305105"/>
            </a:xfrm>
            <a:prstGeom prst="rect">
              <a:avLst/>
            </a:prstGeom>
            <a:noFill/>
          </p:spPr>
          <p:txBody>
            <a:bodyPr wrap="square" rtlCol="0">
              <a:noAutofit/>
            </a:bodyPr>
            <a:lstStyle/>
            <a:p>
              <a:pPr algn="ctr" fontAlgn="ctr"/>
              <a:r>
                <a:rPr lang="en-US" sz="1200" dirty="0" err="1" smtClean="0">
                  <a:latin typeface="Huawei Sans" panose="020C0503030203020204" pitchFamily="34" charset="0"/>
                </a:rPr>
                <a:t>Internet1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97"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5606551" y="5406319"/>
            <a:ext cx="369473" cy="302297"/>
          </a:xfrm>
          <a:prstGeom prst="rect">
            <a:avLst/>
          </a:prstGeom>
        </p:spPr>
      </p:pic>
      <p:cxnSp>
        <p:nvCxnSpPr>
          <p:cNvPr id="198" name="直接连接符 197"/>
          <p:cNvCxnSpPr>
            <a:stCxn id="196" idx="2"/>
            <a:endCxn id="193" idx="0"/>
          </p:cNvCxnSpPr>
          <p:nvPr/>
        </p:nvCxnSpPr>
        <p:spPr bwMode="gray">
          <a:xfrm>
            <a:off x="4833898" y="4208852"/>
            <a:ext cx="1" cy="1197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92" idx="2"/>
            <a:endCxn id="197" idx="0"/>
          </p:cNvCxnSpPr>
          <p:nvPr/>
        </p:nvCxnSpPr>
        <p:spPr bwMode="gray">
          <a:xfrm>
            <a:off x="5791287" y="4226032"/>
            <a:ext cx="1" cy="118028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97" idx="1"/>
            <a:endCxn id="193" idx="3"/>
          </p:cNvCxnSpPr>
          <p:nvPr/>
        </p:nvCxnSpPr>
        <p:spPr bwMode="gray">
          <a:xfrm flipH="1">
            <a:off x="5018635" y="5557468"/>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bwMode="gray">
          <a:xfrm>
            <a:off x="7496283" y="3729721"/>
            <a:ext cx="909482" cy="493359"/>
            <a:chOff x="591922" y="1761021"/>
            <a:chExt cx="909482" cy="493359"/>
          </a:xfrm>
        </p:grpSpPr>
        <p:sp>
          <p:nvSpPr>
            <p:cNvPr id="202"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文本框 202"/>
            <p:cNvSpPr txBox="1"/>
            <p:nvPr/>
          </p:nvSpPr>
          <p:spPr bwMode="gray">
            <a:xfrm>
              <a:off x="591922" y="1835034"/>
              <a:ext cx="909482" cy="419346"/>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Internet2</a:t>
              </a:r>
            </a:p>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04"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6808899" y="5406319"/>
            <a:ext cx="369473" cy="302297"/>
          </a:xfrm>
          <a:prstGeom prst="rect">
            <a:avLst/>
          </a:prstGeom>
        </p:spPr>
      </p:pic>
      <p:grpSp>
        <p:nvGrpSpPr>
          <p:cNvPr id="205" name="组合 204"/>
          <p:cNvGrpSpPr/>
          <p:nvPr/>
        </p:nvGrpSpPr>
        <p:grpSpPr bwMode="gray">
          <a:xfrm>
            <a:off x="6538894" y="3729721"/>
            <a:ext cx="909482" cy="480535"/>
            <a:chOff x="591922" y="1761021"/>
            <a:chExt cx="909482" cy="480535"/>
          </a:xfrm>
        </p:grpSpPr>
        <p:sp>
          <p:nvSpPr>
            <p:cNvPr id="20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文本框 206"/>
            <p:cNvSpPr txBox="1"/>
            <p:nvPr/>
          </p:nvSpPr>
          <p:spPr bwMode="gray">
            <a:xfrm>
              <a:off x="591922" y="1935047"/>
              <a:ext cx="909482" cy="305105"/>
            </a:xfrm>
            <a:prstGeom prst="rect">
              <a:avLst/>
            </a:prstGeom>
            <a:noFill/>
          </p:spPr>
          <p:txBody>
            <a:bodyPr wrap="square" rtlCol="0">
              <a:noAutofit/>
            </a:bodyPr>
            <a:lstStyle/>
            <a:p>
              <a:pPr algn="ctr" fontAlgn="ctr"/>
              <a:r>
                <a:rPr lang="en-US" sz="1200" dirty="0" err="1" smtClean="0">
                  <a:latin typeface="Huawei Sans" panose="020C0503030203020204" pitchFamily="34" charset="0"/>
                </a:rPr>
                <a:t>Internet1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08"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7766288" y="5406319"/>
            <a:ext cx="369473" cy="302297"/>
          </a:xfrm>
          <a:prstGeom prst="rect">
            <a:avLst/>
          </a:prstGeom>
        </p:spPr>
      </p:pic>
      <p:cxnSp>
        <p:nvCxnSpPr>
          <p:cNvPr id="209" name="直接连接符 208"/>
          <p:cNvCxnSpPr>
            <a:stCxn id="212" idx="2"/>
            <a:endCxn id="204" idx="0"/>
          </p:cNvCxnSpPr>
          <p:nvPr/>
        </p:nvCxnSpPr>
        <p:spPr bwMode="gray">
          <a:xfrm>
            <a:off x="6993636" y="4939235"/>
            <a:ext cx="0" cy="4670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213" idx="2"/>
            <a:endCxn id="208" idx="0"/>
          </p:cNvCxnSpPr>
          <p:nvPr/>
        </p:nvCxnSpPr>
        <p:spPr bwMode="gray">
          <a:xfrm>
            <a:off x="7951025" y="4939235"/>
            <a:ext cx="0" cy="4670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208" idx="1"/>
            <a:endCxn id="204" idx="3"/>
          </p:cNvCxnSpPr>
          <p:nvPr/>
        </p:nvCxnSpPr>
        <p:spPr bwMode="gray">
          <a:xfrm flipH="1">
            <a:off x="7178372" y="5557468"/>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pic>
        <p:nvPicPr>
          <p:cNvPr id="212" name="图片 211" descr="接入交换机.png"/>
          <p:cNvPicPr>
            <a:picLocks noChangeAspect="1"/>
          </p:cNvPicPr>
          <p:nvPr/>
        </p:nvPicPr>
        <p:blipFill>
          <a:blip r:embed="rId5" cstate="print"/>
          <a:stretch>
            <a:fillRect/>
          </a:stretch>
        </p:blipFill>
        <p:spPr bwMode="gray">
          <a:xfrm>
            <a:off x="6831872" y="4674531"/>
            <a:ext cx="323527" cy="264704"/>
          </a:xfrm>
          <a:prstGeom prst="rect">
            <a:avLst/>
          </a:prstGeom>
        </p:spPr>
      </p:pic>
      <p:pic>
        <p:nvPicPr>
          <p:cNvPr id="213" name="图片 212" descr="接入交换机.png"/>
          <p:cNvPicPr>
            <a:picLocks noChangeAspect="1"/>
          </p:cNvPicPr>
          <p:nvPr/>
        </p:nvPicPr>
        <p:blipFill>
          <a:blip r:embed="rId5" cstate="print"/>
          <a:stretch>
            <a:fillRect/>
          </a:stretch>
        </p:blipFill>
        <p:spPr bwMode="gray">
          <a:xfrm>
            <a:off x="7789261" y="4674531"/>
            <a:ext cx="323527" cy="264704"/>
          </a:xfrm>
          <a:prstGeom prst="rect">
            <a:avLst/>
          </a:prstGeom>
        </p:spPr>
      </p:pic>
      <p:cxnSp>
        <p:nvCxnSpPr>
          <p:cNvPr id="214" name="直接连接符 213"/>
          <p:cNvCxnSpPr>
            <a:stCxn id="212" idx="2"/>
            <a:endCxn id="208" idx="0"/>
          </p:cNvCxnSpPr>
          <p:nvPr/>
        </p:nvCxnSpPr>
        <p:spPr bwMode="gray">
          <a:xfrm>
            <a:off x="6993636" y="4939235"/>
            <a:ext cx="957389" cy="4670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207" idx="2"/>
            <a:endCxn id="212" idx="0"/>
          </p:cNvCxnSpPr>
          <p:nvPr/>
        </p:nvCxnSpPr>
        <p:spPr bwMode="gray">
          <a:xfrm>
            <a:off x="6993635" y="4208852"/>
            <a:ext cx="1" cy="4656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stCxn id="213" idx="2"/>
            <a:endCxn id="204" idx="0"/>
          </p:cNvCxnSpPr>
          <p:nvPr/>
        </p:nvCxnSpPr>
        <p:spPr bwMode="gray">
          <a:xfrm flipH="1">
            <a:off x="6993636" y="4939235"/>
            <a:ext cx="957389" cy="4670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endCxn id="213" idx="0"/>
          </p:cNvCxnSpPr>
          <p:nvPr/>
        </p:nvCxnSpPr>
        <p:spPr bwMode="gray">
          <a:xfrm>
            <a:off x="7951025" y="4216979"/>
            <a:ext cx="0" cy="45755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8" name="文本框 217"/>
          <p:cNvSpPr txBox="1"/>
          <p:nvPr/>
        </p:nvSpPr>
        <p:spPr bwMode="gray">
          <a:xfrm>
            <a:off x="978921" y="5715339"/>
            <a:ext cx="1427837"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100" dirty="0" smtClean="0">
                <a:latin typeface="Huawei Sans" panose="020C0503030203020204" pitchFamily="34" charset="0"/>
              </a:rPr>
              <a:t>Single firewall and single egress</a:t>
            </a:r>
            <a:endParaRPr lang="en-US" altLang="zh-CN" sz="1100" dirty="0">
              <a:latin typeface="Huawei Sans" panose="020C0503030203020204" pitchFamily="34" charset="0"/>
              <a:sym typeface="Huawei Sans" panose="020C0503030203020204" pitchFamily="34" charset="0"/>
            </a:endParaRPr>
          </a:p>
        </p:txBody>
      </p:sp>
      <p:sp>
        <p:nvSpPr>
          <p:cNvPr id="219" name="文本框 218"/>
          <p:cNvSpPr txBox="1"/>
          <p:nvPr/>
        </p:nvSpPr>
        <p:spPr bwMode="gray">
          <a:xfrm>
            <a:off x="2413846" y="5715339"/>
            <a:ext cx="1427837"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100" dirty="0" smtClean="0">
                <a:latin typeface="Huawei Sans" panose="020C0503030203020204" pitchFamily="34" charset="0"/>
              </a:rPr>
              <a:t>Single firewall and dual egresses</a:t>
            </a:r>
            <a:endParaRPr lang="en-US" altLang="zh-CN" sz="1100" dirty="0">
              <a:latin typeface="Huawei Sans" panose="020C0503030203020204" pitchFamily="34" charset="0"/>
              <a:sym typeface="Huawei Sans" panose="020C0503030203020204" pitchFamily="34" charset="0"/>
            </a:endParaRPr>
          </a:p>
        </p:txBody>
      </p:sp>
      <p:sp>
        <p:nvSpPr>
          <p:cNvPr id="220" name="文本框 219"/>
          <p:cNvSpPr txBox="1"/>
          <p:nvPr/>
        </p:nvSpPr>
        <p:spPr bwMode="gray">
          <a:xfrm>
            <a:off x="4577766" y="5715339"/>
            <a:ext cx="1427837"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100" dirty="0" smtClean="0">
                <a:latin typeface="Huawei Sans" panose="020C0503030203020204" pitchFamily="34" charset="0"/>
              </a:rPr>
              <a:t>Dual firewalls and single egress</a:t>
            </a:r>
            <a:endParaRPr lang="en-US" altLang="zh-CN" sz="1100" dirty="0">
              <a:latin typeface="Huawei Sans" panose="020C0503030203020204" pitchFamily="34" charset="0"/>
              <a:sym typeface="Huawei Sans" panose="020C0503030203020204" pitchFamily="34" charset="0"/>
            </a:endParaRPr>
          </a:p>
        </p:txBody>
      </p:sp>
      <p:sp>
        <p:nvSpPr>
          <p:cNvPr id="221" name="文本框 220"/>
          <p:cNvSpPr txBox="1"/>
          <p:nvPr/>
        </p:nvSpPr>
        <p:spPr bwMode="gray">
          <a:xfrm>
            <a:off x="6761379" y="5715339"/>
            <a:ext cx="1427837"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100" dirty="0" smtClean="0">
                <a:latin typeface="Huawei Sans" panose="020C0503030203020204" pitchFamily="34" charset="0"/>
              </a:rPr>
              <a:t>Dual firewalls and dual egresses</a:t>
            </a:r>
            <a:endParaRPr lang="en-US" altLang="zh-CN" sz="1100" dirty="0">
              <a:latin typeface="Huawei Sans" panose="020C0503030203020204" pitchFamily="34" charset="0"/>
              <a:sym typeface="Huawei Sans" panose="020C0503030203020204" pitchFamily="34" charset="0"/>
            </a:endParaRPr>
          </a:p>
        </p:txBody>
      </p:sp>
      <p:sp>
        <p:nvSpPr>
          <p:cNvPr id="224" name="文本框 223"/>
          <p:cNvSpPr txBox="1"/>
          <p:nvPr/>
        </p:nvSpPr>
        <p:spPr bwMode="gray">
          <a:xfrm>
            <a:off x="10234433" y="5352081"/>
            <a:ext cx="1176472" cy="305105"/>
          </a:xfrm>
          <a:prstGeom prst="rect">
            <a:avLst/>
          </a:prstGeom>
          <a:noFill/>
        </p:spPr>
        <p:txBody>
          <a:bodyPr wrap="square" rtlCol="0">
            <a:noAutofit/>
          </a:bodyPr>
          <a:lstStyle/>
          <a:p>
            <a:pPr fontAlgn="ctr"/>
            <a:r>
              <a:rPr lang="en-US" sz="1200" dirty="0" smtClean="0">
                <a:latin typeface="Huawei Sans" panose="020C0503030203020204" pitchFamily="34" charset="0"/>
              </a:rPr>
              <a:t>Hot standby heartbeat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5" name="直接连接符 224"/>
          <p:cNvCxnSpPr/>
          <p:nvPr/>
        </p:nvCxnSpPr>
        <p:spPr bwMode="gray">
          <a:xfrm flipH="1">
            <a:off x="9835858" y="5491809"/>
            <a:ext cx="360000"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bwMode="invGray">
          <a:xfrm flipH="1">
            <a:off x="9835858" y="5928449"/>
            <a:ext cx="360000"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sp>
        <p:nvSpPr>
          <p:cNvPr id="227" name="文本框 226"/>
          <p:cNvSpPr txBox="1"/>
          <p:nvPr/>
        </p:nvSpPr>
        <p:spPr bwMode="gray">
          <a:xfrm>
            <a:off x="10234433" y="5778997"/>
            <a:ext cx="1176472"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Interlink</a:t>
            </a:r>
            <a:endParaRPr lang="en-US" altLang="zh-CN" sz="1200" dirty="0">
              <a:latin typeface="Huawei Sans" panose="020C0503030203020204" pitchFamily="34" charset="0"/>
              <a:sym typeface="Huawei Sans" panose="020C0503030203020204" pitchFamily="34" charset="0"/>
            </a:endParaRPr>
          </a:p>
        </p:txBody>
      </p:sp>
      <p:sp>
        <p:nvSpPr>
          <p:cNvPr id="228" name="圆角矩形 75"/>
          <p:cNvSpPr/>
          <p:nvPr/>
        </p:nvSpPr>
        <p:spPr bwMode="gray">
          <a:xfrm>
            <a:off x="8856931" y="3593954"/>
            <a:ext cx="2855644" cy="1475716"/>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spcAft>
                <a:spcPts val="600"/>
              </a:spcAft>
            </a:pPr>
            <a:r>
              <a:rPr lang="en-US" sz="1200" dirty="0" smtClean="0">
                <a:solidFill>
                  <a:schemeClr val="tx1"/>
                </a:solidFill>
                <a:latin typeface="Huawei Sans" panose="020C0503030203020204" pitchFamily="34" charset="0"/>
              </a:rPr>
              <a:t>The following factors need to be considered during WAN-side interconnection design</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Egress link type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SD-WAN requirements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Protocol interconnection requirements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五边形 144"/>
          <p:cNvSpPr/>
          <p:nvPr/>
        </p:nvSpPr>
        <p:spPr bwMode="gray">
          <a:xfrm>
            <a:off x="7484882" y="23065"/>
            <a:ext cx="1939579"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rgbClr val="FFFFFF"/>
                </a:solidFill>
                <a:latin typeface="Huawei Sans" panose="020C0503030203020204" pitchFamily="34" charset="0"/>
              </a:rPr>
              <a:t>Network Architecture and Topology Design</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燕尾形 145"/>
          <p:cNvSpPr/>
          <p:nvPr/>
        </p:nvSpPr>
        <p:spPr bwMode="gray">
          <a:xfrm>
            <a:off x="9355820" y="23065"/>
            <a:ext cx="118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燕尾形 146"/>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01268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Network Egress Design: LAN-side Interconnection</a:t>
            </a:r>
            <a:endParaRPr lang="en-US" altLang="zh-CN" dirty="0">
              <a:latin typeface="Huawei Sans" panose="020C0503030203020204" pitchFamily="34" charset="0"/>
              <a:sym typeface="Huawei Sans" panose="020C0503030203020204" pitchFamily="34" charset="0"/>
            </a:endParaRPr>
          </a:p>
        </p:txBody>
      </p:sp>
      <p:pic>
        <p:nvPicPr>
          <p:cNvPr id="145"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656243" y="1647478"/>
            <a:ext cx="369473" cy="302297"/>
          </a:xfrm>
          <a:prstGeom prst="rect">
            <a:avLst/>
          </a:prstGeom>
        </p:spPr>
      </p:pic>
      <p:cxnSp>
        <p:nvCxnSpPr>
          <p:cNvPr id="146" name="直接连接符 145"/>
          <p:cNvCxnSpPr>
            <a:stCxn id="145" idx="2"/>
            <a:endCxn id="148" idx="0"/>
          </p:cNvCxnSpPr>
          <p:nvPr/>
        </p:nvCxnSpPr>
        <p:spPr bwMode="gray">
          <a:xfrm>
            <a:off x="840980" y="194977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7"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663413" y="4076257"/>
            <a:ext cx="369473" cy="302297"/>
          </a:xfrm>
          <a:prstGeom prst="rect">
            <a:avLst/>
          </a:prstGeom>
          <a:noFill/>
        </p:spPr>
      </p:pic>
      <p:pic>
        <p:nvPicPr>
          <p:cNvPr id="148" name="图片 86" descr="核心交换机.png"/>
          <p:cNvPicPr>
            <a:picLocks noChangeAspect="1"/>
          </p:cNvPicPr>
          <p:nvPr/>
        </p:nvPicPr>
        <p:blipFill>
          <a:blip r:embed="rId5" cstate="print"/>
          <a:stretch>
            <a:fillRect/>
          </a:stretch>
        </p:blipFill>
        <p:spPr bwMode="gray">
          <a:xfrm>
            <a:off x="656243" y="2632164"/>
            <a:ext cx="370800" cy="303383"/>
          </a:xfrm>
          <a:prstGeom prst="rect">
            <a:avLst/>
          </a:prstGeom>
        </p:spPr>
      </p:pic>
      <p:pic>
        <p:nvPicPr>
          <p:cNvPr id="149"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689912" y="1647478"/>
            <a:ext cx="369473" cy="302297"/>
          </a:xfrm>
          <a:prstGeom prst="rect">
            <a:avLst/>
          </a:prstGeom>
        </p:spPr>
      </p:pic>
      <p:cxnSp>
        <p:nvCxnSpPr>
          <p:cNvPr id="150" name="直接连接符 149"/>
          <p:cNvCxnSpPr/>
          <p:nvPr/>
        </p:nvCxnSpPr>
        <p:spPr bwMode="gray">
          <a:xfrm>
            <a:off x="1842845" y="194977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1" name="图片 86" descr="核心交换机.png"/>
          <p:cNvPicPr>
            <a:picLocks noChangeAspect="1"/>
          </p:cNvPicPr>
          <p:nvPr/>
        </p:nvPicPr>
        <p:blipFill>
          <a:blip r:embed="rId5" cstate="print"/>
          <a:stretch>
            <a:fillRect/>
          </a:stretch>
        </p:blipFill>
        <p:spPr bwMode="gray">
          <a:xfrm>
            <a:off x="1689912" y="2632164"/>
            <a:ext cx="370800" cy="303383"/>
          </a:xfrm>
          <a:prstGeom prst="rect">
            <a:avLst/>
          </a:prstGeom>
        </p:spPr>
      </p:pic>
      <p:cxnSp>
        <p:nvCxnSpPr>
          <p:cNvPr id="152" name="直接连接符 151"/>
          <p:cNvCxnSpPr/>
          <p:nvPr/>
        </p:nvCxnSpPr>
        <p:spPr bwMode="gray">
          <a:xfrm>
            <a:off x="1897985" y="1945082"/>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3" name="椭圆 152"/>
          <p:cNvSpPr/>
          <p:nvPr/>
        </p:nvSpPr>
        <p:spPr bwMode="gray">
          <a:xfrm>
            <a:off x="1775568" y="215736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4"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765419" y="1644706"/>
            <a:ext cx="369473" cy="302297"/>
          </a:xfrm>
          <a:prstGeom prst="rect">
            <a:avLst/>
          </a:prstGeom>
        </p:spPr>
      </p:pic>
      <p:pic>
        <p:nvPicPr>
          <p:cNvPr id="155"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3721508" y="1644706"/>
            <a:ext cx="369473" cy="302297"/>
          </a:xfrm>
          <a:prstGeom prst="rect">
            <a:avLst/>
          </a:prstGeom>
        </p:spPr>
      </p:pic>
      <p:cxnSp>
        <p:nvCxnSpPr>
          <p:cNvPr id="156" name="直接连接符 155"/>
          <p:cNvCxnSpPr>
            <a:stCxn id="155" idx="1"/>
            <a:endCxn id="154" idx="3"/>
          </p:cNvCxnSpPr>
          <p:nvPr/>
        </p:nvCxnSpPr>
        <p:spPr bwMode="gray">
          <a:xfrm flipH="1">
            <a:off x="3134892" y="1795855"/>
            <a:ext cx="5866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pic>
        <p:nvPicPr>
          <p:cNvPr id="157" name="图片 86" descr="核心交换机.png"/>
          <p:cNvPicPr>
            <a:picLocks noChangeAspect="1"/>
          </p:cNvPicPr>
          <p:nvPr/>
        </p:nvPicPr>
        <p:blipFill>
          <a:blip r:embed="rId5" cstate="print"/>
          <a:stretch>
            <a:fillRect/>
          </a:stretch>
        </p:blipFill>
        <p:spPr bwMode="gray">
          <a:xfrm>
            <a:off x="2764092" y="2634085"/>
            <a:ext cx="370800" cy="303383"/>
          </a:xfrm>
          <a:prstGeom prst="rect">
            <a:avLst/>
          </a:prstGeom>
        </p:spPr>
      </p:pic>
      <p:pic>
        <p:nvPicPr>
          <p:cNvPr id="158" name="图片 86" descr="核心交换机.png"/>
          <p:cNvPicPr>
            <a:picLocks noChangeAspect="1"/>
          </p:cNvPicPr>
          <p:nvPr/>
        </p:nvPicPr>
        <p:blipFill>
          <a:blip r:embed="rId5" cstate="print"/>
          <a:stretch>
            <a:fillRect/>
          </a:stretch>
        </p:blipFill>
        <p:spPr bwMode="gray">
          <a:xfrm>
            <a:off x="3720181" y="2634085"/>
            <a:ext cx="370800" cy="303383"/>
          </a:xfrm>
          <a:prstGeom prst="rect">
            <a:avLst/>
          </a:prstGeom>
        </p:spPr>
      </p:pic>
      <p:grpSp>
        <p:nvGrpSpPr>
          <p:cNvPr id="159" name="组合 158"/>
          <p:cNvGrpSpPr/>
          <p:nvPr/>
        </p:nvGrpSpPr>
        <p:grpSpPr bwMode="gray">
          <a:xfrm>
            <a:off x="3134892" y="2657577"/>
            <a:ext cx="585289" cy="248087"/>
            <a:chOff x="3229772" y="2341282"/>
            <a:chExt cx="585289" cy="248087"/>
          </a:xfrm>
        </p:grpSpPr>
        <p:cxnSp>
          <p:nvCxnSpPr>
            <p:cNvPr id="160" name="直接连接符 159"/>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3" name="文本框 162"/>
          <p:cNvSpPr txBox="1"/>
          <p:nvPr/>
        </p:nvSpPr>
        <p:spPr bwMode="gray">
          <a:xfrm>
            <a:off x="3209198" y="2432966"/>
            <a:ext cx="491695" cy="305105"/>
          </a:xfrm>
          <a:prstGeom prst="rect">
            <a:avLst/>
          </a:prstGeom>
          <a:noFill/>
        </p:spPr>
        <p:txBody>
          <a:bodyPr wrap="square" rtlCol="0">
            <a:noAutofit/>
          </a:bodyPr>
          <a:lstStyle/>
          <a:p>
            <a:pPr fontAlgn="ctr"/>
            <a:r>
              <a:rPr lang="en-US" sz="1200" dirty="0" err="1"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文本框 163"/>
          <p:cNvSpPr txBox="1"/>
          <p:nvPr/>
        </p:nvSpPr>
        <p:spPr bwMode="gray">
          <a:xfrm>
            <a:off x="649072" y="2963849"/>
            <a:ext cx="1520406" cy="305105"/>
          </a:xfrm>
          <a:prstGeom prst="rect">
            <a:avLst/>
          </a:prstGeom>
          <a:noFill/>
        </p:spPr>
        <p:txBody>
          <a:bodyPr wrap="square" rtlCol="0">
            <a:noAutofit/>
          </a:bodyPr>
          <a:lstStyle/>
          <a:p>
            <a:pPr algn="ctr" fontAlgn="ctr"/>
            <a:r>
              <a:rPr lang="en-US" sz="1100" dirty="0" smtClean="0">
                <a:latin typeface="Huawei Sans" panose="020C0503030203020204" pitchFamily="34" charset="0"/>
              </a:rPr>
              <a:t>A single firewall is connected to a single border node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文本框 164"/>
          <p:cNvSpPr txBox="1"/>
          <p:nvPr/>
        </p:nvSpPr>
        <p:spPr bwMode="gray">
          <a:xfrm>
            <a:off x="2443152" y="2965770"/>
            <a:ext cx="1973207" cy="305105"/>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sz="1100" dirty="0" smtClean="0">
                <a:latin typeface="Huawei Sans" panose="020C0503030203020204" pitchFamily="34" charset="0"/>
              </a:rPr>
              <a:t>Two firewalls are connected to a </a:t>
            </a:r>
            <a:r>
              <a:rPr lang="en-US" sz="1100" dirty="0" err="1" smtClean="0">
                <a:latin typeface="Huawei Sans" panose="020C0503030203020204" pitchFamily="34" charset="0"/>
              </a:rPr>
              <a:t>CSS</a:t>
            </a:r>
            <a:r>
              <a:rPr lang="en-US" sz="1100" dirty="0" smtClean="0">
                <a:latin typeface="Huawei Sans" panose="020C0503030203020204" pitchFamily="34" charset="0"/>
              </a:rPr>
              <a:t> composed of border nodes in square-looped mode</a:t>
            </a:r>
            <a:endParaRPr lang="en-US" sz="1100" dirty="0">
              <a:latin typeface="Huawei Sans" panose="020C0503030203020204" pitchFamily="34" charset="0"/>
            </a:endParaRPr>
          </a:p>
        </p:txBody>
      </p:sp>
      <p:cxnSp>
        <p:nvCxnSpPr>
          <p:cNvPr id="166" name="直接连接符 165"/>
          <p:cNvCxnSpPr>
            <a:stCxn id="147" idx="2"/>
            <a:endCxn id="167" idx="0"/>
          </p:cNvCxnSpPr>
          <p:nvPr/>
        </p:nvCxnSpPr>
        <p:spPr bwMode="gray">
          <a:xfrm>
            <a:off x="848150" y="4378554"/>
            <a:ext cx="663" cy="6774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7" name="图片 86" descr="核心交换机.png"/>
          <p:cNvPicPr>
            <a:picLocks noChangeAspect="1"/>
          </p:cNvPicPr>
          <p:nvPr/>
        </p:nvPicPr>
        <p:blipFill>
          <a:blip r:embed="rId5" cstate="print"/>
          <a:stretch>
            <a:fillRect/>
          </a:stretch>
        </p:blipFill>
        <p:spPr bwMode="gray">
          <a:xfrm>
            <a:off x="663413" y="5055993"/>
            <a:ext cx="370800" cy="303383"/>
          </a:xfrm>
          <a:prstGeom prst="rect">
            <a:avLst/>
          </a:prstGeom>
        </p:spPr>
      </p:pic>
      <p:cxnSp>
        <p:nvCxnSpPr>
          <p:cNvPr id="168" name="直接连接符 167"/>
          <p:cNvCxnSpPr/>
          <p:nvPr/>
        </p:nvCxnSpPr>
        <p:spPr bwMode="gray">
          <a:xfrm>
            <a:off x="1850016" y="4373604"/>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9" name="图片 86" descr="核心交换机.png"/>
          <p:cNvPicPr>
            <a:picLocks noChangeAspect="1"/>
          </p:cNvPicPr>
          <p:nvPr/>
        </p:nvPicPr>
        <p:blipFill>
          <a:blip r:embed="rId5" cstate="print"/>
          <a:stretch>
            <a:fillRect/>
          </a:stretch>
        </p:blipFill>
        <p:spPr bwMode="gray">
          <a:xfrm>
            <a:off x="1697083" y="5055993"/>
            <a:ext cx="370800" cy="303383"/>
          </a:xfrm>
          <a:prstGeom prst="rect">
            <a:avLst/>
          </a:prstGeom>
        </p:spPr>
      </p:pic>
      <p:cxnSp>
        <p:nvCxnSpPr>
          <p:cNvPr id="170" name="直接连接符 169"/>
          <p:cNvCxnSpPr/>
          <p:nvPr/>
        </p:nvCxnSpPr>
        <p:spPr bwMode="gray">
          <a:xfrm>
            <a:off x="1905156" y="4368911"/>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椭圆 170"/>
          <p:cNvSpPr/>
          <p:nvPr/>
        </p:nvSpPr>
        <p:spPr bwMode="gray">
          <a:xfrm>
            <a:off x="1782739" y="4581195"/>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2" name="直接连接符 171"/>
          <p:cNvCxnSpPr/>
          <p:nvPr/>
        </p:nvCxnSpPr>
        <p:spPr bwMode="ltGray">
          <a:xfrm flipH="1">
            <a:off x="3142063" y="4219684"/>
            <a:ext cx="5866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173" name="图片 86" descr="核心交换机.png"/>
          <p:cNvPicPr>
            <a:picLocks noChangeAspect="1"/>
          </p:cNvPicPr>
          <p:nvPr/>
        </p:nvPicPr>
        <p:blipFill>
          <a:blip r:embed="rId5" cstate="print"/>
          <a:stretch>
            <a:fillRect/>
          </a:stretch>
        </p:blipFill>
        <p:spPr bwMode="gray">
          <a:xfrm>
            <a:off x="2771263" y="5057914"/>
            <a:ext cx="370800" cy="303383"/>
          </a:xfrm>
          <a:prstGeom prst="rect">
            <a:avLst/>
          </a:prstGeom>
        </p:spPr>
      </p:pic>
      <p:pic>
        <p:nvPicPr>
          <p:cNvPr id="174" name="图片 86" descr="核心交换机.png"/>
          <p:cNvPicPr>
            <a:picLocks noChangeAspect="1"/>
          </p:cNvPicPr>
          <p:nvPr/>
        </p:nvPicPr>
        <p:blipFill>
          <a:blip r:embed="rId5" cstate="print"/>
          <a:stretch>
            <a:fillRect/>
          </a:stretch>
        </p:blipFill>
        <p:spPr bwMode="gray">
          <a:xfrm>
            <a:off x="3727352" y="5057914"/>
            <a:ext cx="370800" cy="303383"/>
          </a:xfrm>
          <a:prstGeom prst="rect">
            <a:avLst/>
          </a:prstGeom>
        </p:spPr>
      </p:pic>
      <p:grpSp>
        <p:nvGrpSpPr>
          <p:cNvPr id="175" name="组合 174"/>
          <p:cNvGrpSpPr/>
          <p:nvPr/>
        </p:nvGrpSpPr>
        <p:grpSpPr bwMode="gray">
          <a:xfrm>
            <a:off x="3142063" y="5081406"/>
            <a:ext cx="585289" cy="248087"/>
            <a:chOff x="3229772" y="2341282"/>
            <a:chExt cx="585289" cy="248087"/>
          </a:xfrm>
        </p:grpSpPr>
        <p:cxnSp>
          <p:nvCxnSpPr>
            <p:cNvPr id="222" name="直接连接符 221"/>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29" name="椭圆 228"/>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0" name="文本框 229"/>
          <p:cNvSpPr txBox="1"/>
          <p:nvPr/>
        </p:nvSpPr>
        <p:spPr bwMode="gray">
          <a:xfrm>
            <a:off x="3216369" y="4856795"/>
            <a:ext cx="491695" cy="305105"/>
          </a:xfrm>
          <a:prstGeom prst="rect">
            <a:avLst/>
          </a:prstGeom>
          <a:noFill/>
        </p:spPr>
        <p:txBody>
          <a:bodyPr wrap="square" rtlCol="0">
            <a:noAutofit/>
          </a:bodyPr>
          <a:lstStyle/>
          <a:p>
            <a:pPr fontAlgn="ctr"/>
            <a:r>
              <a:rPr lang="en-US" sz="1200" dirty="0" err="1"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文本框 230"/>
          <p:cNvSpPr txBox="1"/>
          <p:nvPr/>
        </p:nvSpPr>
        <p:spPr bwMode="gray">
          <a:xfrm>
            <a:off x="656243" y="5378035"/>
            <a:ext cx="1520406" cy="305105"/>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sz="1100" dirty="0" smtClean="0">
                <a:latin typeface="Huawei Sans" panose="020C0503030203020204" pitchFamily="34" charset="0"/>
              </a:rPr>
              <a:t>A single AR is connected to a single border node</a:t>
            </a:r>
            <a:endParaRPr lang="en-US" sz="1100" dirty="0">
              <a:latin typeface="Huawei Sans" panose="020C0503030203020204" pitchFamily="34" charset="0"/>
            </a:endParaRPr>
          </a:p>
        </p:txBody>
      </p:sp>
      <p:sp>
        <p:nvSpPr>
          <p:cNvPr id="232" name="文本框 231"/>
          <p:cNvSpPr txBox="1"/>
          <p:nvPr/>
        </p:nvSpPr>
        <p:spPr bwMode="gray">
          <a:xfrm>
            <a:off x="2443152" y="5379956"/>
            <a:ext cx="1839281" cy="305105"/>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sz="1100" dirty="0" smtClean="0">
                <a:latin typeface="Huawei Sans" panose="020C0503030203020204" pitchFamily="34" charset="0"/>
              </a:rPr>
              <a:t>Two </a:t>
            </a:r>
            <a:r>
              <a:rPr lang="en-US" sz="1100" dirty="0" err="1" smtClean="0">
                <a:latin typeface="Huawei Sans" panose="020C0503030203020204" pitchFamily="34" charset="0"/>
              </a:rPr>
              <a:t>ARs</a:t>
            </a:r>
            <a:r>
              <a:rPr lang="en-US" sz="1100" dirty="0" smtClean="0">
                <a:latin typeface="Huawei Sans" panose="020C0503030203020204" pitchFamily="34" charset="0"/>
              </a:rPr>
              <a:t> are connected to a </a:t>
            </a:r>
            <a:r>
              <a:rPr lang="en-US" sz="1100" dirty="0" err="1" smtClean="0">
                <a:latin typeface="Huawei Sans" panose="020C0503030203020204" pitchFamily="34" charset="0"/>
              </a:rPr>
              <a:t>CSS</a:t>
            </a:r>
            <a:r>
              <a:rPr lang="en-US" sz="1100" dirty="0" smtClean="0">
                <a:latin typeface="Huawei Sans" panose="020C0503030203020204" pitchFamily="34" charset="0"/>
              </a:rPr>
              <a:t> composed of border nodes in square-looped mode</a:t>
            </a:r>
            <a:endParaRPr lang="en-US" sz="1100" dirty="0">
              <a:latin typeface="Huawei Sans" panose="020C0503030203020204" pitchFamily="34" charset="0"/>
            </a:endParaRPr>
          </a:p>
        </p:txBody>
      </p:sp>
      <p:pic>
        <p:nvPicPr>
          <p:cNvPr id="233"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1697083" y="4076257"/>
            <a:ext cx="369473" cy="302297"/>
          </a:xfrm>
          <a:prstGeom prst="rect">
            <a:avLst/>
          </a:prstGeom>
          <a:noFill/>
        </p:spPr>
      </p:pic>
      <p:pic>
        <p:nvPicPr>
          <p:cNvPr id="234"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2771262" y="4078178"/>
            <a:ext cx="369473" cy="302297"/>
          </a:xfrm>
          <a:prstGeom prst="rect">
            <a:avLst/>
          </a:prstGeom>
          <a:noFill/>
        </p:spPr>
      </p:pic>
      <p:pic>
        <p:nvPicPr>
          <p:cNvPr id="235"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3726511" y="4078178"/>
            <a:ext cx="369473" cy="302297"/>
          </a:xfrm>
          <a:prstGeom prst="rect">
            <a:avLst/>
          </a:prstGeom>
          <a:noFill/>
        </p:spPr>
      </p:pic>
      <p:pic>
        <p:nvPicPr>
          <p:cNvPr id="236"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4782940" y="1644706"/>
            <a:ext cx="369473" cy="302297"/>
          </a:xfrm>
          <a:prstGeom prst="rect">
            <a:avLst/>
          </a:prstGeom>
        </p:spPr>
      </p:pic>
      <p:pic>
        <p:nvPicPr>
          <p:cNvPr id="237"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5739029" y="1644706"/>
            <a:ext cx="369473" cy="302297"/>
          </a:xfrm>
          <a:prstGeom prst="rect">
            <a:avLst/>
          </a:prstGeom>
        </p:spPr>
      </p:pic>
      <p:cxnSp>
        <p:nvCxnSpPr>
          <p:cNvPr id="238" name="直接连接符 237"/>
          <p:cNvCxnSpPr>
            <a:stCxn id="237" idx="1"/>
            <a:endCxn id="236" idx="3"/>
          </p:cNvCxnSpPr>
          <p:nvPr/>
        </p:nvCxnSpPr>
        <p:spPr bwMode="gray">
          <a:xfrm flipH="1">
            <a:off x="5152413" y="1795855"/>
            <a:ext cx="5866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pic>
        <p:nvPicPr>
          <p:cNvPr id="239" name="图片 86" descr="核心交换机.png"/>
          <p:cNvPicPr>
            <a:picLocks noChangeAspect="1"/>
          </p:cNvPicPr>
          <p:nvPr/>
        </p:nvPicPr>
        <p:blipFill>
          <a:blip r:embed="rId5" cstate="print"/>
          <a:stretch>
            <a:fillRect/>
          </a:stretch>
        </p:blipFill>
        <p:spPr bwMode="gray">
          <a:xfrm>
            <a:off x="4781613" y="2634085"/>
            <a:ext cx="370800" cy="303383"/>
          </a:xfrm>
          <a:prstGeom prst="rect">
            <a:avLst/>
          </a:prstGeom>
        </p:spPr>
      </p:pic>
      <p:cxnSp>
        <p:nvCxnSpPr>
          <p:cNvPr id="240" name="直接连接符 239"/>
          <p:cNvCxnSpPr>
            <a:stCxn id="236" idx="2"/>
            <a:endCxn id="239" idx="0"/>
          </p:cNvCxnSpPr>
          <p:nvPr/>
        </p:nvCxnSpPr>
        <p:spPr bwMode="gray">
          <a:xfrm flipH="1">
            <a:off x="4967013" y="1947003"/>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a:stCxn id="237" idx="2"/>
            <a:endCxn id="242" idx="0"/>
          </p:cNvCxnSpPr>
          <p:nvPr/>
        </p:nvCxnSpPr>
        <p:spPr bwMode="gray">
          <a:xfrm flipH="1">
            <a:off x="5923102" y="1947003"/>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2" name="图片 86" descr="核心交换机.png"/>
          <p:cNvPicPr>
            <a:picLocks noChangeAspect="1"/>
          </p:cNvPicPr>
          <p:nvPr/>
        </p:nvPicPr>
        <p:blipFill>
          <a:blip r:embed="rId5" cstate="print"/>
          <a:stretch>
            <a:fillRect/>
          </a:stretch>
        </p:blipFill>
        <p:spPr bwMode="gray">
          <a:xfrm>
            <a:off x="5737702" y="2634085"/>
            <a:ext cx="370800" cy="303383"/>
          </a:xfrm>
          <a:prstGeom prst="rect">
            <a:avLst/>
          </a:prstGeom>
        </p:spPr>
      </p:pic>
      <p:grpSp>
        <p:nvGrpSpPr>
          <p:cNvPr id="243" name="组合 242"/>
          <p:cNvGrpSpPr/>
          <p:nvPr/>
        </p:nvGrpSpPr>
        <p:grpSpPr bwMode="gray">
          <a:xfrm>
            <a:off x="5152413" y="2657577"/>
            <a:ext cx="585289" cy="248087"/>
            <a:chOff x="3229772" y="2341282"/>
            <a:chExt cx="585289" cy="248087"/>
          </a:xfrm>
        </p:grpSpPr>
        <p:cxnSp>
          <p:nvCxnSpPr>
            <p:cNvPr id="244" name="直接连接符 243"/>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46" name="椭圆 245"/>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47" name="文本框 246"/>
          <p:cNvSpPr txBox="1"/>
          <p:nvPr/>
        </p:nvSpPr>
        <p:spPr bwMode="gray">
          <a:xfrm>
            <a:off x="5226719" y="2432966"/>
            <a:ext cx="491695" cy="305105"/>
          </a:xfrm>
          <a:prstGeom prst="rect">
            <a:avLst/>
          </a:prstGeom>
          <a:noFill/>
        </p:spPr>
        <p:txBody>
          <a:bodyPr wrap="square" rtlCol="0">
            <a:noAutofit/>
          </a:bodyPr>
          <a:lstStyle/>
          <a:p>
            <a:pPr fontAlgn="ctr"/>
            <a:r>
              <a:rPr lang="en-US" sz="1200" dirty="0" err="1"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文本框 247"/>
          <p:cNvSpPr txBox="1"/>
          <p:nvPr/>
        </p:nvSpPr>
        <p:spPr bwMode="gray">
          <a:xfrm>
            <a:off x="4460673" y="2965770"/>
            <a:ext cx="1973207" cy="305105"/>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sz="1100" dirty="0" smtClean="0">
                <a:latin typeface="Huawei Sans" panose="020C0503030203020204" pitchFamily="34" charset="0"/>
              </a:rPr>
              <a:t>Two firewalls are connected to a </a:t>
            </a:r>
            <a:r>
              <a:rPr lang="en-US" sz="1100" dirty="0" err="1" smtClean="0">
                <a:latin typeface="Huawei Sans" panose="020C0503030203020204" pitchFamily="34" charset="0"/>
              </a:rPr>
              <a:t>CSS</a:t>
            </a:r>
            <a:r>
              <a:rPr lang="en-US" sz="1100" dirty="0" smtClean="0">
                <a:latin typeface="Huawei Sans" panose="020C0503030203020204" pitchFamily="34" charset="0"/>
              </a:rPr>
              <a:t> composed of border nodes in dual-homed mode</a:t>
            </a:r>
            <a:endParaRPr lang="en-US" sz="1100" dirty="0">
              <a:latin typeface="Huawei Sans" panose="020C0503030203020204" pitchFamily="34" charset="0"/>
            </a:endParaRPr>
          </a:p>
        </p:txBody>
      </p:sp>
      <p:cxnSp>
        <p:nvCxnSpPr>
          <p:cNvPr id="249" name="直接连接符 248"/>
          <p:cNvCxnSpPr>
            <a:stCxn id="237" idx="2"/>
            <a:endCxn id="239" idx="0"/>
          </p:cNvCxnSpPr>
          <p:nvPr/>
        </p:nvCxnSpPr>
        <p:spPr bwMode="gray">
          <a:xfrm flipH="1">
            <a:off x="4967013" y="1947003"/>
            <a:ext cx="956753"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a:stCxn id="242" idx="0"/>
            <a:endCxn id="236" idx="2"/>
          </p:cNvCxnSpPr>
          <p:nvPr/>
        </p:nvCxnSpPr>
        <p:spPr bwMode="gray">
          <a:xfrm flipH="1" flipV="1">
            <a:off x="4967677" y="1947003"/>
            <a:ext cx="955425"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1" name="椭圆 250"/>
          <p:cNvSpPr/>
          <p:nvPr/>
        </p:nvSpPr>
        <p:spPr bwMode="gray">
          <a:xfrm rot="20368889">
            <a:off x="4863990" y="2080163"/>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椭圆 251"/>
          <p:cNvSpPr/>
          <p:nvPr/>
        </p:nvSpPr>
        <p:spPr bwMode="gray">
          <a:xfrm rot="1171769">
            <a:off x="5580902" y="2076702"/>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3" name="直接连接符 252"/>
          <p:cNvCxnSpPr/>
          <p:nvPr/>
        </p:nvCxnSpPr>
        <p:spPr bwMode="ltGray">
          <a:xfrm flipH="1">
            <a:off x="5152414" y="4210041"/>
            <a:ext cx="5866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254" name="图片 86" descr="核心交换机.png"/>
          <p:cNvPicPr>
            <a:picLocks noChangeAspect="1"/>
          </p:cNvPicPr>
          <p:nvPr/>
        </p:nvPicPr>
        <p:blipFill>
          <a:blip r:embed="rId5" cstate="print"/>
          <a:stretch>
            <a:fillRect/>
          </a:stretch>
        </p:blipFill>
        <p:spPr bwMode="gray">
          <a:xfrm>
            <a:off x="4781614" y="5048271"/>
            <a:ext cx="370800" cy="303383"/>
          </a:xfrm>
          <a:prstGeom prst="rect">
            <a:avLst/>
          </a:prstGeom>
        </p:spPr>
      </p:pic>
      <p:cxnSp>
        <p:nvCxnSpPr>
          <p:cNvPr id="255" name="直接连接符 254"/>
          <p:cNvCxnSpPr>
            <a:endCxn id="254" idx="0"/>
          </p:cNvCxnSpPr>
          <p:nvPr/>
        </p:nvCxnSpPr>
        <p:spPr bwMode="gray">
          <a:xfrm flipH="1">
            <a:off x="4967014" y="4361189"/>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a:endCxn id="257" idx="0"/>
          </p:cNvCxnSpPr>
          <p:nvPr/>
        </p:nvCxnSpPr>
        <p:spPr bwMode="gray">
          <a:xfrm flipH="1">
            <a:off x="5923103" y="4361189"/>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57" name="图片 86" descr="核心交换机.png"/>
          <p:cNvPicPr>
            <a:picLocks noChangeAspect="1"/>
          </p:cNvPicPr>
          <p:nvPr/>
        </p:nvPicPr>
        <p:blipFill>
          <a:blip r:embed="rId5" cstate="print"/>
          <a:stretch>
            <a:fillRect/>
          </a:stretch>
        </p:blipFill>
        <p:spPr bwMode="gray">
          <a:xfrm>
            <a:off x="5737703" y="5048271"/>
            <a:ext cx="370800" cy="303383"/>
          </a:xfrm>
          <a:prstGeom prst="rect">
            <a:avLst/>
          </a:prstGeom>
        </p:spPr>
      </p:pic>
      <p:grpSp>
        <p:nvGrpSpPr>
          <p:cNvPr id="258" name="组合 257"/>
          <p:cNvGrpSpPr/>
          <p:nvPr/>
        </p:nvGrpSpPr>
        <p:grpSpPr bwMode="gray">
          <a:xfrm>
            <a:off x="5152414" y="5071763"/>
            <a:ext cx="585289" cy="248087"/>
            <a:chOff x="3229772" y="2341282"/>
            <a:chExt cx="585289" cy="248087"/>
          </a:xfrm>
        </p:grpSpPr>
        <p:cxnSp>
          <p:nvCxnSpPr>
            <p:cNvPr id="259" name="直接连接符 258"/>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61" name="椭圆 260"/>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62" name="文本框 261"/>
          <p:cNvSpPr txBox="1"/>
          <p:nvPr/>
        </p:nvSpPr>
        <p:spPr bwMode="gray">
          <a:xfrm>
            <a:off x="5226720" y="4847152"/>
            <a:ext cx="491695" cy="305105"/>
          </a:xfrm>
          <a:prstGeom prst="rect">
            <a:avLst/>
          </a:prstGeom>
          <a:noFill/>
        </p:spPr>
        <p:txBody>
          <a:bodyPr wrap="square" rtlCol="0">
            <a:noAutofit/>
          </a:bodyPr>
          <a:lstStyle/>
          <a:p>
            <a:pPr fontAlgn="ctr"/>
            <a:r>
              <a:rPr lang="en-US" sz="1200" dirty="0" err="1"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文本框 262"/>
          <p:cNvSpPr txBox="1"/>
          <p:nvPr/>
        </p:nvSpPr>
        <p:spPr bwMode="gray">
          <a:xfrm>
            <a:off x="4479527" y="5379956"/>
            <a:ext cx="1751591" cy="305105"/>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sz="1100" dirty="0" smtClean="0">
                <a:latin typeface="Huawei Sans" panose="020C0503030203020204" pitchFamily="34" charset="0"/>
              </a:rPr>
              <a:t>Two </a:t>
            </a:r>
            <a:r>
              <a:rPr lang="en-US" sz="1100" dirty="0" err="1" smtClean="0">
                <a:latin typeface="Huawei Sans" panose="020C0503030203020204" pitchFamily="34" charset="0"/>
              </a:rPr>
              <a:t>ARs</a:t>
            </a:r>
            <a:r>
              <a:rPr lang="en-US" sz="1100" dirty="0" smtClean="0">
                <a:latin typeface="Huawei Sans" panose="020C0503030203020204" pitchFamily="34" charset="0"/>
              </a:rPr>
              <a:t> are connected to a </a:t>
            </a:r>
            <a:r>
              <a:rPr lang="en-US" sz="1100" dirty="0" err="1" smtClean="0">
                <a:latin typeface="Huawei Sans" panose="020C0503030203020204" pitchFamily="34" charset="0"/>
              </a:rPr>
              <a:t>CSS</a:t>
            </a:r>
            <a:r>
              <a:rPr lang="en-US" sz="1100" dirty="0" smtClean="0">
                <a:latin typeface="Huawei Sans" panose="020C0503030203020204" pitchFamily="34" charset="0"/>
              </a:rPr>
              <a:t> composed of border nodes in dual-homed mode</a:t>
            </a:r>
            <a:endParaRPr lang="en-US" sz="1100" dirty="0">
              <a:latin typeface="Huawei Sans" panose="020C0503030203020204" pitchFamily="34" charset="0"/>
            </a:endParaRPr>
          </a:p>
        </p:txBody>
      </p:sp>
      <p:cxnSp>
        <p:nvCxnSpPr>
          <p:cNvPr id="264" name="直接连接符 263"/>
          <p:cNvCxnSpPr>
            <a:endCxn id="254" idx="0"/>
          </p:cNvCxnSpPr>
          <p:nvPr/>
        </p:nvCxnSpPr>
        <p:spPr bwMode="gray">
          <a:xfrm flipH="1">
            <a:off x="4967014" y="4361189"/>
            <a:ext cx="956753"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a:stCxn id="257" idx="0"/>
          </p:cNvCxnSpPr>
          <p:nvPr/>
        </p:nvCxnSpPr>
        <p:spPr bwMode="gray">
          <a:xfrm flipH="1" flipV="1">
            <a:off x="4967678" y="4361189"/>
            <a:ext cx="955425"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6" name="椭圆 265"/>
          <p:cNvSpPr/>
          <p:nvPr/>
        </p:nvSpPr>
        <p:spPr bwMode="gray">
          <a:xfrm rot="20368889">
            <a:off x="4863991" y="4494349"/>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椭圆 266"/>
          <p:cNvSpPr/>
          <p:nvPr/>
        </p:nvSpPr>
        <p:spPr bwMode="gray">
          <a:xfrm rot="1171769">
            <a:off x="5580903" y="4490888"/>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8"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4781613" y="4068535"/>
            <a:ext cx="369473" cy="302297"/>
          </a:xfrm>
          <a:prstGeom prst="rect">
            <a:avLst/>
          </a:prstGeom>
          <a:noFill/>
        </p:spPr>
      </p:pic>
      <p:pic>
        <p:nvPicPr>
          <p:cNvPr id="269"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5736862" y="4068535"/>
            <a:ext cx="369473" cy="302297"/>
          </a:xfrm>
          <a:prstGeom prst="rect">
            <a:avLst/>
          </a:prstGeom>
          <a:noFill/>
        </p:spPr>
      </p:pic>
      <p:grpSp>
        <p:nvGrpSpPr>
          <p:cNvPr id="270" name="组合 269"/>
          <p:cNvGrpSpPr/>
          <p:nvPr/>
        </p:nvGrpSpPr>
        <p:grpSpPr bwMode="gray">
          <a:xfrm>
            <a:off x="2847157" y="1942691"/>
            <a:ext cx="184737" cy="682637"/>
            <a:chOff x="3281159" y="1629587"/>
            <a:chExt cx="184737" cy="682637"/>
          </a:xfrm>
        </p:grpSpPr>
        <p:cxnSp>
          <p:nvCxnSpPr>
            <p:cNvPr id="271" name="直接连接符 270"/>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3" name="椭圆 272"/>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4" name="组合 273"/>
          <p:cNvGrpSpPr/>
          <p:nvPr/>
        </p:nvGrpSpPr>
        <p:grpSpPr bwMode="gray">
          <a:xfrm>
            <a:off x="3800923" y="1942053"/>
            <a:ext cx="184737" cy="682637"/>
            <a:chOff x="3281159" y="1629587"/>
            <a:chExt cx="184737" cy="682637"/>
          </a:xfrm>
        </p:grpSpPr>
        <p:cxnSp>
          <p:nvCxnSpPr>
            <p:cNvPr id="275" name="直接连接符 274"/>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7" name="椭圆 276"/>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8" name="组合 277"/>
          <p:cNvGrpSpPr/>
          <p:nvPr/>
        </p:nvGrpSpPr>
        <p:grpSpPr bwMode="gray">
          <a:xfrm>
            <a:off x="2846721" y="4382601"/>
            <a:ext cx="184737" cy="682637"/>
            <a:chOff x="3281159" y="1629587"/>
            <a:chExt cx="184737" cy="682637"/>
          </a:xfrm>
        </p:grpSpPr>
        <p:cxnSp>
          <p:nvCxnSpPr>
            <p:cNvPr id="279" name="直接连接符 278"/>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1" name="椭圆 280"/>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2" name="组合 281"/>
          <p:cNvGrpSpPr/>
          <p:nvPr/>
        </p:nvGrpSpPr>
        <p:grpSpPr bwMode="gray">
          <a:xfrm>
            <a:off x="3800923" y="4383188"/>
            <a:ext cx="184737" cy="682637"/>
            <a:chOff x="3281159" y="1629587"/>
            <a:chExt cx="184737" cy="682637"/>
          </a:xfrm>
        </p:grpSpPr>
        <p:cxnSp>
          <p:nvCxnSpPr>
            <p:cNvPr id="283" name="直接连接符 282"/>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5" name="椭圆 284"/>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6" name="圆角矩形 75"/>
          <p:cNvSpPr/>
          <p:nvPr/>
        </p:nvSpPr>
        <p:spPr bwMode="gray">
          <a:xfrm>
            <a:off x="6474695" y="1264348"/>
            <a:ext cx="489410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LAN-side interconnection design</a:t>
            </a:r>
            <a:endParaRPr lang="en-US" sz="1600" dirty="0">
              <a:solidFill>
                <a:srgbClr val="30B5C5"/>
              </a:solidFill>
              <a:latin typeface="Huawei Sans" panose="020C0503030203020204" pitchFamily="34" charset="0"/>
            </a:endParaRPr>
          </a:p>
        </p:txBody>
      </p:sp>
      <p:sp>
        <p:nvSpPr>
          <p:cNvPr id="287" name="圆角矩形 75"/>
          <p:cNvSpPr/>
          <p:nvPr/>
        </p:nvSpPr>
        <p:spPr bwMode="gray">
          <a:xfrm>
            <a:off x="6474695" y="1660346"/>
            <a:ext cx="4894110" cy="3282846"/>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On large- and medium-sized campus networks, border nodes are usually deployed in cluster or stack mode and virtualized into one logical switch to ensure reliability of core switches.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Egress gateways are usually deployed in a two-node cluster to meet reliability requirements. For different types of gateways, such as firewalls or </a:t>
            </a:r>
            <a:r>
              <a:rPr lang="en-US" sz="1200" dirty="0" err="1" smtClean="0">
                <a:solidFill>
                  <a:schemeClr val="tx1"/>
                </a:solidFill>
                <a:latin typeface="Huawei Sans" panose="020C0503030203020204" pitchFamily="34" charset="0"/>
              </a:rPr>
              <a:t>ARs</a:t>
            </a:r>
            <a:r>
              <a:rPr lang="en-US" sz="1200" dirty="0" smtClean="0">
                <a:solidFill>
                  <a:schemeClr val="tx1"/>
                </a:solidFill>
                <a:latin typeface="Huawei Sans" panose="020C0503030203020204" pitchFamily="34" charset="0"/>
              </a:rPr>
              <a:t>, the two-node cluster deployment capabilities are slightly different. For example, the hot standby link between the active and standby firewalls is used only for heartbeat and entry hot backup, but is not used as a traffic forwarding channel. The interlink between </a:t>
            </a:r>
            <a:r>
              <a:rPr lang="en-US" sz="1200" dirty="0" err="1" smtClean="0">
                <a:solidFill>
                  <a:schemeClr val="tx1"/>
                </a:solidFill>
                <a:latin typeface="Huawei Sans" panose="020C0503030203020204" pitchFamily="34" charset="0"/>
              </a:rPr>
              <a:t>ARs</a:t>
            </a:r>
            <a:r>
              <a:rPr lang="en-US" sz="1200" dirty="0" smtClean="0">
                <a:solidFill>
                  <a:schemeClr val="tx1"/>
                </a:solidFill>
                <a:latin typeface="Huawei Sans" panose="020C0503030203020204" pitchFamily="34" charset="0"/>
              </a:rPr>
              <a:t> (gateways) can be used as a service interconnection channel and can implement information synchronization and backup between them.</a:t>
            </a:r>
          </a:p>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It is recommended that egress gateways and border nodes be connected in dual-homed mode and link aggregation be used to enhance the reliability and forwarding bandwidth of the link layer between devices.</a:t>
            </a:r>
            <a:endParaRPr lang="en-US" sz="1200" dirty="0">
              <a:solidFill>
                <a:schemeClr val="tx1"/>
              </a:solidFill>
              <a:latin typeface="Huawei Sans" panose="020C0503030203020204" pitchFamily="34" charset="0"/>
            </a:endParaRPr>
          </a:p>
        </p:txBody>
      </p:sp>
      <p:sp>
        <p:nvSpPr>
          <p:cNvPr id="288" name="文本框 287"/>
          <p:cNvSpPr txBox="1"/>
          <p:nvPr/>
        </p:nvSpPr>
        <p:spPr bwMode="gray">
          <a:xfrm>
            <a:off x="9537739" y="5039251"/>
            <a:ext cx="2464116" cy="305105"/>
          </a:xfrm>
          <a:prstGeom prst="rect">
            <a:avLst/>
          </a:prstGeom>
          <a:noFill/>
        </p:spPr>
        <p:txBody>
          <a:bodyPr wrap="square" rtlCol="0">
            <a:noAutofit/>
          </a:bodyPr>
          <a:lstStyle/>
          <a:p>
            <a:pPr fontAlgn="ctr"/>
            <a:r>
              <a:rPr lang="en-US" sz="1200" dirty="0" smtClean="0">
                <a:latin typeface="Huawei Sans" panose="020C0503030203020204" pitchFamily="34" charset="0"/>
              </a:rPr>
              <a:t>Hot standby heartbeat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9" name="直接连接符 288"/>
          <p:cNvCxnSpPr/>
          <p:nvPr/>
        </p:nvCxnSpPr>
        <p:spPr bwMode="gray">
          <a:xfrm flipH="1">
            <a:off x="9140153" y="5178979"/>
            <a:ext cx="360000"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bwMode="ltGray">
          <a:xfrm flipH="1">
            <a:off x="9140153" y="5408228"/>
            <a:ext cx="360000"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sp>
        <p:nvSpPr>
          <p:cNvPr id="291" name="文本框 290"/>
          <p:cNvSpPr txBox="1"/>
          <p:nvPr/>
        </p:nvSpPr>
        <p:spPr bwMode="gray">
          <a:xfrm>
            <a:off x="9537739" y="5258776"/>
            <a:ext cx="1699011"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Interlink</a:t>
            </a:r>
            <a:endParaRPr lang="en-US" altLang="zh-CN" sz="1200" dirty="0">
              <a:latin typeface="Huawei Sans" panose="020C0503030203020204" pitchFamily="34" charset="0"/>
              <a:sym typeface="Huawei Sans" panose="020C0503030203020204" pitchFamily="34" charset="0"/>
            </a:endParaRPr>
          </a:p>
        </p:txBody>
      </p:sp>
      <p:grpSp>
        <p:nvGrpSpPr>
          <p:cNvPr id="292" name="组合 291"/>
          <p:cNvGrpSpPr/>
          <p:nvPr/>
        </p:nvGrpSpPr>
        <p:grpSpPr bwMode="gray">
          <a:xfrm>
            <a:off x="9139165" y="5582346"/>
            <a:ext cx="361977" cy="230167"/>
            <a:chOff x="3229772" y="2341282"/>
            <a:chExt cx="585289" cy="248087"/>
          </a:xfrm>
        </p:grpSpPr>
        <p:cxnSp>
          <p:nvCxnSpPr>
            <p:cNvPr id="293" name="直接连接符 292"/>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95" name="椭圆 294"/>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6" name="文本框 295"/>
          <p:cNvSpPr txBox="1"/>
          <p:nvPr/>
        </p:nvSpPr>
        <p:spPr bwMode="gray">
          <a:xfrm>
            <a:off x="9537740" y="5552773"/>
            <a:ext cx="1176472" cy="305105"/>
          </a:xfrm>
          <a:prstGeom prst="rect">
            <a:avLst/>
          </a:prstGeom>
          <a:noFill/>
        </p:spPr>
        <p:txBody>
          <a:bodyPr wrap="square" rtlCol="0">
            <a:noAutofit/>
          </a:bodyPr>
          <a:lstStyle/>
          <a:p>
            <a:pPr fontAlgn="ctr"/>
            <a:r>
              <a:rPr lang="en-US" sz="1200" dirty="0" smtClean="0">
                <a:latin typeface="Huawei Sans" panose="020C0503030203020204" pitchFamily="34" charset="0"/>
              </a:rPr>
              <a:t>Stack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椭圆 296"/>
          <p:cNvSpPr/>
          <p:nvPr/>
        </p:nvSpPr>
        <p:spPr bwMode="gray">
          <a:xfrm>
            <a:off x="9227785" y="5926474"/>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文本框 297"/>
          <p:cNvSpPr txBox="1"/>
          <p:nvPr/>
        </p:nvSpPr>
        <p:spPr bwMode="gray">
          <a:xfrm>
            <a:off x="9537740" y="5829848"/>
            <a:ext cx="1699010" cy="305105"/>
          </a:xfrm>
          <a:prstGeom prst="rect">
            <a:avLst/>
          </a:prstGeom>
          <a:noFill/>
        </p:spPr>
        <p:txBody>
          <a:bodyPr wrap="square" rtlCol="0">
            <a:noAutofit/>
          </a:bodyPr>
          <a:lstStyle/>
          <a:p>
            <a:pPr fontAlgn="ctr"/>
            <a:r>
              <a:rPr lang="en-US" sz="1200" dirty="0" smtClean="0">
                <a:latin typeface="Huawei Sans" panose="020C0503030203020204" pitchFamily="34" charset="0"/>
              </a:rPr>
              <a:t>Link 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五边形 108"/>
          <p:cNvSpPr/>
          <p:nvPr/>
        </p:nvSpPr>
        <p:spPr bwMode="gray">
          <a:xfrm>
            <a:off x="7484882" y="23065"/>
            <a:ext cx="1939579"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rgbClr val="FFFFFF"/>
                </a:solidFill>
                <a:latin typeface="Huawei Sans" panose="020C0503030203020204" pitchFamily="34" charset="0"/>
              </a:rPr>
              <a:t>Network Architecture and Topology Design</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燕尾形 109"/>
          <p:cNvSpPr/>
          <p:nvPr/>
        </p:nvSpPr>
        <p:spPr bwMode="gray">
          <a:xfrm>
            <a:off x="9355820" y="23065"/>
            <a:ext cx="118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燕尾形 110"/>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52450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Network Egress Design: Firewall Deployment in Off-path Mode</a:t>
            </a:r>
            <a:endParaRPr lang="en-US" altLang="zh-CN" dirty="0">
              <a:latin typeface="Huawei Sans" panose="020C0503030203020204" pitchFamily="34" charset="0"/>
              <a:sym typeface="Huawei Sans" panose="020C0503030203020204" pitchFamily="34" charset="0"/>
            </a:endParaRPr>
          </a:p>
        </p:txBody>
      </p:sp>
      <p:sp>
        <p:nvSpPr>
          <p:cNvPr id="286" name="圆角矩形 75"/>
          <p:cNvSpPr/>
          <p:nvPr/>
        </p:nvSpPr>
        <p:spPr bwMode="gray">
          <a:xfrm>
            <a:off x="6410472" y="1116576"/>
            <a:ext cx="5022556"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Deploying firewalls in off-path mode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圆角矩形 75"/>
          <p:cNvSpPr/>
          <p:nvPr/>
        </p:nvSpPr>
        <p:spPr bwMode="gray">
          <a:xfrm>
            <a:off x="6410472" y="1512574"/>
            <a:ext cx="5022557" cy="454154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In the egress zone, firewalls can be connected to border nodes in off-path mode. Generally, off-path deployment of firewalls is selected based on the following principles:</a:t>
            </a:r>
          </a:p>
          <a:p>
            <a:pPr marL="360000" lvl="1" indent="-180000" fontAlgn="ctr">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rPr>
              <a:t>Whether traffic passes through a firewall can be flexibly defined.</a:t>
            </a:r>
          </a:p>
          <a:p>
            <a:pPr marL="360000" lvl="1" indent="-180000" fontAlgn="ctr">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rPr>
              <a:t>Expansion is easy, including the reconstruction of the original network and the expansion and reconstruction of the new network.</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1" indent="-180000" fontAlgn="ctr">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rPr>
              <a:t>A firewall fault has little impact on services.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On a campus network:</a:t>
            </a:r>
          </a:p>
          <a:p>
            <a:pPr marL="360000" lvl="1" indent="-180000" fontAlgn="ctr">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rPr>
              <a:t>If a firewall is used as the egress gateway to connect to the carrier network, the firewall usually provides functions such as security policies, NAT, and VPN gateway. The north-south traffic must pass through the firewall. In this case, if scalability is not considered, in-path deployment is recommended.</a:t>
            </a:r>
          </a:p>
          <a:p>
            <a:pPr marL="360000" lvl="1" indent="-180000" fontAlgn="ctr">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rPr>
              <a:t>If the AR is used as the egress gateway to connect to the carrier network, the firewall is used only for high-level security functions, such as intrusion prevention, antivirus, and URL filtering. Off-path deployment can be used based on the preceding principles.</a:t>
            </a:r>
            <a:endParaRPr lang="en-US" sz="1200" dirty="0">
              <a:solidFill>
                <a:schemeClr val="tx1"/>
              </a:solidFill>
              <a:latin typeface="Huawei Sans" panose="020C0503030203020204" pitchFamily="34" charset="0"/>
            </a:endParaRPr>
          </a:p>
        </p:txBody>
      </p:sp>
      <p:cxnSp>
        <p:nvCxnSpPr>
          <p:cNvPr id="290" name="直接连接符 289"/>
          <p:cNvCxnSpPr/>
          <p:nvPr/>
        </p:nvCxnSpPr>
        <p:spPr bwMode="gray">
          <a:xfrm flipH="1">
            <a:off x="3833052" y="4799596"/>
            <a:ext cx="360000" cy="0"/>
          </a:xfrm>
          <a:prstGeom prst="line">
            <a:avLst/>
          </a:prstGeom>
          <a:ln w="19050">
            <a:solidFill>
              <a:srgbClr val="C7000B"/>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1" name="文本框 290"/>
          <p:cNvSpPr txBox="1"/>
          <p:nvPr/>
        </p:nvSpPr>
        <p:spPr bwMode="gray">
          <a:xfrm>
            <a:off x="4230638" y="4650144"/>
            <a:ext cx="2166043"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Hot standby heartbeat link</a:t>
            </a:r>
            <a:endParaRPr lang="en-US" sz="1200" dirty="0">
              <a:latin typeface="Huawei Sans" panose="020C0503030203020204" pitchFamily="34" charset="0"/>
            </a:endParaRPr>
          </a:p>
        </p:txBody>
      </p:sp>
      <p:grpSp>
        <p:nvGrpSpPr>
          <p:cNvPr id="292" name="组合 291"/>
          <p:cNvGrpSpPr/>
          <p:nvPr/>
        </p:nvGrpSpPr>
        <p:grpSpPr bwMode="gray">
          <a:xfrm>
            <a:off x="3832064" y="4973714"/>
            <a:ext cx="361977" cy="230167"/>
            <a:chOff x="3229772" y="2341282"/>
            <a:chExt cx="585289" cy="248087"/>
          </a:xfrm>
        </p:grpSpPr>
        <p:cxnSp>
          <p:nvCxnSpPr>
            <p:cNvPr id="293" name="直接连接符 292"/>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95" name="椭圆 294"/>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6" name="文本框 295"/>
          <p:cNvSpPr txBox="1"/>
          <p:nvPr/>
        </p:nvSpPr>
        <p:spPr bwMode="gray">
          <a:xfrm>
            <a:off x="4230639" y="4944141"/>
            <a:ext cx="1337432" cy="305105"/>
          </a:xfrm>
          <a:prstGeom prst="rect">
            <a:avLst/>
          </a:prstGeom>
          <a:noFill/>
        </p:spPr>
        <p:txBody>
          <a:bodyPr wrap="square" rtlCol="0">
            <a:noAutofit/>
          </a:bodyPr>
          <a:lstStyle/>
          <a:p>
            <a:pPr fontAlgn="ctr"/>
            <a:r>
              <a:rPr lang="en-US" sz="1200" dirty="0" smtClean="0">
                <a:latin typeface="Huawei Sans" panose="020C0503030203020204" pitchFamily="34" charset="0"/>
              </a:rPr>
              <a:t>Stacking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椭圆 296"/>
          <p:cNvSpPr/>
          <p:nvPr/>
        </p:nvSpPr>
        <p:spPr bwMode="gray">
          <a:xfrm>
            <a:off x="3920684" y="5317842"/>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文本框 297"/>
          <p:cNvSpPr txBox="1"/>
          <p:nvPr/>
        </p:nvSpPr>
        <p:spPr bwMode="gray">
          <a:xfrm>
            <a:off x="4230638" y="5221216"/>
            <a:ext cx="1865263" cy="305105"/>
          </a:xfrm>
          <a:prstGeom prst="rect">
            <a:avLst/>
          </a:prstGeom>
          <a:noFill/>
        </p:spPr>
        <p:txBody>
          <a:bodyPr wrap="square" rtlCol="0">
            <a:noAutofit/>
          </a:bodyPr>
          <a:lstStyle/>
          <a:p>
            <a:pPr fontAlgn="ctr"/>
            <a:r>
              <a:rPr lang="en-US" sz="1200" dirty="0" smtClean="0">
                <a:latin typeface="Huawei Sans" panose="020C0503030203020204" pitchFamily="34" charset="0"/>
              </a:rPr>
              <a:t>Link 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1" name="图片 86" descr="核心交换机.png"/>
          <p:cNvPicPr>
            <a:picLocks noChangeAspect="1"/>
          </p:cNvPicPr>
          <p:nvPr/>
        </p:nvPicPr>
        <p:blipFill>
          <a:blip r:embed="rId3" cstate="print"/>
          <a:stretch>
            <a:fillRect/>
          </a:stretch>
        </p:blipFill>
        <p:spPr bwMode="gray">
          <a:xfrm>
            <a:off x="1864324" y="3039518"/>
            <a:ext cx="370800" cy="303383"/>
          </a:xfrm>
          <a:prstGeom prst="rect">
            <a:avLst/>
          </a:prstGeom>
        </p:spPr>
      </p:pic>
      <p:pic>
        <p:nvPicPr>
          <p:cNvPr id="112" name="图片 86" descr="核心交换机.png"/>
          <p:cNvPicPr>
            <a:picLocks noChangeAspect="1"/>
          </p:cNvPicPr>
          <p:nvPr/>
        </p:nvPicPr>
        <p:blipFill>
          <a:blip r:embed="rId3" cstate="print"/>
          <a:stretch>
            <a:fillRect/>
          </a:stretch>
        </p:blipFill>
        <p:spPr bwMode="gray">
          <a:xfrm>
            <a:off x="2828299" y="3039518"/>
            <a:ext cx="370800" cy="303383"/>
          </a:xfrm>
          <a:prstGeom prst="rect">
            <a:avLst/>
          </a:prstGeom>
        </p:spPr>
      </p:pic>
      <p:cxnSp>
        <p:nvCxnSpPr>
          <p:cNvPr id="113" name="直接连接符 112"/>
          <p:cNvCxnSpPr>
            <a:endCxn id="112" idx="3"/>
          </p:cNvCxnSpPr>
          <p:nvPr/>
        </p:nvCxnSpPr>
        <p:spPr bwMode="gray">
          <a:xfrm flipH="1">
            <a:off x="3199099" y="2912555"/>
            <a:ext cx="693968" cy="2786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bwMode="gray">
          <a:xfrm>
            <a:off x="864184" y="5190201"/>
            <a:ext cx="2952800" cy="305105"/>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sz="1400" dirty="0" smtClean="0">
                <a:latin typeface="Huawei Sans" panose="020C0503030203020204" pitchFamily="34" charset="0"/>
              </a:rPr>
              <a:t>Two firewalls are connected to border nodes in off-path mode</a:t>
            </a:r>
            <a:endParaRPr lang="en-US" sz="1400" dirty="0">
              <a:latin typeface="Huawei Sans" panose="020C0503030203020204" pitchFamily="34" charset="0"/>
            </a:endParaRPr>
          </a:p>
        </p:txBody>
      </p:sp>
      <p:grpSp>
        <p:nvGrpSpPr>
          <p:cNvPr id="3" name="组合 2"/>
          <p:cNvGrpSpPr/>
          <p:nvPr/>
        </p:nvGrpSpPr>
        <p:grpSpPr bwMode="gray">
          <a:xfrm>
            <a:off x="2558958" y="1362535"/>
            <a:ext cx="909482" cy="480535"/>
            <a:chOff x="1988815" y="2229100"/>
            <a:chExt cx="909482" cy="480535"/>
          </a:xfrm>
        </p:grpSpPr>
        <p:sp>
          <p:nvSpPr>
            <p:cNvPr id="115" name="Freeform 159"/>
            <p:cNvSpPr/>
            <p:nvPr/>
          </p:nvSpPr>
          <p:spPr bwMode="gray">
            <a:xfrm flipH="1">
              <a:off x="2018231" y="2229100"/>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1988815" y="2403126"/>
              <a:ext cx="909482" cy="298466"/>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7" name="组合 116"/>
          <p:cNvGrpSpPr/>
          <p:nvPr/>
        </p:nvGrpSpPr>
        <p:grpSpPr bwMode="gray">
          <a:xfrm>
            <a:off x="1594983" y="1362535"/>
            <a:ext cx="909482" cy="480535"/>
            <a:chOff x="591922" y="1761021"/>
            <a:chExt cx="909482" cy="480535"/>
          </a:xfrm>
        </p:grpSpPr>
        <p:sp>
          <p:nvSpPr>
            <p:cNvPr id="118"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0" name="直接连接符 119"/>
          <p:cNvCxnSpPr>
            <a:stCxn id="64" idx="2"/>
            <a:endCxn id="111" idx="0"/>
          </p:cNvCxnSpPr>
          <p:nvPr/>
        </p:nvCxnSpPr>
        <p:spPr bwMode="gray">
          <a:xfrm>
            <a:off x="2047010" y="2421447"/>
            <a:ext cx="2714" cy="6180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69" idx="2"/>
            <a:endCxn id="112" idx="0"/>
          </p:cNvCxnSpPr>
          <p:nvPr/>
        </p:nvCxnSpPr>
        <p:spPr bwMode="gray">
          <a:xfrm>
            <a:off x="3007172" y="2421447"/>
            <a:ext cx="6527" cy="61807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24" name="图片 87" descr="汇聚交换机.png"/>
          <p:cNvPicPr>
            <a:picLocks noChangeAspect="1"/>
          </p:cNvPicPr>
          <p:nvPr/>
        </p:nvPicPr>
        <p:blipFill>
          <a:blip r:embed="rId4" cstate="print"/>
          <a:stretch>
            <a:fillRect/>
          </a:stretch>
        </p:blipFill>
        <p:spPr bwMode="gray">
          <a:xfrm>
            <a:off x="3083956" y="3965767"/>
            <a:ext cx="335297" cy="274335"/>
          </a:xfrm>
          <a:prstGeom prst="rect">
            <a:avLst/>
          </a:prstGeom>
        </p:spPr>
      </p:pic>
      <p:cxnSp>
        <p:nvCxnSpPr>
          <p:cNvPr id="125" name="直接连接符 124"/>
          <p:cNvCxnSpPr>
            <a:stCxn id="111" idx="2"/>
            <a:endCxn id="123" idx="0"/>
          </p:cNvCxnSpPr>
          <p:nvPr/>
        </p:nvCxnSpPr>
        <p:spPr bwMode="gray">
          <a:xfrm flipH="1">
            <a:off x="1862661" y="3342901"/>
            <a:ext cx="187063"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2" idx="2"/>
            <a:endCxn id="123" idx="0"/>
          </p:cNvCxnSpPr>
          <p:nvPr/>
        </p:nvCxnSpPr>
        <p:spPr bwMode="gray">
          <a:xfrm flipH="1">
            <a:off x="1862661" y="3342901"/>
            <a:ext cx="1151038"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1" idx="2"/>
            <a:endCxn id="124" idx="0"/>
          </p:cNvCxnSpPr>
          <p:nvPr/>
        </p:nvCxnSpPr>
        <p:spPr bwMode="gray">
          <a:xfrm>
            <a:off x="2049724" y="3342901"/>
            <a:ext cx="1201881"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12" idx="2"/>
            <a:endCxn id="124" idx="0"/>
          </p:cNvCxnSpPr>
          <p:nvPr/>
        </p:nvCxnSpPr>
        <p:spPr bwMode="gray">
          <a:xfrm>
            <a:off x="3013699" y="3342901"/>
            <a:ext cx="237906"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11" idx="1"/>
          </p:cNvCxnSpPr>
          <p:nvPr/>
        </p:nvCxnSpPr>
        <p:spPr bwMode="gray">
          <a:xfrm flipH="1" flipV="1">
            <a:off x="1221396" y="2901162"/>
            <a:ext cx="642928" cy="290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bwMode="gray">
          <a:xfrm flipH="1" flipV="1">
            <a:off x="1222791" y="2813885"/>
            <a:ext cx="1599644" cy="2511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bwMode="gray">
          <a:xfrm flipH="1">
            <a:off x="2231746" y="2834080"/>
            <a:ext cx="1654808" cy="2178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bwMode="gray">
          <a:xfrm rot="17691681">
            <a:off x="1394984" y="2884459"/>
            <a:ext cx="288000" cy="122873"/>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132"/>
          <p:cNvSpPr/>
          <p:nvPr/>
        </p:nvSpPr>
        <p:spPr bwMode="gray">
          <a:xfrm rot="14817198">
            <a:off x="3349116" y="2901765"/>
            <a:ext cx="288000" cy="148760"/>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4" name="组合 133"/>
          <p:cNvGrpSpPr/>
          <p:nvPr/>
        </p:nvGrpSpPr>
        <p:grpSpPr bwMode="gray">
          <a:xfrm>
            <a:off x="2239686" y="3064995"/>
            <a:ext cx="585289" cy="248087"/>
            <a:chOff x="3229772" y="2341282"/>
            <a:chExt cx="585289" cy="248087"/>
          </a:xfrm>
        </p:grpSpPr>
        <p:cxnSp>
          <p:nvCxnSpPr>
            <p:cNvPr id="135" name="直接连接符 134"/>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37" name="椭圆 136"/>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8" name="椭圆 137"/>
          <p:cNvSpPr/>
          <p:nvPr/>
        </p:nvSpPr>
        <p:spPr bwMode="gray">
          <a:xfrm rot="1650076">
            <a:off x="1883883" y="3606550"/>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椭圆 138"/>
          <p:cNvSpPr/>
          <p:nvPr/>
        </p:nvSpPr>
        <p:spPr bwMode="gray">
          <a:xfrm rot="19306013">
            <a:off x="2733506" y="3597507"/>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9"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1050634" y="2646284"/>
            <a:ext cx="369473" cy="302297"/>
          </a:xfrm>
          <a:prstGeom prst="rect">
            <a:avLst/>
          </a:prstGeom>
        </p:spPr>
      </p:pic>
      <p:pic>
        <p:nvPicPr>
          <p:cNvPr id="1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3711593" y="2646284"/>
            <a:ext cx="369473" cy="302297"/>
          </a:xfrm>
          <a:prstGeom prst="rect">
            <a:avLst/>
          </a:prstGeom>
        </p:spPr>
      </p:pic>
      <p:cxnSp>
        <p:nvCxnSpPr>
          <p:cNvPr id="122" name="肘形连接符 121"/>
          <p:cNvCxnSpPr>
            <a:stCxn id="109" idx="0"/>
            <a:endCxn id="110" idx="0"/>
          </p:cNvCxnSpPr>
          <p:nvPr/>
        </p:nvCxnSpPr>
        <p:spPr bwMode="gray">
          <a:xfrm rot="5400000" flipH="1" flipV="1">
            <a:off x="2565850" y="1315805"/>
            <a:ext cx="12700" cy="2660959"/>
          </a:xfrm>
          <a:prstGeom prst="bentConnector3">
            <a:avLst>
              <a:gd name="adj1" fmla="val 944528"/>
            </a:avLst>
          </a:prstGeom>
          <a:ln w="19050">
            <a:solidFill>
              <a:srgbClr val="C7000B"/>
            </a:solidFill>
            <a:prstDash val="dash"/>
            <a:headEnd type="oval" w="med" len="med"/>
            <a:tailEnd type="oval" w="med" len="med"/>
          </a:ln>
          <a:extLst/>
        </p:spPr>
        <p:style>
          <a:lnRef idx="1">
            <a:schemeClr val="accent1"/>
          </a:lnRef>
          <a:fillRef idx="0">
            <a:schemeClr val="accent1"/>
          </a:fillRef>
          <a:effectRef idx="0">
            <a:schemeClr val="accent1"/>
          </a:effectRef>
          <a:fontRef idx="minor">
            <a:schemeClr val="tx1"/>
          </a:fontRef>
        </p:style>
      </p:cxnSp>
      <p:pic>
        <p:nvPicPr>
          <p:cNvPr id="96" name="图片 11" descr="开放网络-蓝.png"/>
          <p:cNvPicPr>
            <a:picLocks noChangeAspect="1"/>
          </p:cNvPicPr>
          <p:nvPr/>
        </p:nvPicPr>
        <p:blipFill>
          <a:blip r:embed="rId6" cstate="print"/>
          <a:stretch>
            <a:fillRect/>
          </a:stretch>
        </p:blipFill>
        <p:spPr bwMode="gray">
          <a:xfrm>
            <a:off x="1350674" y="4581989"/>
            <a:ext cx="304595" cy="234472"/>
          </a:xfrm>
          <a:prstGeom prst="rect">
            <a:avLst/>
          </a:prstGeom>
        </p:spPr>
      </p:pic>
      <p:pic>
        <p:nvPicPr>
          <p:cNvPr id="97" name="图片 11" descr="开放网络-蓝.png"/>
          <p:cNvPicPr>
            <a:picLocks noChangeAspect="1"/>
          </p:cNvPicPr>
          <p:nvPr/>
        </p:nvPicPr>
        <p:blipFill>
          <a:blip r:embed="rId6" cstate="print"/>
          <a:stretch>
            <a:fillRect/>
          </a:stretch>
        </p:blipFill>
        <p:spPr bwMode="gray">
          <a:xfrm>
            <a:off x="2017136" y="4581989"/>
            <a:ext cx="304595" cy="234472"/>
          </a:xfrm>
          <a:prstGeom prst="rect">
            <a:avLst/>
          </a:prstGeom>
        </p:spPr>
      </p:pic>
      <p:pic>
        <p:nvPicPr>
          <p:cNvPr id="98" name="图片 11" descr="开放网络-蓝.png"/>
          <p:cNvPicPr>
            <a:picLocks noChangeAspect="1"/>
          </p:cNvPicPr>
          <p:nvPr/>
        </p:nvPicPr>
        <p:blipFill>
          <a:blip r:embed="rId6" cstate="print"/>
          <a:stretch>
            <a:fillRect/>
          </a:stretch>
        </p:blipFill>
        <p:spPr bwMode="gray">
          <a:xfrm>
            <a:off x="3099307" y="4581989"/>
            <a:ext cx="304595" cy="234472"/>
          </a:xfrm>
          <a:prstGeom prst="rect">
            <a:avLst/>
          </a:prstGeom>
        </p:spPr>
      </p:pic>
      <p:cxnSp>
        <p:nvCxnSpPr>
          <p:cNvPr id="99" name="直接连接符 98"/>
          <p:cNvCxnSpPr>
            <a:stCxn id="124" idx="2"/>
            <a:endCxn id="98" idx="0"/>
          </p:cNvCxnSpPr>
          <p:nvPr/>
        </p:nvCxnSpPr>
        <p:spPr bwMode="gray">
          <a:xfrm>
            <a:off x="3251605" y="4240102"/>
            <a:ext cx="0" cy="341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123" idx="0"/>
            <a:endCxn id="97" idx="0"/>
          </p:cNvCxnSpPr>
          <p:nvPr/>
        </p:nvCxnSpPr>
        <p:spPr bwMode="gray">
          <a:xfrm>
            <a:off x="1862661" y="3965767"/>
            <a:ext cx="306773" cy="6162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123" idx="0"/>
            <a:endCxn id="96" idx="0"/>
          </p:cNvCxnSpPr>
          <p:nvPr/>
        </p:nvCxnSpPr>
        <p:spPr bwMode="gray">
          <a:xfrm flipH="1">
            <a:off x="1502972" y="3965767"/>
            <a:ext cx="359689" cy="6162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3" name="图片 87" descr="汇聚交换机.png"/>
          <p:cNvPicPr>
            <a:picLocks noChangeAspect="1"/>
          </p:cNvPicPr>
          <p:nvPr/>
        </p:nvPicPr>
        <p:blipFill>
          <a:blip r:embed="rId4" cstate="print"/>
          <a:stretch>
            <a:fillRect/>
          </a:stretch>
        </p:blipFill>
        <p:spPr bwMode="gray">
          <a:xfrm>
            <a:off x="1695012" y="3965767"/>
            <a:ext cx="335297" cy="274335"/>
          </a:xfrm>
          <a:prstGeom prst="rect">
            <a:avLst/>
          </a:prstGeom>
        </p:spPr>
      </p:pic>
      <p:sp>
        <p:nvSpPr>
          <p:cNvPr id="108" name="文本框 107"/>
          <p:cNvSpPr txBox="1"/>
          <p:nvPr/>
        </p:nvSpPr>
        <p:spPr bwMode="gray">
          <a:xfrm>
            <a:off x="1095411" y="4847994"/>
            <a:ext cx="815120"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OA </a:t>
            </a:r>
            <a:r>
              <a:rPr lang="en-US" sz="1200" dirty="0" err="1"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a:off x="1773254" y="4847994"/>
            <a:ext cx="815120"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OA </a:t>
            </a:r>
            <a:r>
              <a:rPr lang="en-US" sz="1200" dirty="0" err="1"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a:off x="2844044" y="4847994"/>
            <a:ext cx="815120"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R&amp;D </a:t>
            </a:r>
            <a:r>
              <a:rPr lang="en-US" sz="1200" dirty="0" err="1"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任意多边形 11"/>
          <p:cNvSpPr/>
          <p:nvPr/>
        </p:nvSpPr>
        <p:spPr bwMode="gray">
          <a:xfrm>
            <a:off x="1360059" y="2908024"/>
            <a:ext cx="1977766" cy="1715734"/>
          </a:xfrm>
          <a:custGeom>
            <a:avLst/>
            <a:gdLst>
              <a:gd name="connsiteX0" fmla="*/ 815472 w 1967773"/>
              <a:gd name="connsiteY0" fmla="*/ 1920321 h 1920321"/>
              <a:gd name="connsiteX1" fmla="*/ 598189 w 1967773"/>
              <a:gd name="connsiteY1" fmla="*/ 1060242 h 1920321"/>
              <a:gd name="connsiteX2" fmla="*/ 643456 w 1967773"/>
              <a:gd name="connsiteY2" fmla="*/ 326911 h 1920321"/>
              <a:gd name="connsiteX3" fmla="*/ 660 w 1967773"/>
              <a:gd name="connsiteY3" fmla="*/ 986 h 1920321"/>
              <a:gd name="connsiteX4" fmla="*/ 779258 w 1967773"/>
              <a:gd name="connsiteY4" fmla="*/ 227323 h 1920321"/>
              <a:gd name="connsiteX5" fmla="*/ 1639337 w 1967773"/>
              <a:gd name="connsiteY5" fmla="*/ 272590 h 1920321"/>
              <a:gd name="connsiteX6" fmla="*/ 1919995 w 1967773"/>
              <a:gd name="connsiteY6" fmla="*/ 1214151 h 1920321"/>
              <a:gd name="connsiteX7" fmla="*/ 1965262 w 1967773"/>
              <a:gd name="connsiteY7" fmla="*/ 1793573 h 1920321"/>
              <a:gd name="connsiteX0" fmla="*/ 816055 w 1968356"/>
              <a:gd name="connsiteY0" fmla="*/ 1920876 h 1920876"/>
              <a:gd name="connsiteX1" fmla="*/ 598772 w 1968356"/>
              <a:gd name="connsiteY1" fmla="*/ 1060797 h 1920876"/>
              <a:gd name="connsiteX2" fmla="*/ 598771 w 1968356"/>
              <a:gd name="connsiteY2" fmla="*/ 354626 h 1920876"/>
              <a:gd name="connsiteX3" fmla="*/ 1243 w 1968356"/>
              <a:gd name="connsiteY3" fmla="*/ 1541 h 1920876"/>
              <a:gd name="connsiteX4" fmla="*/ 779841 w 1968356"/>
              <a:gd name="connsiteY4" fmla="*/ 227878 h 1920876"/>
              <a:gd name="connsiteX5" fmla="*/ 1639920 w 1968356"/>
              <a:gd name="connsiteY5" fmla="*/ 273145 h 1920876"/>
              <a:gd name="connsiteX6" fmla="*/ 1920578 w 1968356"/>
              <a:gd name="connsiteY6" fmla="*/ 1214706 h 1920876"/>
              <a:gd name="connsiteX7" fmla="*/ 1965845 w 1968356"/>
              <a:gd name="connsiteY7" fmla="*/ 1794128 h 1920876"/>
              <a:gd name="connsiteX0" fmla="*/ 816434 w 1968735"/>
              <a:gd name="connsiteY0" fmla="*/ 1921158 h 1921158"/>
              <a:gd name="connsiteX1" fmla="*/ 599151 w 1968735"/>
              <a:gd name="connsiteY1" fmla="*/ 1061079 h 1921158"/>
              <a:gd name="connsiteX2" fmla="*/ 599150 w 1968735"/>
              <a:gd name="connsiteY2" fmla="*/ 354908 h 1921158"/>
              <a:gd name="connsiteX3" fmla="*/ 1622 w 1968735"/>
              <a:gd name="connsiteY3" fmla="*/ 1823 h 1921158"/>
              <a:gd name="connsiteX4" fmla="*/ 807380 w 1968735"/>
              <a:gd name="connsiteY4" fmla="*/ 219107 h 1921158"/>
              <a:gd name="connsiteX5" fmla="*/ 1640299 w 1968735"/>
              <a:gd name="connsiteY5" fmla="*/ 273427 h 1921158"/>
              <a:gd name="connsiteX6" fmla="*/ 1920957 w 1968735"/>
              <a:gd name="connsiteY6" fmla="*/ 1214988 h 1921158"/>
              <a:gd name="connsiteX7" fmla="*/ 1966224 w 1968735"/>
              <a:gd name="connsiteY7" fmla="*/ 1794410 h 1921158"/>
              <a:gd name="connsiteX0" fmla="*/ 816434 w 1968735"/>
              <a:gd name="connsiteY0" fmla="*/ 1921420 h 1921420"/>
              <a:gd name="connsiteX1" fmla="*/ 599151 w 1968735"/>
              <a:gd name="connsiteY1" fmla="*/ 1061341 h 1921420"/>
              <a:gd name="connsiteX2" fmla="*/ 599150 w 1968735"/>
              <a:gd name="connsiteY2" fmla="*/ 355170 h 1921420"/>
              <a:gd name="connsiteX3" fmla="*/ 1622 w 1968735"/>
              <a:gd name="connsiteY3" fmla="*/ 2085 h 1921420"/>
              <a:gd name="connsiteX4" fmla="*/ 807380 w 1968735"/>
              <a:gd name="connsiteY4" fmla="*/ 219369 h 1921420"/>
              <a:gd name="connsiteX5" fmla="*/ 1640299 w 1968735"/>
              <a:gd name="connsiteY5" fmla="*/ 273689 h 1921420"/>
              <a:gd name="connsiteX6" fmla="*/ 1920957 w 1968735"/>
              <a:gd name="connsiteY6" fmla="*/ 1215250 h 1921420"/>
              <a:gd name="connsiteX7" fmla="*/ 1966224 w 1968735"/>
              <a:gd name="connsiteY7" fmla="*/ 1794672 h 1921420"/>
              <a:gd name="connsiteX0" fmla="*/ 825465 w 1977766"/>
              <a:gd name="connsiteY0" fmla="*/ 1903193 h 1903193"/>
              <a:gd name="connsiteX1" fmla="*/ 608182 w 1977766"/>
              <a:gd name="connsiteY1" fmla="*/ 1043114 h 1903193"/>
              <a:gd name="connsiteX2" fmla="*/ 608181 w 1977766"/>
              <a:gd name="connsiteY2" fmla="*/ 336943 h 1903193"/>
              <a:gd name="connsiteX3" fmla="*/ 1600 w 1977766"/>
              <a:gd name="connsiteY3" fmla="*/ 1965 h 1903193"/>
              <a:gd name="connsiteX4" fmla="*/ 816411 w 1977766"/>
              <a:gd name="connsiteY4" fmla="*/ 201142 h 1903193"/>
              <a:gd name="connsiteX5" fmla="*/ 1649330 w 1977766"/>
              <a:gd name="connsiteY5" fmla="*/ 255462 h 1903193"/>
              <a:gd name="connsiteX6" fmla="*/ 1929988 w 1977766"/>
              <a:gd name="connsiteY6" fmla="*/ 1197023 h 1903193"/>
              <a:gd name="connsiteX7" fmla="*/ 1975255 w 1977766"/>
              <a:gd name="connsiteY7" fmla="*/ 1776445 h 19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7766" h="1903193">
                <a:moveTo>
                  <a:pt x="825465" y="1903193"/>
                </a:moveTo>
                <a:cubicBezTo>
                  <a:pt x="731158" y="1605937"/>
                  <a:pt x="644396" y="1304156"/>
                  <a:pt x="608182" y="1043114"/>
                </a:cubicBezTo>
                <a:cubicBezTo>
                  <a:pt x="571968" y="782072"/>
                  <a:pt x="709278" y="510468"/>
                  <a:pt x="608181" y="336943"/>
                </a:cubicBezTo>
                <a:cubicBezTo>
                  <a:pt x="507084" y="163418"/>
                  <a:pt x="-33105" y="24599"/>
                  <a:pt x="1600" y="1965"/>
                </a:cubicBezTo>
                <a:cubicBezTo>
                  <a:pt x="36305" y="-20669"/>
                  <a:pt x="541789" y="158893"/>
                  <a:pt x="816411" y="201142"/>
                </a:cubicBezTo>
                <a:cubicBezTo>
                  <a:pt x="1091033" y="243392"/>
                  <a:pt x="1463734" y="89482"/>
                  <a:pt x="1649330" y="255462"/>
                </a:cubicBezTo>
                <a:cubicBezTo>
                  <a:pt x="1834926" y="421442"/>
                  <a:pt x="1875667" y="943526"/>
                  <a:pt x="1929988" y="1197023"/>
                </a:cubicBezTo>
                <a:cubicBezTo>
                  <a:pt x="1984309" y="1450520"/>
                  <a:pt x="1979782" y="1613482"/>
                  <a:pt x="1975255" y="1776445"/>
                </a:cubicBezTo>
              </a:path>
            </a:pathLst>
          </a:custGeom>
          <a:noFill/>
          <a:ln w="28575">
            <a:solidFill>
              <a:srgbClr val="ED6D00"/>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cxnSp>
        <p:nvCxnSpPr>
          <p:cNvPr id="147" name="直接连接符 146"/>
          <p:cNvCxnSpPr/>
          <p:nvPr/>
        </p:nvCxnSpPr>
        <p:spPr bwMode="gray">
          <a:xfrm flipH="1">
            <a:off x="3833052" y="5636635"/>
            <a:ext cx="360000" cy="0"/>
          </a:xfrm>
          <a:prstGeom prst="line">
            <a:avLst/>
          </a:prstGeom>
          <a:noFill/>
          <a:ln w="28575">
            <a:solidFill>
              <a:srgbClr val="62B230"/>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48" name="文本框 147"/>
          <p:cNvSpPr txBox="1"/>
          <p:nvPr/>
        </p:nvSpPr>
        <p:spPr bwMode="gray">
          <a:xfrm>
            <a:off x="4230638" y="5487183"/>
            <a:ext cx="1702751"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Traffic from </a:t>
            </a:r>
            <a:r>
              <a:rPr lang="en-US" sz="1200" dirty="0" err="1" smtClean="0">
                <a:latin typeface="Huawei Sans" panose="020C0503030203020204" pitchFamily="34" charset="0"/>
              </a:rPr>
              <a:t>PC1</a:t>
            </a:r>
            <a:r>
              <a:rPr lang="en-US" sz="1200" dirty="0" smtClean="0">
                <a:latin typeface="Huawei Sans" panose="020C0503030203020204" pitchFamily="34" charset="0"/>
              </a:rPr>
              <a:t> to the Internet</a:t>
            </a:r>
            <a:endParaRPr lang="en-US" altLang="zh-CN" sz="1200" dirty="0">
              <a:latin typeface="Huawei Sans" panose="020C0503030203020204" pitchFamily="34" charset="0"/>
              <a:sym typeface="Huawei Sans" panose="020C0503030203020204" pitchFamily="34" charset="0"/>
            </a:endParaRPr>
          </a:p>
        </p:txBody>
      </p:sp>
      <p:cxnSp>
        <p:nvCxnSpPr>
          <p:cNvPr id="149" name="直接连接符 148"/>
          <p:cNvCxnSpPr/>
          <p:nvPr/>
        </p:nvCxnSpPr>
        <p:spPr bwMode="gray">
          <a:xfrm flipH="1">
            <a:off x="3833052" y="6036261"/>
            <a:ext cx="360000" cy="0"/>
          </a:xfrm>
          <a:prstGeom prst="line">
            <a:avLst/>
          </a:prstGeom>
          <a:noFill/>
          <a:ln w="28575">
            <a:solidFill>
              <a:srgbClr val="ED6D00"/>
            </a:solidFill>
            <a:prstDash val="dashDot"/>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50" name="文本框 149"/>
          <p:cNvSpPr txBox="1"/>
          <p:nvPr/>
        </p:nvSpPr>
        <p:spPr bwMode="gray">
          <a:xfrm>
            <a:off x="4230639" y="5896236"/>
            <a:ext cx="1865262"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Traffic from </a:t>
            </a:r>
            <a:r>
              <a:rPr lang="en-US" sz="1200" dirty="0" err="1" smtClean="0">
                <a:latin typeface="Huawei Sans" panose="020C0503030203020204" pitchFamily="34" charset="0"/>
              </a:rPr>
              <a:t>PC2</a:t>
            </a:r>
            <a:r>
              <a:rPr lang="en-US" sz="1200" dirty="0" smtClean="0">
                <a:latin typeface="Huawei Sans" panose="020C0503030203020204" pitchFamily="34" charset="0"/>
              </a:rPr>
              <a:t> to </a:t>
            </a:r>
            <a:r>
              <a:rPr lang="en-US" sz="1200" dirty="0" err="1" smtClean="0">
                <a:latin typeface="Huawei Sans" panose="020C0503030203020204" pitchFamily="34" charset="0"/>
              </a:rPr>
              <a:t>PC3</a:t>
            </a:r>
            <a:endParaRPr lang="en-US" altLang="zh-CN" sz="1200" dirty="0">
              <a:latin typeface="Huawei Sans" panose="020C0503030203020204" pitchFamily="34" charset="0"/>
              <a:sym typeface="Huawei Sans" panose="020C0503030203020204" pitchFamily="34" charset="0"/>
            </a:endParaRPr>
          </a:p>
        </p:txBody>
      </p:sp>
      <p:pic>
        <p:nvPicPr>
          <p:cNvPr id="64"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1862273" y="2119150"/>
            <a:ext cx="369473" cy="302297"/>
          </a:xfrm>
          <a:prstGeom prst="rect">
            <a:avLst/>
          </a:prstGeom>
          <a:noFill/>
        </p:spPr>
      </p:pic>
      <p:pic>
        <p:nvPicPr>
          <p:cNvPr id="69"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2822435" y="2119150"/>
            <a:ext cx="369473" cy="302297"/>
          </a:xfrm>
          <a:prstGeom prst="rect">
            <a:avLst/>
          </a:prstGeom>
          <a:noFill/>
        </p:spPr>
      </p:pic>
      <p:cxnSp>
        <p:nvCxnSpPr>
          <p:cNvPr id="73" name="直接连接符 72"/>
          <p:cNvCxnSpPr>
            <a:endCxn id="64" idx="0"/>
          </p:cNvCxnSpPr>
          <p:nvPr/>
        </p:nvCxnSpPr>
        <p:spPr bwMode="gray">
          <a:xfrm>
            <a:off x="2047009" y="1841666"/>
            <a:ext cx="1" cy="2774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69" idx="0"/>
          </p:cNvCxnSpPr>
          <p:nvPr/>
        </p:nvCxnSpPr>
        <p:spPr bwMode="gray">
          <a:xfrm>
            <a:off x="2995208" y="1841666"/>
            <a:ext cx="0" cy="2774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nvSpPr>
        <p:spPr bwMode="gray">
          <a:xfrm>
            <a:off x="1108045" y="1870837"/>
            <a:ext cx="1063515" cy="2723096"/>
          </a:xfrm>
          <a:custGeom>
            <a:avLst/>
            <a:gdLst>
              <a:gd name="connsiteX0" fmla="*/ 380247 w 1054759"/>
              <a:gd name="connsiteY0" fmla="*/ 2571184 h 2571184"/>
              <a:gd name="connsiteX1" fmla="*/ 941561 w 1054759"/>
              <a:gd name="connsiteY1" fmla="*/ 1312752 h 2571184"/>
              <a:gd name="connsiteX2" fmla="*/ 1 w 1054759"/>
              <a:gd name="connsiteY2" fmla="*/ 769544 h 2571184"/>
              <a:gd name="connsiteX3" fmla="*/ 950615 w 1054759"/>
              <a:gd name="connsiteY3" fmla="*/ 1004934 h 2571184"/>
              <a:gd name="connsiteX4" fmla="*/ 986829 w 1054759"/>
              <a:gd name="connsiteY4" fmla="*/ 0 h 2571184"/>
              <a:gd name="connsiteX0" fmla="*/ 316875 w 987241"/>
              <a:gd name="connsiteY0" fmla="*/ 2571184 h 2571184"/>
              <a:gd name="connsiteX1" fmla="*/ 878189 w 987241"/>
              <a:gd name="connsiteY1" fmla="*/ 1312752 h 2571184"/>
              <a:gd name="connsiteX2" fmla="*/ 3 w 987241"/>
              <a:gd name="connsiteY2" fmla="*/ 814811 h 2571184"/>
              <a:gd name="connsiteX3" fmla="*/ 887243 w 987241"/>
              <a:gd name="connsiteY3" fmla="*/ 1004934 h 2571184"/>
              <a:gd name="connsiteX4" fmla="*/ 923457 w 987241"/>
              <a:gd name="connsiteY4" fmla="*/ 0 h 2571184"/>
              <a:gd name="connsiteX0" fmla="*/ 316978 w 987344"/>
              <a:gd name="connsiteY0" fmla="*/ 2571184 h 2571184"/>
              <a:gd name="connsiteX1" fmla="*/ 823971 w 987344"/>
              <a:gd name="connsiteY1" fmla="*/ 1421393 h 2571184"/>
              <a:gd name="connsiteX2" fmla="*/ 106 w 987344"/>
              <a:gd name="connsiteY2" fmla="*/ 814811 h 2571184"/>
              <a:gd name="connsiteX3" fmla="*/ 887346 w 987344"/>
              <a:gd name="connsiteY3" fmla="*/ 1004934 h 2571184"/>
              <a:gd name="connsiteX4" fmla="*/ 923560 w 987344"/>
              <a:gd name="connsiteY4" fmla="*/ 0 h 2571184"/>
              <a:gd name="connsiteX0" fmla="*/ 317046 w 997522"/>
              <a:gd name="connsiteY0" fmla="*/ 2571184 h 2571184"/>
              <a:gd name="connsiteX1" fmla="*/ 824039 w 997522"/>
              <a:gd name="connsiteY1" fmla="*/ 1421393 h 2571184"/>
              <a:gd name="connsiteX2" fmla="*/ 174 w 997522"/>
              <a:gd name="connsiteY2" fmla="*/ 814811 h 2571184"/>
              <a:gd name="connsiteX3" fmla="*/ 905521 w 997522"/>
              <a:gd name="connsiteY3" fmla="*/ 950614 h 2571184"/>
              <a:gd name="connsiteX4" fmla="*/ 923628 w 997522"/>
              <a:gd name="connsiteY4" fmla="*/ 0 h 2571184"/>
              <a:gd name="connsiteX0" fmla="*/ 187794 w 859484"/>
              <a:gd name="connsiteY0" fmla="*/ 2571184 h 2571184"/>
              <a:gd name="connsiteX1" fmla="*/ 694787 w 859484"/>
              <a:gd name="connsiteY1" fmla="*/ 1421393 h 2571184"/>
              <a:gd name="connsiteX2" fmla="*/ 202 w 859484"/>
              <a:gd name="connsiteY2" fmla="*/ 760491 h 2571184"/>
              <a:gd name="connsiteX3" fmla="*/ 776269 w 859484"/>
              <a:gd name="connsiteY3" fmla="*/ 950614 h 2571184"/>
              <a:gd name="connsiteX4" fmla="*/ 794376 w 859484"/>
              <a:gd name="connsiteY4" fmla="*/ 0 h 2571184"/>
              <a:gd name="connsiteX0" fmla="*/ 187794 w 893332"/>
              <a:gd name="connsiteY0" fmla="*/ 2715643 h 2715643"/>
              <a:gd name="connsiteX1" fmla="*/ 694787 w 893332"/>
              <a:gd name="connsiteY1" fmla="*/ 1565852 h 2715643"/>
              <a:gd name="connsiteX2" fmla="*/ 202 w 893332"/>
              <a:gd name="connsiteY2" fmla="*/ 904950 h 2715643"/>
              <a:gd name="connsiteX3" fmla="*/ 776269 w 893332"/>
              <a:gd name="connsiteY3" fmla="*/ 1095073 h 2715643"/>
              <a:gd name="connsiteX4" fmla="*/ 855214 w 893332"/>
              <a:gd name="connsiteY4" fmla="*/ 0 h 271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332" h="2715643">
                <a:moveTo>
                  <a:pt x="187794" y="2715643"/>
                </a:moveTo>
                <a:cubicBezTo>
                  <a:pt x="500138" y="2236563"/>
                  <a:pt x="726052" y="1867634"/>
                  <a:pt x="694787" y="1565852"/>
                </a:cubicBezTo>
                <a:cubicBezTo>
                  <a:pt x="663522" y="1264070"/>
                  <a:pt x="-13378" y="983413"/>
                  <a:pt x="202" y="904950"/>
                </a:cubicBezTo>
                <a:cubicBezTo>
                  <a:pt x="13782" y="826487"/>
                  <a:pt x="643907" y="1221821"/>
                  <a:pt x="776269" y="1095073"/>
                </a:cubicBezTo>
                <a:cubicBezTo>
                  <a:pt x="908631" y="968325"/>
                  <a:pt x="919342" y="438338"/>
                  <a:pt x="855214" y="0"/>
                </a:cubicBezTo>
              </a:path>
            </a:pathLst>
          </a:custGeom>
          <a:noFill/>
          <a:ln w="28575">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cxnSp>
        <p:nvCxnSpPr>
          <p:cNvPr id="82" name="直接连接符 81"/>
          <p:cNvCxnSpPr/>
          <p:nvPr/>
        </p:nvCxnSpPr>
        <p:spPr bwMode="gray">
          <a:xfrm flipH="1">
            <a:off x="3820258" y="4578888"/>
            <a:ext cx="360000"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bwMode="gray">
          <a:xfrm>
            <a:off x="4217845" y="4429436"/>
            <a:ext cx="1588796"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Interlink</a:t>
            </a:r>
            <a:endParaRPr lang="en-US" altLang="zh-CN" sz="1200" dirty="0">
              <a:latin typeface="Huawei Sans" panose="020C0503030203020204" pitchFamily="34" charset="0"/>
              <a:sym typeface="Huawei Sans" panose="020C0503030203020204" pitchFamily="34" charset="0"/>
            </a:endParaRPr>
          </a:p>
        </p:txBody>
      </p:sp>
      <p:cxnSp>
        <p:nvCxnSpPr>
          <p:cNvPr id="84" name="直接连接符 83"/>
          <p:cNvCxnSpPr>
            <a:stCxn id="69" idx="1"/>
            <a:endCxn id="64" idx="3"/>
          </p:cNvCxnSpPr>
          <p:nvPr/>
        </p:nvCxnSpPr>
        <p:spPr bwMode="gray">
          <a:xfrm flipH="1">
            <a:off x="2231746" y="2270299"/>
            <a:ext cx="590689"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sp>
        <p:nvSpPr>
          <p:cNvPr id="71" name="五边形 70"/>
          <p:cNvSpPr/>
          <p:nvPr/>
        </p:nvSpPr>
        <p:spPr bwMode="gray">
          <a:xfrm>
            <a:off x="7484882" y="23065"/>
            <a:ext cx="1939579"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rgbClr val="FFFFFF"/>
                </a:solidFill>
                <a:latin typeface="Huawei Sans" panose="020C0503030203020204" pitchFamily="34" charset="0"/>
              </a:rPr>
              <a:t>Network Architecture and Topology Design</a:t>
            </a:r>
            <a:endParaRPr lang="en-US" altLang="zh-CN" sz="10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gray">
          <a:xfrm>
            <a:off x="9355820" y="23065"/>
            <a:ext cx="118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90179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nvSpPr>
        <p:spPr bwMode="gray">
          <a:xfrm>
            <a:off x="7606572" y="3791828"/>
            <a:ext cx="2504806" cy="1566885"/>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 name="组合 23"/>
          <p:cNvGrpSpPr/>
          <p:nvPr/>
        </p:nvGrpSpPr>
        <p:grpSpPr bwMode="gray">
          <a:xfrm>
            <a:off x="7784125" y="4015823"/>
            <a:ext cx="2149700" cy="917104"/>
            <a:chOff x="6600056" y="4353447"/>
            <a:chExt cx="1296144" cy="833967"/>
          </a:xfrm>
        </p:grpSpPr>
        <p:cxnSp>
          <p:nvCxnSpPr>
            <p:cNvPr id="26" name="直接连接符 25"/>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noAutofit/>
          </a:bodyPr>
          <a:lstStyle/>
          <a:p>
            <a:pPr fontAlgn="ctr"/>
            <a:r>
              <a:rPr lang="en-US" dirty="0" err="1" smtClean="0">
                <a:latin typeface="Huawei Sans" panose="020C0503030203020204" pitchFamily="34" charset="0"/>
              </a:rPr>
              <a:t>VLAN</a:t>
            </a:r>
            <a:r>
              <a:rPr lang="en-US" dirty="0" smtClean="0">
                <a:latin typeface="Huawei Sans" panose="020C0503030203020204" pitchFamily="34" charset="0"/>
              </a:rPr>
              <a:t> Design</a:t>
            </a:r>
            <a:endParaRPr lang="en-US" altLang="zh-CN" dirty="0">
              <a:latin typeface="Huawei Sans" panose="020C0503030203020204" pitchFamily="34" charset="0"/>
              <a:sym typeface="Huawei Sans" panose="020C0503030203020204" pitchFamily="34" charset="0"/>
            </a:endParaRPr>
          </a:p>
        </p:txBody>
      </p:sp>
      <p:sp>
        <p:nvSpPr>
          <p:cNvPr id="8" name="文本占位符 7"/>
          <p:cNvSpPr>
            <a:spLocks noGrp="1"/>
          </p:cNvSpPr>
          <p:nvPr>
            <p:ph type="body" sz="quarter" idx="10"/>
          </p:nvPr>
        </p:nvSpPr>
        <p:spPr bwMode="gray"/>
        <p:txBody>
          <a:bodyPr>
            <a:noAutofit/>
          </a:bodyPr>
          <a:lstStyle/>
          <a:p>
            <a:pPr marL="371475" indent="-285750" fontAlgn="ctr">
              <a:lnSpc>
                <a:spcPct val="125000"/>
              </a:lnSpc>
              <a:spcBef>
                <a:spcPts val="0"/>
              </a:spcBef>
              <a:spcAft>
                <a:spcPts val="600"/>
              </a:spcAft>
            </a:pPr>
            <a:r>
              <a:rPr lang="en-US" sz="1600" dirty="0" smtClean="0">
                <a:latin typeface="Huawei Sans" panose="020C0503030203020204" pitchFamily="34" charset="0"/>
              </a:rPr>
              <a:t>You are advised to assign consecutive </a:t>
            </a:r>
            <a:r>
              <a:rPr lang="en-US" sz="1600" dirty="0" err="1" smtClean="0">
                <a:latin typeface="Huawei Sans" panose="020C0503030203020204" pitchFamily="34" charset="0"/>
              </a:rPr>
              <a:t>VLAN</a:t>
            </a:r>
            <a:r>
              <a:rPr lang="en-US" sz="1600" dirty="0" smtClean="0">
                <a:latin typeface="Huawei Sans" panose="020C0503030203020204" pitchFamily="34" charset="0"/>
              </a:rPr>
              <a:t> IDs to ensure proper use of </a:t>
            </a:r>
            <a:r>
              <a:rPr lang="en-US" sz="1600" dirty="0" err="1" smtClean="0">
                <a:latin typeface="Huawei Sans" panose="020C0503030203020204" pitchFamily="34" charset="0"/>
              </a:rPr>
              <a:t>VLAN</a:t>
            </a:r>
            <a:r>
              <a:rPr lang="en-US" sz="1600" dirty="0" smtClean="0">
                <a:latin typeface="Huawei Sans" panose="020C0503030203020204" pitchFamily="34" charset="0"/>
              </a:rPr>
              <a:t> resources.</a:t>
            </a:r>
          </a:p>
          <a:p>
            <a:pPr marL="371475" indent="-285750" fontAlgn="ctr">
              <a:lnSpc>
                <a:spcPct val="125000"/>
              </a:lnSpc>
              <a:spcBef>
                <a:spcPts val="0"/>
              </a:spcBef>
              <a:spcAft>
                <a:spcPts val="600"/>
              </a:spcAft>
            </a:pPr>
            <a:r>
              <a:rPr lang="en-US" sz="1600" dirty="0" smtClean="0">
                <a:latin typeface="Huawei Sans" panose="020C0503030203020204" pitchFamily="34" charset="0"/>
              </a:rPr>
              <a:t>You are advised to reserve a certain number of </a:t>
            </a:r>
            <a:r>
              <a:rPr lang="en-US" sz="1600" dirty="0" err="1" smtClean="0">
                <a:latin typeface="Huawei Sans" panose="020C0503030203020204" pitchFamily="34" charset="0"/>
              </a:rPr>
              <a:t>VLANs</a:t>
            </a:r>
            <a:r>
              <a:rPr lang="en-US" sz="1600" dirty="0" smtClean="0">
                <a:latin typeface="Huawei Sans" panose="020C0503030203020204" pitchFamily="34" charset="0"/>
              </a:rPr>
              <a:t> for future expansion. </a:t>
            </a:r>
          </a:p>
          <a:p>
            <a:pPr marL="371475" indent="-285750" fontAlgn="ctr">
              <a:lnSpc>
                <a:spcPct val="125000"/>
              </a:lnSpc>
              <a:spcBef>
                <a:spcPts val="0"/>
              </a:spcBef>
              <a:spcAft>
                <a:spcPts val="600"/>
              </a:spcAft>
            </a:pPr>
            <a:r>
              <a:rPr lang="en-US" sz="1600" dirty="0" err="1" smtClean="0">
                <a:latin typeface="Huawei Sans" panose="020C0503030203020204" pitchFamily="34" charset="0"/>
              </a:rPr>
              <a:t>VLANs</a:t>
            </a:r>
            <a:r>
              <a:rPr lang="en-US" sz="1600" dirty="0" smtClean="0">
                <a:latin typeface="Huawei Sans" panose="020C0503030203020204" pitchFamily="34" charset="0"/>
              </a:rPr>
              <a:t> are classified into service </a:t>
            </a:r>
            <a:r>
              <a:rPr lang="en-US" sz="1600" dirty="0" err="1" smtClean="0">
                <a:latin typeface="Huawei Sans" panose="020C0503030203020204" pitchFamily="34" charset="0"/>
              </a:rPr>
              <a:t>VLANs</a:t>
            </a:r>
            <a:r>
              <a:rPr lang="en-US" sz="1600" dirty="0" smtClean="0">
                <a:latin typeface="Huawei Sans" panose="020C0503030203020204" pitchFamily="34" charset="0"/>
              </a:rPr>
              <a:t>, management </a:t>
            </a:r>
            <a:r>
              <a:rPr lang="en-US" sz="1600" dirty="0" err="1" smtClean="0">
                <a:latin typeface="Huawei Sans" panose="020C0503030203020204" pitchFamily="34" charset="0"/>
              </a:rPr>
              <a:t>VLANs</a:t>
            </a:r>
            <a:r>
              <a:rPr lang="en-US" sz="1600" dirty="0" smtClean="0">
                <a:latin typeface="Huawei Sans" panose="020C0503030203020204" pitchFamily="34" charset="0"/>
              </a:rPr>
              <a:t>, and interconnection </a:t>
            </a:r>
            <a:r>
              <a:rPr lang="en-US" sz="1600" dirty="0" err="1" smtClean="0">
                <a:latin typeface="Huawei Sans" panose="020C0503030203020204" pitchFamily="34" charset="0"/>
              </a:rPr>
              <a:t>VLANs</a:t>
            </a:r>
            <a:r>
              <a:rPr lang="en-US" sz="1600" dirty="0" smtClean="0">
                <a:latin typeface="Huawei Sans" panose="020C0503030203020204" pitchFamily="34" charset="0"/>
              </a:rPr>
              <a:t>. </a:t>
            </a:r>
          </a:p>
          <a:p>
            <a:pPr marL="371475" indent="-285750" fontAlgn="ctr">
              <a:lnSpc>
                <a:spcPct val="125000"/>
              </a:lnSpc>
              <a:spcBef>
                <a:spcPts val="0"/>
              </a:spcBef>
              <a:spcAft>
                <a:spcPts val="600"/>
              </a:spcAft>
            </a:pPr>
            <a:r>
              <a:rPr lang="en-US" sz="1600" dirty="0" smtClean="0">
                <a:latin typeface="Huawei Sans" panose="020C0503030203020204" pitchFamily="34" charset="0"/>
              </a:rPr>
              <a:t>Typically, </a:t>
            </a:r>
            <a:r>
              <a:rPr lang="en-US" sz="1600" dirty="0" err="1" smtClean="0">
                <a:latin typeface="Huawei Sans" panose="020C0503030203020204" pitchFamily="34" charset="0"/>
              </a:rPr>
              <a:t>VLANs</a:t>
            </a:r>
            <a:r>
              <a:rPr lang="en-US" sz="1600" dirty="0" smtClean="0">
                <a:latin typeface="Huawei Sans" panose="020C0503030203020204" pitchFamily="34" charset="0"/>
              </a:rPr>
              <a:t> are divided based on interfaces. According to different design principles, interfaces of access switches are added to different </a:t>
            </a:r>
            <a:r>
              <a:rPr lang="en-US" sz="1600" dirty="0" err="1" smtClean="0">
                <a:latin typeface="Huawei Sans" panose="020C0503030203020204" pitchFamily="34" charset="0"/>
              </a:rPr>
              <a:t>VLANs</a:t>
            </a:r>
            <a:r>
              <a:rPr lang="en-US" sz="1600" dirty="0" smtClean="0">
                <a:latin typeface="Huawei Sans" panose="020C0503030203020204" pitchFamily="34" charset="0"/>
              </a:rPr>
              <a:t> so that users of different service types can be isolated.</a:t>
            </a:r>
          </a:p>
          <a:p>
            <a:pPr fontAlgn="ctr">
              <a:lnSpc>
                <a:spcPct val="125000"/>
              </a:lnSpc>
              <a:spcBef>
                <a:spcPts val="0"/>
              </a:spcBef>
            </a:pPr>
            <a:endParaRPr lang="en-US" altLang="zh-CN" sz="1600" dirty="0">
              <a:latin typeface="Huawei Sans" panose="020C0503030203020204" pitchFamily="34" charset="0"/>
              <a:sym typeface="Huawei Sans" panose="020C0503030203020204" pitchFamily="34" charset="0"/>
            </a:endParaRPr>
          </a:p>
        </p:txBody>
      </p:sp>
      <p:sp>
        <p:nvSpPr>
          <p:cNvPr id="3" name="圆角矩形 2"/>
          <p:cNvSpPr/>
          <p:nvPr/>
        </p:nvSpPr>
        <p:spPr bwMode="gray">
          <a:xfrm>
            <a:off x="811878" y="3165743"/>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Service </a:t>
            </a:r>
            <a:r>
              <a:rPr lang="en-US" sz="1600" dirty="0" err="1" smtClean="0">
                <a:solidFill>
                  <a:srgbClr val="30B5C5"/>
                </a:solidFill>
                <a:latin typeface="Huawei Sans" panose="020C0503030203020204" pitchFamily="34" charset="0"/>
              </a:rPr>
              <a:t>VLAN</a:t>
            </a:r>
            <a:r>
              <a:rPr lang="en-US" sz="1600" dirty="0" smtClean="0">
                <a:solidFill>
                  <a:srgbClr val="30B5C5"/>
                </a:solidFill>
                <a:latin typeface="Huawei Sans" panose="020C0503030203020204" pitchFamily="34" charset="0"/>
              </a:rPr>
              <a:t>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811877" y="3601709"/>
            <a:ext cx="5163736" cy="259906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6137154" y="3165743"/>
            <a:ext cx="524297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Management </a:t>
            </a:r>
            <a:r>
              <a:rPr lang="en-US" sz="1600" dirty="0" err="1" smtClean="0">
                <a:solidFill>
                  <a:srgbClr val="30B5C5"/>
                </a:solidFill>
                <a:latin typeface="Huawei Sans" panose="020C0503030203020204" pitchFamily="34" charset="0"/>
              </a:rPr>
              <a:t>VLAN</a:t>
            </a:r>
            <a:r>
              <a:rPr lang="en-US" sz="1600" dirty="0" smtClean="0">
                <a:solidFill>
                  <a:srgbClr val="30B5C5"/>
                </a:solidFill>
                <a:latin typeface="Huawei Sans" panose="020C0503030203020204" pitchFamily="34" charset="0"/>
              </a:rPr>
              <a:t>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137153" y="3601709"/>
            <a:ext cx="5242972" cy="259906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bwMode="gray">
          <a:xfrm>
            <a:off x="2332208" y="3870396"/>
            <a:ext cx="2178568" cy="364249"/>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err="1" smtClean="0">
                <a:solidFill>
                  <a:schemeClr val="tx1">
                    <a:lumMod val="75000"/>
                    <a:lumOff val="25000"/>
                  </a:schemeClr>
                </a:solidFill>
                <a:latin typeface="Huawei Sans" panose="020C0503030203020204" pitchFamily="34" charset="0"/>
              </a:rPr>
              <a:t>VLAN</a:t>
            </a:r>
            <a:r>
              <a:rPr lang="en-US" sz="1200" dirty="0" smtClean="0">
                <a:solidFill>
                  <a:schemeClr val="tx1">
                    <a:lumMod val="75000"/>
                    <a:lumOff val="25000"/>
                  </a:schemeClr>
                </a:solidFill>
                <a:latin typeface="Huawei Sans" panose="020C0503030203020204" pitchFamily="34" charset="0"/>
              </a:rPr>
              <a:t> assignment based on geographical areas</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p:cNvGrpSpPr/>
          <p:nvPr/>
        </p:nvGrpSpPr>
        <p:grpSpPr bwMode="gray">
          <a:xfrm>
            <a:off x="965190" y="4611177"/>
            <a:ext cx="4912604" cy="364249"/>
            <a:chOff x="947434" y="4556886"/>
            <a:chExt cx="4912604" cy="364249"/>
          </a:xfrm>
          <a:solidFill>
            <a:schemeClr val="bg1">
              <a:lumMod val="85000"/>
            </a:schemeClr>
          </a:solidFill>
        </p:grpSpPr>
        <p:sp>
          <p:nvSpPr>
            <p:cNvPr id="10" name="圆角矩形 9"/>
            <p:cNvSpPr/>
            <p:nvPr/>
          </p:nvSpPr>
          <p:spPr bwMode="gray">
            <a:xfrm>
              <a:off x="947434" y="4556886"/>
              <a:ext cx="2178568" cy="364249"/>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err="1" smtClean="0">
                  <a:solidFill>
                    <a:schemeClr val="tx1">
                      <a:lumMod val="75000"/>
                      <a:lumOff val="25000"/>
                    </a:schemeClr>
                  </a:solidFill>
                  <a:latin typeface="Huawei Sans" panose="020C0503030203020204" pitchFamily="34" charset="0"/>
                </a:rPr>
                <a:t>VLAN</a:t>
              </a:r>
              <a:r>
                <a:rPr lang="en-US" sz="1200" dirty="0" smtClean="0">
                  <a:solidFill>
                    <a:schemeClr val="tx1">
                      <a:lumMod val="75000"/>
                      <a:lumOff val="25000"/>
                    </a:schemeClr>
                  </a:solidFill>
                  <a:latin typeface="Huawei Sans" panose="020C0503030203020204" pitchFamily="34" charset="0"/>
                </a:rPr>
                <a:t> assignment based on logical areas</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p:cNvSpPr/>
            <p:nvPr/>
          </p:nvSpPr>
          <p:spPr bwMode="gray">
            <a:xfrm>
              <a:off x="3681470" y="4556886"/>
              <a:ext cx="2178568" cy="364249"/>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err="1" smtClean="0">
                  <a:solidFill>
                    <a:schemeClr val="tx1">
                      <a:lumMod val="75000"/>
                      <a:lumOff val="25000"/>
                    </a:schemeClr>
                  </a:solidFill>
                  <a:latin typeface="Huawei Sans" panose="020C0503030203020204" pitchFamily="34" charset="0"/>
                </a:rPr>
                <a:t>VLAN</a:t>
              </a:r>
              <a:r>
                <a:rPr lang="en-US" sz="1200" dirty="0" smtClean="0">
                  <a:solidFill>
                    <a:schemeClr val="tx1">
                      <a:lumMod val="75000"/>
                      <a:lumOff val="25000"/>
                    </a:schemeClr>
                  </a:solidFill>
                  <a:latin typeface="Huawei Sans" panose="020C0503030203020204" pitchFamily="34" charset="0"/>
                </a:rPr>
                <a:t> assignment based on the personnel structure</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 name="圆角矩形 15"/>
          <p:cNvSpPr/>
          <p:nvPr/>
        </p:nvSpPr>
        <p:spPr bwMode="gray">
          <a:xfrm>
            <a:off x="2332208" y="5473078"/>
            <a:ext cx="2178568" cy="364249"/>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err="1" smtClean="0">
                <a:solidFill>
                  <a:schemeClr val="tx1">
                    <a:lumMod val="75000"/>
                    <a:lumOff val="25000"/>
                  </a:schemeClr>
                </a:solidFill>
                <a:latin typeface="Huawei Sans" panose="020C0503030203020204" pitchFamily="34" charset="0"/>
              </a:rPr>
              <a:t>VLAN</a:t>
            </a:r>
            <a:r>
              <a:rPr lang="en-US" sz="1200" dirty="0" smtClean="0">
                <a:solidFill>
                  <a:schemeClr val="tx1">
                    <a:lumMod val="75000"/>
                    <a:lumOff val="25000"/>
                  </a:schemeClr>
                </a:solidFill>
                <a:latin typeface="Huawei Sans" panose="020C0503030203020204" pitchFamily="34" charset="0"/>
              </a:rPr>
              <a:t> assignment based on service types</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p:cNvGrpSpPr/>
          <p:nvPr/>
        </p:nvGrpSpPr>
        <p:grpSpPr bwMode="gray">
          <a:xfrm>
            <a:off x="7618388" y="3907581"/>
            <a:ext cx="2457480" cy="1212360"/>
            <a:chOff x="7320136" y="3890337"/>
            <a:chExt cx="2844256" cy="1403169"/>
          </a:xfrm>
        </p:grpSpPr>
        <p:pic>
          <p:nvPicPr>
            <p:cNvPr id="19" name="图片 18" descr="接入交换机.png"/>
            <p:cNvPicPr>
              <a:picLocks noChangeAspect="1"/>
            </p:cNvPicPr>
            <p:nvPr/>
          </p:nvPicPr>
          <p:blipFill>
            <a:blip r:embed="rId3" cstate="print"/>
            <a:stretch>
              <a:fillRect/>
            </a:stretch>
          </p:blipFill>
          <p:spPr bwMode="gray">
            <a:xfrm>
              <a:off x="8472264" y="3890337"/>
              <a:ext cx="540000" cy="441818"/>
            </a:xfrm>
            <a:prstGeom prst="rect">
              <a:avLst/>
            </a:prstGeom>
          </p:spPr>
        </p:pic>
        <p:pic>
          <p:nvPicPr>
            <p:cNvPr id="20" name="图片 19" descr="接入交换机.png"/>
            <p:cNvPicPr>
              <a:picLocks noChangeAspect="1"/>
            </p:cNvPicPr>
            <p:nvPr/>
          </p:nvPicPr>
          <p:blipFill>
            <a:blip r:embed="rId3" cstate="print"/>
            <a:stretch>
              <a:fillRect/>
            </a:stretch>
          </p:blipFill>
          <p:spPr bwMode="gray">
            <a:xfrm>
              <a:off x="7320136" y="4851688"/>
              <a:ext cx="540000" cy="441818"/>
            </a:xfrm>
            <a:prstGeom prst="rect">
              <a:avLst/>
            </a:prstGeom>
          </p:spPr>
        </p:pic>
        <p:pic>
          <p:nvPicPr>
            <p:cNvPr id="21" name="图片 20" descr="接入交换机.png"/>
            <p:cNvPicPr>
              <a:picLocks noChangeAspect="1"/>
            </p:cNvPicPr>
            <p:nvPr/>
          </p:nvPicPr>
          <p:blipFill>
            <a:blip r:embed="rId3" cstate="print"/>
            <a:stretch>
              <a:fillRect/>
            </a:stretch>
          </p:blipFill>
          <p:spPr bwMode="gray">
            <a:xfrm>
              <a:off x="9624392" y="4851688"/>
              <a:ext cx="540000" cy="441818"/>
            </a:xfrm>
            <a:prstGeom prst="rect">
              <a:avLst/>
            </a:prstGeom>
          </p:spPr>
        </p:pic>
      </p:grpSp>
      <p:sp>
        <p:nvSpPr>
          <p:cNvPr id="29" name="文本框 28"/>
          <p:cNvSpPr txBox="1"/>
          <p:nvPr/>
        </p:nvSpPr>
        <p:spPr bwMode="gray">
          <a:xfrm>
            <a:off x="8136899" y="4713761"/>
            <a:ext cx="1420438" cy="307777"/>
          </a:xfrm>
          <a:prstGeom prst="rect">
            <a:avLst/>
          </a:prstGeom>
          <a:noFill/>
        </p:spPr>
        <p:txBody>
          <a:bodyPr wrap="square" rtlCol="0">
            <a:noAutofit/>
          </a:bodyPr>
          <a:lstStyle/>
          <a:p>
            <a:pPr algn="ctr" fontAlgn="ctr"/>
            <a:r>
              <a:rPr lang="en-US" sz="1200" b="1" dirty="0" smtClean="0">
                <a:solidFill>
                  <a:srgbClr val="30B5C5"/>
                </a:solidFill>
                <a:latin typeface="Huawei Sans" panose="020C0503030203020204" pitchFamily="34" charset="0"/>
              </a:rPr>
              <a:t>Management </a:t>
            </a:r>
            <a:r>
              <a:rPr lang="en-US" sz="1200" b="1" dirty="0" err="1" smtClean="0">
                <a:solidFill>
                  <a:srgbClr val="30B5C5"/>
                </a:solidFill>
                <a:latin typeface="Huawei Sans" panose="020C0503030203020204" pitchFamily="34" charset="0"/>
              </a:rPr>
              <a:t>VLAN</a:t>
            </a:r>
            <a:r>
              <a:rPr lang="en-US" sz="1200" b="1" dirty="0" smtClean="0">
                <a:solidFill>
                  <a:srgbClr val="30B5C5"/>
                </a:solidFill>
                <a:latin typeface="Huawei Sans" panose="020C0503030203020204" pitchFamily="34" charset="0"/>
              </a:rPr>
              <a:t> 100</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6253797" y="4629753"/>
            <a:ext cx="1366080" cy="523220"/>
          </a:xfrm>
          <a:prstGeom prst="rect">
            <a:avLst/>
          </a:prstGeom>
          <a:noFill/>
        </p:spPr>
        <p:txBody>
          <a:bodyPr wrap="none" rtlCol="0">
            <a:noAutofit/>
          </a:bodyPr>
          <a:lstStyle/>
          <a:p>
            <a:pPr algn="r" fontAlgn="ctr"/>
            <a:r>
              <a:rPr lang="en-US" sz="1200" b="1" dirty="0" err="1" smtClean="0">
                <a:solidFill>
                  <a:srgbClr val="30B5C5"/>
                </a:solidFill>
                <a:latin typeface="Huawei Sans" panose="020C0503030203020204" pitchFamily="34" charset="0"/>
              </a:rPr>
              <a:t>VLANIF</a:t>
            </a:r>
            <a:r>
              <a:rPr lang="en-US" sz="1200" b="1" dirty="0" smtClean="0">
                <a:solidFill>
                  <a:srgbClr val="30B5C5"/>
                </a:solidFill>
                <a:latin typeface="Huawei Sans" panose="020C0503030203020204" pitchFamily="34" charset="0"/>
              </a:rPr>
              <a:t> 100</a:t>
            </a:r>
            <a:endParaRPr lang="en-US" altLang="zh-CN" sz="12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b="1" dirty="0" smtClean="0">
                <a:solidFill>
                  <a:srgbClr val="30B5C5"/>
                </a:solidFill>
                <a:latin typeface="Huawei Sans" panose="020C0503030203020204" pitchFamily="34" charset="0"/>
              </a:rPr>
              <a:t>192.168.100.1</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10036742" y="4629753"/>
            <a:ext cx="1366080" cy="523220"/>
          </a:xfrm>
          <a:prstGeom prst="rect">
            <a:avLst/>
          </a:prstGeom>
          <a:noFill/>
        </p:spPr>
        <p:txBody>
          <a:bodyPr wrap="none" rtlCol="0">
            <a:noAutofit/>
          </a:bodyPr>
          <a:lstStyle/>
          <a:p>
            <a:pPr fontAlgn="ctr"/>
            <a:r>
              <a:rPr lang="en-US" sz="1200" b="1" dirty="0" err="1" smtClean="0">
                <a:solidFill>
                  <a:srgbClr val="30B5C5"/>
                </a:solidFill>
                <a:latin typeface="Huawei Sans" panose="020C0503030203020204" pitchFamily="34" charset="0"/>
              </a:rPr>
              <a:t>VLANIF</a:t>
            </a:r>
            <a:r>
              <a:rPr lang="en-US" sz="1200" b="1" dirty="0" smtClean="0">
                <a:solidFill>
                  <a:srgbClr val="30B5C5"/>
                </a:solidFill>
                <a:latin typeface="Huawei Sans" panose="020C0503030203020204" pitchFamily="34" charset="0"/>
              </a:rPr>
              <a:t> 100</a:t>
            </a:r>
            <a:endParaRPr lang="en-US" altLang="zh-CN" sz="12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smtClean="0">
                <a:solidFill>
                  <a:srgbClr val="30B5C5"/>
                </a:solidFill>
                <a:latin typeface="Huawei Sans" panose="020C0503030203020204" pitchFamily="34" charset="0"/>
              </a:rPr>
              <a:t>192.168.100.2</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9082123" y="3704674"/>
            <a:ext cx="1574470" cy="523220"/>
          </a:xfrm>
          <a:prstGeom prst="rect">
            <a:avLst/>
          </a:prstGeom>
          <a:noFill/>
        </p:spPr>
        <p:txBody>
          <a:bodyPr wrap="none" rtlCol="0">
            <a:noAutofit/>
          </a:bodyPr>
          <a:lstStyle/>
          <a:p>
            <a:pPr fontAlgn="ctr"/>
            <a:r>
              <a:rPr lang="en-US" sz="1200" b="1" dirty="0" err="1" smtClean="0">
                <a:solidFill>
                  <a:srgbClr val="30B5C5"/>
                </a:solidFill>
                <a:latin typeface="Huawei Sans" panose="020C0503030203020204" pitchFamily="34" charset="0"/>
              </a:rPr>
              <a:t>VLANIF</a:t>
            </a:r>
            <a:r>
              <a:rPr lang="en-US" sz="1200" b="1" dirty="0" smtClean="0">
                <a:solidFill>
                  <a:srgbClr val="30B5C5"/>
                </a:solidFill>
                <a:latin typeface="Huawei Sans" panose="020C0503030203020204" pitchFamily="34" charset="0"/>
              </a:rPr>
              <a:t> 100</a:t>
            </a:r>
            <a:endParaRPr lang="en-US" altLang="zh-CN" sz="12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smtClean="0">
                <a:solidFill>
                  <a:srgbClr val="30B5C5"/>
                </a:solidFill>
                <a:latin typeface="Huawei Sans" panose="020C0503030203020204" pitchFamily="34" charset="0"/>
              </a:rPr>
              <a:t>192.168.100.254</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6253797" y="5331163"/>
            <a:ext cx="5242971" cy="1059906"/>
          </a:xfrm>
          <a:prstGeom prst="rect">
            <a:avLst/>
          </a:prstGeom>
        </p:spPr>
        <p:txBody>
          <a:bodyPr wrap="square">
            <a:noAutofit/>
          </a:bodyPr>
          <a:lstStyle/>
          <a:p>
            <a:pPr fontAlgn="ctr">
              <a:lnSpc>
                <a:spcPts val="1500"/>
              </a:lnSpc>
            </a:pPr>
            <a:r>
              <a:rPr lang="en-US" sz="1200" dirty="0" smtClean="0">
                <a:latin typeface="Huawei Sans" panose="020C0503030203020204" pitchFamily="34" charset="0"/>
              </a:rPr>
              <a:t>In most cases, a Layer 2 device uses the </a:t>
            </a:r>
            <a:r>
              <a:rPr lang="en-US" sz="1200" dirty="0" err="1" smtClean="0">
                <a:latin typeface="Huawei Sans" panose="020C0503030203020204" pitchFamily="34" charset="0"/>
              </a:rPr>
              <a:t>VLANIF</a:t>
            </a:r>
            <a:r>
              <a:rPr lang="en-US" sz="1200" dirty="0" smtClean="0">
                <a:latin typeface="Huawei Sans" panose="020C0503030203020204" pitchFamily="34" charset="0"/>
              </a:rPr>
              <a:t> interface's IP address as the management IP address. It is recommended that all Layer 2 switches use the same 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and their management IP addresses be on the same network segment.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五边形 36"/>
          <p:cNvSpPr/>
          <p:nvPr/>
        </p:nvSpPr>
        <p:spPr bwMode="gray">
          <a:xfrm>
            <a:off x="7484882" y="23065"/>
            <a:ext cx="1939579"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Network Architecture and Topology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gray">
          <a:xfrm>
            <a:off x="9355820" y="23065"/>
            <a:ext cx="118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chemeClr val="bg1"/>
                </a:solidFill>
                <a:latin typeface="Huawei Sans" panose="020C0503030203020204" pitchFamily="34" charset="0"/>
              </a:rPr>
              <a:t>Basic Service Design</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432944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237386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19174" y="1844675"/>
            <a:ext cx="10153651" cy="4356100"/>
          </a:xfrm>
        </p:spPr>
        <p:txBody>
          <a:bodyPr>
            <a:noAutofit/>
          </a:bodyPr>
          <a:lstStyle/>
          <a:p>
            <a:pPr>
              <a:lnSpc>
                <a:spcPct val="134000"/>
              </a:lnSpc>
            </a:pPr>
            <a:r>
              <a:rPr lang="en-US" sz="1400" dirty="0" smtClean="0">
                <a:latin typeface="Huawei Sans" panose="020C0503030203020204" pitchFamily="34" charset="0"/>
              </a:rPr>
              <a:t>A campus network typically refers to the internal network of an enterprise or organization. It primarily aims to enable more efficient operations of enterprises' main businesses.</a:t>
            </a:r>
            <a:endParaRPr lang="en-US" altLang="zh-CN" sz="1400" dirty="0" smtClean="0">
              <a:latin typeface="Huawei Sans" panose="020C0503030203020204" pitchFamily="34" charset="0"/>
              <a:sym typeface="Huawei Sans" panose="020C0503030203020204" pitchFamily="34" charset="0"/>
            </a:endParaRPr>
          </a:p>
          <a:p>
            <a:pPr algn="l">
              <a:lnSpc>
                <a:spcPct val="134000"/>
              </a:lnSpc>
            </a:pPr>
            <a:r>
              <a:rPr lang="en-US" sz="1400" dirty="0" smtClean="0">
                <a:latin typeface="Huawei Sans" panose="020C0503030203020204" pitchFamily="34" charset="0"/>
              </a:rPr>
              <a:t>Campus networks vary with scale, and generally fall into two types: large- and medium-sized campus networks and small- and medium-sized campus networks.</a:t>
            </a:r>
          </a:p>
          <a:p>
            <a:pPr>
              <a:lnSpc>
                <a:spcPct val="134000"/>
              </a:lnSpc>
            </a:pPr>
            <a:r>
              <a:rPr lang="en-US" sz="1400" dirty="0" smtClean="0">
                <a:latin typeface="Huawei Sans" panose="020C0503030203020204" pitchFamily="34" charset="0"/>
              </a:rPr>
              <a:t>Huawei's </a:t>
            </a:r>
            <a:r>
              <a:rPr lang="en-US" sz="1400" dirty="0" err="1" smtClean="0">
                <a:latin typeface="Huawei Sans" panose="020C0503030203020204" pitchFamily="34" charset="0"/>
              </a:rPr>
              <a:t>CloudCampus</a:t>
            </a:r>
            <a:r>
              <a:rPr lang="en-US" sz="1400" dirty="0" smtClean="0">
                <a:latin typeface="Huawei Sans" panose="020C0503030203020204" pitchFamily="34" charset="0"/>
              </a:rPr>
              <a:t> Solution, ideal for campus networks of all sizes, introduces an intent-driven network (</a:t>
            </a:r>
            <a:r>
              <a:rPr lang="en-US" sz="1400" dirty="0" err="1" smtClean="0">
                <a:latin typeface="Huawei Sans" panose="020C0503030203020204" pitchFamily="34" charset="0"/>
              </a:rPr>
              <a:t>IDN</a:t>
            </a:r>
            <a:r>
              <a:rPr lang="en-US" sz="1400" dirty="0" smtClean="0">
                <a:latin typeface="Huawei Sans" panose="020C0503030203020204" pitchFamily="34" charset="0"/>
              </a:rPr>
              <a:t>) concept. By incorporating big data analytics and AI on the basis of cloud and software-defined networking (SDN), Huawei's </a:t>
            </a:r>
            <a:r>
              <a:rPr lang="en-US" sz="1400" dirty="0" err="1" smtClean="0">
                <a:latin typeface="Huawei Sans" panose="020C0503030203020204" pitchFamily="34" charset="0"/>
              </a:rPr>
              <a:t>CloudCampus</a:t>
            </a:r>
            <a:r>
              <a:rPr lang="en-US" sz="1400" dirty="0" smtClean="0">
                <a:latin typeface="Huawei Sans" panose="020C0503030203020204" pitchFamily="34" charset="0"/>
              </a:rPr>
              <a:t> Solution helps enterprises build an intelligent, simplified, converged, open, and secure campus network. </a:t>
            </a:r>
            <a:endParaRPr lang="en-US" altLang="zh-CN" sz="1400" dirty="0" smtClean="0">
              <a:latin typeface="Huawei Sans" panose="020C0503030203020204" pitchFamily="34" charset="0"/>
              <a:sym typeface="Huawei Sans" panose="020C0503030203020204" pitchFamily="34" charset="0"/>
            </a:endParaRPr>
          </a:p>
          <a:p>
            <a:pPr algn="l">
              <a:lnSpc>
                <a:spcPct val="134000"/>
              </a:lnSpc>
            </a:pPr>
            <a:r>
              <a:rPr lang="en-US" sz="1400" dirty="0" smtClean="0">
                <a:latin typeface="Huawei Sans" panose="020C0503030203020204" pitchFamily="34" charset="0"/>
              </a:rPr>
              <a:t>In this course, we focus on large- and medium-sized campus networks (&gt; 2000 terminals). Such a network usually covers multiple buildings. Multiple aggregation layers centralize networks of multiple buildings to the core layer, so the entire network topology needs to be designed as a three-layer model. To support access of massive terminals, the access layer must provide high-density wired ports and a large number of wireless APs, and implement differentiated access control based on terminal types. Additionally, the campus network needs to provide advanced capabilities such as virtual networks (</a:t>
            </a:r>
            <a:r>
              <a:rPr lang="en-US" sz="1400" dirty="0" err="1" smtClean="0">
                <a:latin typeface="Huawei Sans" panose="020C0503030203020204" pitchFamily="34" charset="0"/>
              </a:rPr>
              <a:t>VNs</a:t>
            </a:r>
            <a:r>
              <a:rPr lang="en-US" sz="1400" dirty="0" smtClean="0">
                <a:latin typeface="Huawei Sans" panose="020C0503030203020204" pitchFamily="34" charset="0"/>
              </a:rPr>
              <a:t>) and free mobility so as to ensure service continuity.</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1463442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IP Address Design</a:t>
            </a:r>
            <a:endParaRPr lang="en-US" altLang="zh-CN" dirty="0">
              <a:latin typeface="Huawei Sans" panose="020C0503030203020204" pitchFamily="34" charset="0"/>
              <a:sym typeface="Huawei Sans" panose="020C0503030203020204" pitchFamily="34" charset="0"/>
            </a:endParaRPr>
          </a:p>
        </p:txBody>
      </p:sp>
      <p:sp>
        <p:nvSpPr>
          <p:cNvPr id="23" name="文本占位符 22"/>
          <p:cNvSpPr>
            <a:spLocks noGrp="1"/>
          </p:cNvSpPr>
          <p:nvPr>
            <p:ph type="body" sz="quarter" idx="10"/>
          </p:nvPr>
        </p:nvSpPr>
        <p:spPr bwMode="gray"/>
        <p:txBody>
          <a:bodyPr>
            <a:noAutofit/>
          </a:bodyPr>
          <a:lstStyle/>
          <a:p>
            <a:pPr marL="0" indent="0" fontAlgn="ctr">
              <a:buNone/>
            </a:pPr>
            <a:r>
              <a:rPr lang="en-US" sz="1600" dirty="0" smtClean="0">
                <a:latin typeface="Huawei Sans" panose="020C0503030203020204" pitchFamily="34" charset="0"/>
              </a:rPr>
              <a:t>The IP addresses of the campus network are classified into service, management, and interconnection IP addresses.</a:t>
            </a:r>
            <a:endParaRPr lang="en-US" altLang="zh-CN" sz="1600" dirty="0">
              <a:latin typeface="Huawei Sans" panose="020C0503030203020204" pitchFamily="34" charset="0"/>
              <a:sym typeface="Huawei Sans" panose="020C0503030203020204" pitchFamily="34" charset="0"/>
            </a:endParaRPr>
          </a:p>
        </p:txBody>
      </p:sp>
      <p:sp>
        <p:nvSpPr>
          <p:cNvPr id="70" name="椭圆 69"/>
          <p:cNvSpPr/>
          <p:nvPr/>
        </p:nvSpPr>
        <p:spPr bwMode="gray">
          <a:xfrm>
            <a:off x="8621280" y="2363189"/>
            <a:ext cx="414291" cy="601617"/>
          </a:xfrm>
          <a:prstGeom prst="ellipse">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0"/>
          <p:cNvSpPr/>
          <p:nvPr/>
        </p:nvSpPr>
        <p:spPr bwMode="gray">
          <a:xfrm>
            <a:off x="709080" y="1480315"/>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Management IP address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709079" y="1916280"/>
            <a:ext cx="5163736" cy="428449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709079" y="4865728"/>
            <a:ext cx="5163735" cy="678712"/>
          </a:xfrm>
          <a:prstGeom prst="rect">
            <a:avLst/>
          </a:prstGeom>
        </p:spPr>
        <p:txBody>
          <a:bodyPr wrap="square">
            <a:noAutofit/>
          </a:bodyPr>
          <a:lstStyle/>
          <a:p>
            <a:pPr fontAlgn="ctr"/>
            <a:r>
              <a:rPr lang="en-US" sz="1100" dirty="0" smtClean="0">
                <a:latin typeface="Huawei Sans" panose="020C0503030203020204" pitchFamily="34" charset="0"/>
              </a:rPr>
              <a:t>A Layer 2 device uses the </a:t>
            </a:r>
            <a:r>
              <a:rPr lang="en-US" sz="1100" dirty="0" err="1" smtClean="0">
                <a:latin typeface="Huawei Sans" panose="020C0503030203020204" pitchFamily="34" charset="0"/>
              </a:rPr>
              <a:t>VLANIF</a:t>
            </a:r>
            <a:r>
              <a:rPr lang="en-US" sz="1100" dirty="0" smtClean="0">
                <a:latin typeface="Huawei Sans" panose="020C0503030203020204" pitchFamily="34" charset="0"/>
              </a:rPr>
              <a:t> interface's IP address as the management IP address. It is recommended that all Layer 2 switches connected to a gateway be on the same network segment.</a:t>
            </a:r>
            <a:endParaRPr lang="en-US" sz="1100" dirty="0">
              <a:latin typeface="Huawei Sans" panose="020C0503030203020204" pitchFamily="34" charset="0"/>
            </a:endParaRPr>
          </a:p>
        </p:txBody>
      </p:sp>
      <p:sp>
        <p:nvSpPr>
          <p:cNvPr id="74" name="椭圆 73"/>
          <p:cNvSpPr/>
          <p:nvPr/>
        </p:nvSpPr>
        <p:spPr bwMode="gray">
          <a:xfrm>
            <a:off x="2077232" y="2426053"/>
            <a:ext cx="2504806" cy="1566885"/>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5" name="组合 74"/>
          <p:cNvGrpSpPr/>
          <p:nvPr/>
        </p:nvGrpSpPr>
        <p:grpSpPr bwMode="gray">
          <a:xfrm>
            <a:off x="2254785" y="2650048"/>
            <a:ext cx="2149700" cy="917104"/>
            <a:chOff x="6600056" y="4353447"/>
            <a:chExt cx="1296144" cy="833967"/>
          </a:xfrm>
        </p:grpSpPr>
        <p:cxnSp>
          <p:nvCxnSpPr>
            <p:cNvPr id="76" name="直接连接符 75"/>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bwMode="gray">
          <a:xfrm>
            <a:off x="2089048" y="2541806"/>
            <a:ext cx="2457480" cy="1212360"/>
            <a:chOff x="7320136" y="3890337"/>
            <a:chExt cx="2844256" cy="1403169"/>
          </a:xfrm>
        </p:grpSpPr>
        <p:pic>
          <p:nvPicPr>
            <p:cNvPr id="79" name="图片 78" descr="接入交换机.png"/>
            <p:cNvPicPr>
              <a:picLocks noChangeAspect="1"/>
            </p:cNvPicPr>
            <p:nvPr/>
          </p:nvPicPr>
          <p:blipFill>
            <a:blip r:embed="rId3" cstate="print"/>
            <a:stretch>
              <a:fillRect/>
            </a:stretch>
          </p:blipFill>
          <p:spPr bwMode="gray">
            <a:xfrm>
              <a:off x="8472264" y="3890337"/>
              <a:ext cx="540000" cy="441818"/>
            </a:xfrm>
            <a:prstGeom prst="rect">
              <a:avLst/>
            </a:prstGeom>
          </p:spPr>
        </p:pic>
        <p:pic>
          <p:nvPicPr>
            <p:cNvPr id="80" name="图片 79" descr="接入交换机.png"/>
            <p:cNvPicPr>
              <a:picLocks noChangeAspect="1"/>
            </p:cNvPicPr>
            <p:nvPr/>
          </p:nvPicPr>
          <p:blipFill>
            <a:blip r:embed="rId3" cstate="print"/>
            <a:stretch>
              <a:fillRect/>
            </a:stretch>
          </p:blipFill>
          <p:spPr bwMode="gray">
            <a:xfrm>
              <a:off x="7320136" y="4851688"/>
              <a:ext cx="540000" cy="441818"/>
            </a:xfrm>
            <a:prstGeom prst="rect">
              <a:avLst/>
            </a:prstGeom>
          </p:spPr>
        </p:pic>
        <p:pic>
          <p:nvPicPr>
            <p:cNvPr id="81" name="图片 80" descr="接入交换机.png"/>
            <p:cNvPicPr>
              <a:picLocks noChangeAspect="1"/>
            </p:cNvPicPr>
            <p:nvPr/>
          </p:nvPicPr>
          <p:blipFill>
            <a:blip r:embed="rId3" cstate="print"/>
            <a:stretch>
              <a:fillRect/>
            </a:stretch>
          </p:blipFill>
          <p:spPr bwMode="gray">
            <a:xfrm>
              <a:off x="9624392" y="4851688"/>
              <a:ext cx="540000" cy="441818"/>
            </a:xfrm>
            <a:prstGeom prst="rect">
              <a:avLst/>
            </a:prstGeom>
          </p:spPr>
        </p:pic>
      </p:grpSp>
      <p:sp>
        <p:nvSpPr>
          <p:cNvPr id="82" name="文本框 81"/>
          <p:cNvSpPr txBox="1"/>
          <p:nvPr/>
        </p:nvSpPr>
        <p:spPr bwMode="gray">
          <a:xfrm>
            <a:off x="2485744" y="3303613"/>
            <a:ext cx="1498159" cy="307777"/>
          </a:xfrm>
          <a:prstGeom prst="rect">
            <a:avLst/>
          </a:prstGeom>
          <a:noFill/>
        </p:spPr>
        <p:txBody>
          <a:bodyPr wrap="squar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algn="ct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100</a:t>
            </a:r>
            <a:endParaRPr lang="en-US" altLang="zh-CN" sz="1200" dirty="0">
              <a:latin typeface="Huawei Sans" panose="020C0503030203020204" pitchFamily="34" charset="0"/>
              <a:sym typeface="Huawei Sans" panose="020C0503030203020204" pitchFamily="34" charset="0"/>
            </a:endParaRPr>
          </a:p>
        </p:txBody>
      </p:sp>
      <p:sp>
        <p:nvSpPr>
          <p:cNvPr id="83" name="文本框 82"/>
          <p:cNvSpPr txBox="1"/>
          <p:nvPr/>
        </p:nvSpPr>
        <p:spPr bwMode="gray">
          <a:xfrm>
            <a:off x="762929" y="3263978"/>
            <a:ext cx="1327608" cy="523220"/>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algn="r" fontAlgn="ctr"/>
            <a:r>
              <a:rPr lang="en-US" sz="1200" dirty="0" err="1" smtClean="0">
                <a:latin typeface="Huawei Sans" panose="020C0503030203020204" pitchFamily="34" charset="0"/>
              </a:rPr>
              <a:t>VLANIF</a:t>
            </a:r>
            <a:r>
              <a:rPr lang="en-US" sz="1200" dirty="0" smtClean="0">
                <a:latin typeface="Huawei Sans" panose="020C0503030203020204" pitchFamily="34" charset="0"/>
              </a:rPr>
              <a:t> 100</a:t>
            </a:r>
            <a:endParaRPr lang="en-US" altLang="zh-CN" sz="1200" dirty="0" smtClean="0">
              <a:latin typeface="Huawei Sans" panose="020C0503030203020204" pitchFamily="34" charset="0"/>
              <a:sym typeface="Huawei Sans" panose="020C0503030203020204" pitchFamily="34" charset="0"/>
            </a:endParaRPr>
          </a:p>
          <a:p>
            <a:pPr algn="r" fontAlgn="ctr"/>
            <a:r>
              <a:rPr lang="en-US" sz="1200" dirty="0" smtClean="0">
                <a:latin typeface="Huawei Sans" panose="020C0503030203020204" pitchFamily="34" charset="0"/>
              </a:rPr>
              <a:t>192.168.100.1</a:t>
            </a:r>
            <a:endParaRPr lang="en-US" altLang="zh-CN" sz="1200" dirty="0">
              <a:latin typeface="Huawei Sans" panose="020C0503030203020204" pitchFamily="34" charset="0"/>
              <a:sym typeface="Huawei Sans" panose="020C0503030203020204" pitchFamily="34" charset="0"/>
            </a:endParaRPr>
          </a:p>
        </p:txBody>
      </p:sp>
      <p:sp>
        <p:nvSpPr>
          <p:cNvPr id="84" name="文本框 83"/>
          <p:cNvSpPr txBox="1"/>
          <p:nvPr/>
        </p:nvSpPr>
        <p:spPr bwMode="gray">
          <a:xfrm>
            <a:off x="4507402" y="3263978"/>
            <a:ext cx="1327608" cy="523220"/>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err="1" smtClean="0">
                <a:latin typeface="Huawei Sans" panose="020C0503030203020204" pitchFamily="34" charset="0"/>
              </a:rPr>
              <a:t>VLANIF</a:t>
            </a:r>
            <a:r>
              <a:rPr lang="en-US" sz="1200" dirty="0" smtClean="0">
                <a:latin typeface="Huawei Sans" panose="020C0503030203020204" pitchFamily="34" charset="0"/>
              </a:rPr>
              <a:t> 100</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192.168.100.2</a:t>
            </a:r>
            <a:endParaRPr lang="en-US" altLang="zh-CN" sz="1200" dirty="0">
              <a:latin typeface="Huawei Sans" panose="020C0503030203020204" pitchFamily="34" charset="0"/>
              <a:sym typeface="Huawei Sans" panose="020C0503030203020204" pitchFamily="34" charset="0"/>
            </a:endParaRPr>
          </a:p>
        </p:txBody>
      </p:sp>
      <p:sp>
        <p:nvSpPr>
          <p:cNvPr id="85" name="文本框 84"/>
          <p:cNvSpPr txBox="1"/>
          <p:nvPr/>
        </p:nvSpPr>
        <p:spPr bwMode="gray">
          <a:xfrm>
            <a:off x="3552783" y="2338899"/>
            <a:ext cx="1526380" cy="523220"/>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err="1" smtClean="0">
                <a:latin typeface="Huawei Sans" panose="020C0503030203020204" pitchFamily="34" charset="0"/>
              </a:rPr>
              <a:t>VLANIF</a:t>
            </a:r>
            <a:r>
              <a:rPr lang="en-US" sz="1200" dirty="0" smtClean="0">
                <a:latin typeface="Huawei Sans" panose="020C0503030203020204" pitchFamily="34" charset="0"/>
              </a:rPr>
              <a:t> 100</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192.168.100.254</a:t>
            </a:r>
            <a:endParaRPr lang="en-US" altLang="zh-CN" sz="1200" dirty="0">
              <a:latin typeface="Huawei Sans" panose="020C0503030203020204" pitchFamily="34" charset="0"/>
              <a:sym typeface="Huawei Sans" panose="020C0503030203020204" pitchFamily="34" charset="0"/>
            </a:endParaRPr>
          </a:p>
        </p:txBody>
      </p:sp>
      <p:sp>
        <p:nvSpPr>
          <p:cNvPr id="86" name="圆角矩形 85"/>
          <p:cNvSpPr/>
          <p:nvPr/>
        </p:nvSpPr>
        <p:spPr bwMode="gray">
          <a:xfrm>
            <a:off x="6139279" y="1480315"/>
            <a:ext cx="5486663"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Service and interconnection IP addresses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6139278" y="1916282"/>
            <a:ext cx="5486665" cy="428449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6148705" y="4590362"/>
            <a:ext cx="5573295" cy="2015936"/>
          </a:xfrm>
          <a:prstGeom prst="rect">
            <a:avLst/>
          </a:prstGeom>
        </p:spPr>
        <p:txBody>
          <a:bodyPr wrap="square">
            <a:noAutofit/>
          </a:bodyPr>
          <a:lstStyle/>
          <a:p>
            <a:pPr fontAlgn="ctr"/>
            <a:r>
              <a:rPr lang="en-US" sz="1100" dirty="0" smtClean="0">
                <a:latin typeface="Huawei Sans" panose="020C0503030203020204" pitchFamily="34" charset="0"/>
              </a:rPr>
              <a:t>Service IP addresses are the IP addresses of servers, hosts, and gateways. </a:t>
            </a:r>
          </a:p>
          <a:p>
            <a:pPr marL="285750" indent="-285750" fontAlgn="ctr">
              <a:buFont typeface="Arial" panose="020B0604020202020204" pitchFamily="34" charset="0"/>
              <a:buChar char="•"/>
            </a:pPr>
            <a:r>
              <a:rPr lang="en-US" sz="1100" dirty="0" smtClean="0">
                <a:latin typeface="Huawei Sans" panose="020C0503030203020204" pitchFamily="34" charset="0"/>
              </a:rPr>
              <a:t>You are advised to use the same last octet as the gateway IP address, for example, .254.</a:t>
            </a:r>
          </a:p>
          <a:p>
            <a:pPr marL="285750" indent="-285750" fontAlgn="ctr">
              <a:buFont typeface="Arial" panose="020B0604020202020204" pitchFamily="34" charset="0"/>
              <a:buChar char="•"/>
            </a:pPr>
            <a:r>
              <a:rPr lang="en-US" sz="1100" dirty="0" smtClean="0">
                <a:latin typeface="Huawei Sans" panose="020C0503030203020204" pitchFamily="34" charset="0"/>
              </a:rPr>
              <a:t>The IP address range of each service must be clearly distinguished. The IP addresses for each type of service terminals must be continuous and can be aggregated.</a:t>
            </a:r>
          </a:p>
          <a:p>
            <a:pPr marL="285750" indent="-285750" fontAlgn="ctr">
              <a:buFont typeface="Arial" panose="020B0604020202020204" pitchFamily="34" charset="0"/>
              <a:buChar char="•"/>
            </a:pPr>
            <a:r>
              <a:rPr lang="en-US" sz="1100" dirty="0" smtClean="0">
                <a:latin typeface="Huawei Sans" panose="020C0503030203020204" pitchFamily="34" charset="0"/>
              </a:rPr>
              <a:t>You are advised to use an IP address segment with a 24-bit mask.</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latin typeface="Huawei Sans" panose="020C0503030203020204" pitchFamily="34" charset="0"/>
              </a:rPr>
              <a:t>It is recommended that the interconnection IP address use a 30-bit mask. The core device uses a smaller host IP address.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9" name="组合 88"/>
          <p:cNvGrpSpPr/>
          <p:nvPr/>
        </p:nvGrpSpPr>
        <p:grpSpPr bwMode="gray">
          <a:xfrm>
            <a:off x="7999902" y="3103907"/>
            <a:ext cx="1657166" cy="708608"/>
            <a:chOff x="6600056" y="4353447"/>
            <a:chExt cx="1296144" cy="833967"/>
          </a:xfrm>
        </p:grpSpPr>
        <p:cxnSp>
          <p:nvCxnSpPr>
            <p:cNvPr id="90" name="直接连接符 8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2" name="直接连接符 91"/>
          <p:cNvCxnSpPr/>
          <p:nvPr/>
        </p:nvCxnSpPr>
        <p:spPr bwMode="gray">
          <a:xfrm flipV="1">
            <a:off x="8828485" y="3096548"/>
            <a:ext cx="0" cy="381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bwMode="gray">
          <a:xfrm>
            <a:off x="8702663" y="3846837"/>
            <a:ext cx="276904" cy="75240"/>
            <a:chOff x="3074810" y="3664575"/>
            <a:chExt cx="276904" cy="75240"/>
          </a:xfrm>
        </p:grpSpPr>
        <p:sp>
          <p:nvSpPr>
            <p:cNvPr id="95" name="椭圆 94"/>
            <p:cNvSpPr>
              <a:spLocks noChangeAspect="1"/>
            </p:cNvSpPr>
            <p:nvPr/>
          </p:nvSpPr>
          <p:spPr bwMode="gray">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p:cNvSpPr>
              <a:spLocks noChangeAspect="1"/>
            </p:cNvSpPr>
            <p:nvPr/>
          </p:nvSpPr>
          <p:spPr bwMode="gray">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椭圆 96"/>
            <p:cNvSpPr>
              <a:spLocks noChangeAspect="1"/>
            </p:cNvSpPr>
            <p:nvPr/>
          </p:nvSpPr>
          <p:spPr bwMode="gray">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00" name="直接连接符 99"/>
          <p:cNvCxnSpPr>
            <a:stCxn id="105" idx="2"/>
            <a:endCxn id="93" idx="0"/>
          </p:cNvCxnSpPr>
          <p:nvPr/>
        </p:nvCxnSpPr>
        <p:spPr bwMode="gray">
          <a:xfrm>
            <a:off x="8828426" y="2437307"/>
            <a:ext cx="60" cy="4766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bwMode="gray">
          <a:xfrm>
            <a:off x="6544663" y="4045582"/>
            <a:ext cx="1489511" cy="523220"/>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Employee</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192.168.40.0/24</a:t>
            </a:r>
            <a:endParaRPr lang="en-US" altLang="zh-CN" sz="1200" dirty="0">
              <a:latin typeface="Huawei Sans" panose="020C0503030203020204" pitchFamily="34" charset="0"/>
              <a:sym typeface="Huawei Sans" panose="020C0503030203020204" pitchFamily="34" charset="0"/>
            </a:endParaRPr>
          </a:p>
        </p:txBody>
      </p:sp>
      <p:sp>
        <p:nvSpPr>
          <p:cNvPr id="102" name="文本框 101"/>
          <p:cNvSpPr txBox="1"/>
          <p:nvPr/>
        </p:nvSpPr>
        <p:spPr bwMode="gray">
          <a:xfrm>
            <a:off x="8103263" y="4045582"/>
            <a:ext cx="1489511" cy="523220"/>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Partner</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192.168.50.0/24</a:t>
            </a:r>
            <a:endParaRPr lang="en-US" altLang="zh-CN" sz="1200" dirty="0">
              <a:latin typeface="Huawei Sans" panose="020C0503030203020204" pitchFamily="34" charset="0"/>
              <a:sym typeface="Huawei Sans" panose="020C0503030203020204" pitchFamily="34" charset="0"/>
            </a:endParaRPr>
          </a:p>
        </p:txBody>
      </p:sp>
      <p:sp>
        <p:nvSpPr>
          <p:cNvPr id="103" name="文本框 102"/>
          <p:cNvSpPr txBox="1"/>
          <p:nvPr/>
        </p:nvSpPr>
        <p:spPr bwMode="gray">
          <a:xfrm>
            <a:off x="9661863" y="4045582"/>
            <a:ext cx="1576073" cy="523220"/>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Guest</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192.168.100.0/24</a:t>
            </a:r>
            <a:endParaRPr lang="en-US" altLang="zh-CN" sz="1200" dirty="0">
              <a:latin typeface="Huawei Sans" panose="020C0503030203020204" pitchFamily="34" charset="0"/>
              <a:sym typeface="Huawei Sans" panose="020C0503030203020204" pitchFamily="34" charset="0"/>
            </a:endParaRPr>
          </a:p>
        </p:txBody>
      </p:sp>
      <p:pic>
        <p:nvPicPr>
          <p:cNvPr id="105" name="图片 86" descr="核心交换机.png"/>
          <p:cNvPicPr>
            <a:picLocks noChangeAspect="1"/>
          </p:cNvPicPr>
          <p:nvPr/>
        </p:nvPicPr>
        <p:blipFill>
          <a:blip r:embed="rId4" cstate="print"/>
          <a:stretch>
            <a:fillRect/>
          </a:stretch>
        </p:blipFill>
        <p:spPr bwMode="gray">
          <a:xfrm>
            <a:off x="8605226" y="2072069"/>
            <a:ext cx="446400" cy="365238"/>
          </a:xfrm>
          <a:prstGeom prst="rect">
            <a:avLst/>
          </a:prstGeom>
        </p:spPr>
      </p:pic>
      <p:sp>
        <p:nvSpPr>
          <p:cNvPr id="106" name="文本框 105"/>
          <p:cNvSpPr txBox="1"/>
          <p:nvPr/>
        </p:nvSpPr>
        <p:spPr bwMode="gray">
          <a:xfrm>
            <a:off x="6300688" y="2288498"/>
            <a:ext cx="2299027" cy="276999"/>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err="1" smtClean="0">
                <a:solidFill>
                  <a:schemeClr val="tx1"/>
                </a:solidFill>
                <a:latin typeface="Huawei Sans" panose="020C0503030203020204" pitchFamily="34" charset="0"/>
              </a:rPr>
              <a:t>VLANIF</a:t>
            </a:r>
            <a:r>
              <a:rPr lang="en-US" sz="1200" dirty="0" smtClean="0">
                <a:solidFill>
                  <a:schemeClr val="tx1"/>
                </a:solidFill>
                <a:latin typeface="Huawei Sans" panose="020C0503030203020204" pitchFamily="34" charset="0"/>
              </a:rPr>
              <a:t> 200: 192.168.200.1/30</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107" name="文本框 106"/>
          <p:cNvSpPr txBox="1"/>
          <p:nvPr/>
        </p:nvSpPr>
        <p:spPr bwMode="gray">
          <a:xfrm>
            <a:off x="6300688" y="2858657"/>
            <a:ext cx="2299027" cy="276999"/>
          </a:xfrm>
          <a:prstGeom prst="rect">
            <a:avLst/>
          </a:prstGeom>
          <a:noFill/>
        </p:spPr>
        <p:txBody>
          <a:bodyPr wrap="none" rtlCol="0">
            <a:noAutofit/>
          </a:bodyPr>
          <a:lstStyle>
            <a:defPPr>
              <a:defRPr lang="en-US"/>
            </a:defPPr>
            <a:lvl1pPr>
              <a:defRPr sz="1200">
                <a:solidFill>
                  <a:srgbClr val="30B5C5"/>
                </a:solidFill>
                <a:latin typeface="Arial" panose="020C0503030203020204" pitchFamily="34" charset="0"/>
                <a:ea typeface="方正兰亭黑简体" panose="02000000000000000000" pitchFamily="2" charset="-122"/>
              </a:defRPr>
            </a:lvl1pPr>
          </a:lstStyle>
          <a:p>
            <a:pPr fontAlgn="ctr"/>
            <a:r>
              <a:rPr lang="en-US" dirty="0" err="1" smtClean="0">
                <a:solidFill>
                  <a:schemeClr val="tx1"/>
                </a:solidFill>
                <a:latin typeface="Huawei Sans" panose="020C0503030203020204" pitchFamily="34" charset="0"/>
              </a:rPr>
              <a:t>VLANIF</a:t>
            </a:r>
            <a:r>
              <a:rPr lang="en-US" dirty="0" smtClean="0">
                <a:solidFill>
                  <a:schemeClr val="tx1"/>
                </a:solidFill>
                <a:latin typeface="Huawei Sans" panose="020C0503030203020204" pitchFamily="34" charset="0"/>
              </a:rPr>
              <a:t> 200: 192.168.200.2/30</a:t>
            </a:r>
            <a:endParaRPr lang="en-US" altLang="zh-CN" dirty="0">
              <a:solidFill>
                <a:schemeClr val="tx1"/>
              </a:solidFill>
              <a:latin typeface="Huawei Sans" panose="020C0503030203020204" pitchFamily="34" charset="0"/>
              <a:sym typeface="Huawei Sans" panose="020C0503030203020204" pitchFamily="34" charset="0"/>
            </a:endParaRPr>
          </a:p>
        </p:txBody>
      </p:sp>
      <p:sp>
        <p:nvSpPr>
          <p:cNvPr id="108" name="文本框 107"/>
          <p:cNvSpPr txBox="1"/>
          <p:nvPr/>
        </p:nvSpPr>
        <p:spPr bwMode="gray">
          <a:xfrm>
            <a:off x="9051506" y="2338899"/>
            <a:ext cx="2334293" cy="307777"/>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solidFill>
                  <a:schemeClr val="tx1"/>
                </a:solidFill>
                <a:latin typeface="Huawei Sans" panose="020C0503030203020204" pitchFamily="34" charset="0"/>
              </a:rPr>
              <a:t>Interconnection </a:t>
            </a:r>
            <a:r>
              <a:rPr lang="en-US" dirty="0" err="1" smtClean="0">
                <a:solidFill>
                  <a:schemeClr val="tx1"/>
                </a:solidFill>
                <a:latin typeface="Huawei Sans" panose="020C0503030203020204" pitchFamily="34" charset="0"/>
              </a:rPr>
              <a:t>VLAN</a:t>
            </a:r>
            <a:r>
              <a:rPr lang="en-US" dirty="0" smtClean="0">
                <a:solidFill>
                  <a:schemeClr val="tx1"/>
                </a:solidFill>
                <a:latin typeface="Huawei Sans" panose="020C0503030203020204" pitchFamily="34" charset="0"/>
              </a:rPr>
              <a:t> 200</a:t>
            </a:r>
            <a:endParaRPr lang="en-US" altLang="zh-CN" dirty="0">
              <a:solidFill>
                <a:schemeClr val="tx1"/>
              </a:solidFill>
              <a:latin typeface="Huawei Sans" panose="020C0503030203020204" pitchFamily="34" charset="0"/>
              <a:sym typeface="Huawei Sans" panose="020C0503030203020204" pitchFamily="34" charset="0"/>
            </a:endParaRPr>
          </a:p>
        </p:txBody>
      </p:sp>
      <p:sp>
        <p:nvSpPr>
          <p:cNvPr id="109" name="椭圆 108"/>
          <p:cNvSpPr/>
          <p:nvPr/>
        </p:nvSpPr>
        <p:spPr bwMode="gray">
          <a:xfrm rot="3127321">
            <a:off x="8128751" y="3103034"/>
            <a:ext cx="414291" cy="806027"/>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p:nvPr/>
        </p:nvSpPr>
        <p:spPr bwMode="gray">
          <a:xfrm rot="18399782">
            <a:off x="9080939" y="3089808"/>
            <a:ext cx="414291" cy="806027"/>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椭圆 110"/>
          <p:cNvSpPr/>
          <p:nvPr/>
        </p:nvSpPr>
        <p:spPr bwMode="gray">
          <a:xfrm>
            <a:off x="8613035" y="3235944"/>
            <a:ext cx="414291" cy="630662"/>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bwMode="gray">
          <a:xfrm>
            <a:off x="7734703" y="3386943"/>
            <a:ext cx="2170787" cy="307777"/>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Service </a:t>
            </a:r>
            <a:r>
              <a:rPr lang="en-US" sz="1200" dirty="0" err="1" smtClean="0">
                <a:latin typeface="Huawei Sans" panose="020C0503030203020204" pitchFamily="34" charset="0"/>
              </a:rPr>
              <a:t>VLAN</a:t>
            </a:r>
            <a:r>
              <a:rPr lang="en-US" sz="1200" dirty="0" smtClean="0">
                <a:latin typeface="Huawei Sans" panose="020C0503030203020204" pitchFamily="34" charset="0"/>
              </a:rPr>
              <a:t> 40/50/100</a:t>
            </a:r>
            <a:endParaRPr lang="en-US" altLang="zh-CN" sz="1200" dirty="0">
              <a:latin typeface="Huawei Sans" panose="020C0503030203020204" pitchFamily="34" charset="0"/>
              <a:sym typeface="Huawei Sans" panose="020C0503030203020204" pitchFamily="34" charset="0"/>
            </a:endParaRPr>
          </a:p>
        </p:txBody>
      </p:sp>
      <p:pic>
        <p:nvPicPr>
          <p:cNvPr id="93" name="图片 92" descr="接入交换机.png"/>
          <p:cNvPicPr>
            <a:picLocks noChangeAspect="1"/>
          </p:cNvPicPr>
          <p:nvPr/>
        </p:nvPicPr>
        <p:blipFill>
          <a:blip r:embed="rId3" cstate="print"/>
          <a:stretch>
            <a:fillRect/>
          </a:stretch>
        </p:blipFill>
        <p:spPr bwMode="gray">
          <a:xfrm>
            <a:off x="8605345" y="2913979"/>
            <a:ext cx="446281" cy="365139"/>
          </a:xfrm>
          <a:prstGeom prst="rect">
            <a:avLst/>
          </a:prstGeom>
        </p:spPr>
      </p:pic>
      <p:pic>
        <p:nvPicPr>
          <p:cNvPr id="98" name="图片 97" descr="云AP蓝.png"/>
          <p:cNvPicPr>
            <a:picLocks noChangeAspect="1"/>
          </p:cNvPicPr>
          <p:nvPr/>
        </p:nvPicPr>
        <p:blipFill>
          <a:blip r:embed="rId5" cstate="print"/>
          <a:stretch>
            <a:fillRect/>
          </a:stretch>
        </p:blipFill>
        <p:spPr bwMode="gray">
          <a:xfrm>
            <a:off x="7744712" y="3711878"/>
            <a:ext cx="421859" cy="345157"/>
          </a:xfrm>
          <a:prstGeom prst="rect">
            <a:avLst/>
          </a:prstGeom>
        </p:spPr>
      </p:pic>
      <p:pic>
        <p:nvPicPr>
          <p:cNvPr id="99" name="图片 98" descr="云AP蓝.png"/>
          <p:cNvPicPr>
            <a:picLocks noChangeAspect="1"/>
          </p:cNvPicPr>
          <p:nvPr/>
        </p:nvPicPr>
        <p:blipFill>
          <a:blip r:embed="rId5" cstate="print"/>
          <a:stretch>
            <a:fillRect/>
          </a:stretch>
        </p:blipFill>
        <p:spPr bwMode="gray">
          <a:xfrm>
            <a:off x="9484550" y="3711878"/>
            <a:ext cx="421859" cy="345157"/>
          </a:xfrm>
          <a:prstGeom prst="rect">
            <a:avLst/>
          </a:prstGeom>
        </p:spPr>
      </p:pic>
      <p:sp>
        <p:nvSpPr>
          <p:cNvPr id="104" name="文本框 103"/>
          <p:cNvSpPr txBox="1"/>
          <p:nvPr/>
        </p:nvSpPr>
        <p:spPr bwMode="gray">
          <a:xfrm>
            <a:off x="9111553" y="2608433"/>
            <a:ext cx="2262158" cy="646331"/>
          </a:xfrm>
          <a:prstGeom prst="rect">
            <a:avLst/>
          </a:prstGeom>
          <a:noFill/>
        </p:spPr>
        <p:txBody>
          <a:bodyPr wrap="none" rtlCol="0">
            <a:noAutofit/>
          </a:bodyPr>
          <a:lstStyle>
            <a:defPPr>
              <a:defRPr lang="en-US"/>
            </a:defPPr>
            <a:lvl1pPr>
              <a:defRPr sz="1200">
                <a:solidFill>
                  <a:srgbClr val="30B5C5"/>
                </a:solidFill>
                <a:latin typeface="Arial" panose="020C0503030203020204" pitchFamily="34" charset="0"/>
                <a:ea typeface="方正兰亭黑简体" panose="02000000000000000000" pitchFamily="2" charset="-122"/>
              </a:defRPr>
            </a:lvl1pPr>
          </a:lstStyle>
          <a:p>
            <a:pPr fontAlgn="ctr"/>
            <a:r>
              <a:rPr lang="en-US" dirty="0" err="1" smtClean="0">
                <a:latin typeface="Huawei Sans" panose="020C0503030203020204" pitchFamily="34" charset="0"/>
              </a:rPr>
              <a:t>VLANIF</a:t>
            </a:r>
            <a:r>
              <a:rPr lang="en-US" dirty="0" smtClean="0">
                <a:latin typeface="Huawei Sans" panose="020C0503030203020204" pitchFamily="34" charset="0"/>
              </a:rPr>
              <a:t> 40: 192.168.40.254</a:t>
            </a:r>
          </a:p>
          <a:p>
            <a:pPr fontAlgn="ctr"/>
            <a:r>
              <a:rPr lang="en-US" dirty="0" err="1" smtClean="0">
                <a:latin typeface="Huawei Sans" panose="020C0503030203020204" pitchFamily="34" charset="0"/>
              </a:rPr>
              <a:t>VLANIF</a:t>
            </a:r>
            <a:r>
              <a:rPr lang="en-US" dirty="0" smtClean="0">
                <a:latin typeface="Huawei Sans" panose="020C0503030203020204" pitchFamily="34" charset="0"/>
              </a:rPr>
              <a:t> 50: 192.168.50.254</a:t>
            </a:r>
          </a:p>
          <a:p>
            <a:pPr fontAlgn="ctr"/>
            <a:r>
              <a:rPr lang="en-US" dirty="0" err="1" smtClean="0">
                <a:latin typeface="Huawei Sans" panose="020C0503030203020204" pitchFamily="34" charset="0"/>
              </a:rPr>
              <a:t>VLANIF</a:t>
            </a:r>
            <a:r>
              <a:rPr lang="en-US" dirty="0" smtClean="0">
                <a:latin typeface="Huawei Sans" panose="020C0503030203020204" pitchFamily="34" charset="0"/>
              </a:rPr>
              <a:t> 100: 192.168.100.254</a:t>
            </a:r>
            <a:endParaRPr lang="en-US" dirty="0">
              <a:latin typeface="Huawei Sans" panose="020C0503030203020204" pitchFamily="34" charset="0"/>
            </a:endParaRPr>
          </a:p>
        </p:txBody>
      </p:sp>
      <p:sp>
        <p:nvSpPr>
          <p:cNvPr id="50" name="五边形 49"/>
          <p:cNvSpPr/>
          <p:nvPr/>
        </p:nvSpPr>
        <p:spPr bwMode="gray">
          <a:xfrm>
            <a:off x="7484882" y="23065"/>
            <a:ext cx="1939579"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Network Architecture and Topology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gray">
          <a:xfrm>
            <a:off x="9355820" y="23065"/>
            <a:ext cx="118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chemeClr val="bg1"/>
                </a:solidFill>
                <a:latin typeface="Huawei Sans" panose="020C0503030203020204" pitchFamily="34" charset="0"/>
              </a:rPr>
              <a:t>Basic Service Design</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127946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035529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err="1" smtClean="0">
                <a:latin typeface="Huawei Sans" panose="020C0503030203020204" pitchFamily="34" charset="0"/>
              </a:rPr>
              <a:t>DHCP</a:t>
            </a:r>
            <a:r>
              <a:rPr lang="en-US" dirty="0" smtClean="0">
                <a:latin typeface="Huawei Sans" panose="020C0503030203020204" pitchFamily="34" charset="0"/>
              </a:rPr>
              <a:t> Service Design</a:t>
            </a:r>
            <a:endParaRPr lang="en-US" altLang="zh-CN" dirty="0">
              <a:latin typeface="Huawei Sans" panose="020C0503030203020204" pitchFamily="34" charset="0"/>
              <a:sym typeface="Huawei Sans" panose="020C0503030203020204" pitchFamily="34" charset="0"/>
            </a:endParaRPr>
          </a:p>
        </p:txBody>
      </p:sp>
      <p:sp>
        <p:nvSpPr>
          <p:cNvPr id="6" name="文本占位符 5"/>
          <p:cNvSpPr>
            <a:spLocks noGrp="1"/>
          </p:cNvSpPr>
          <p:nvPr>
            <p:ph type="body" sz="quarter" idx="4294967295"/>
          </p:nvPr>
        </p:nvSpPr>
        <p:spPr bwMode="gray">
          <a:xfrm>
            <a:off x="5184775" y="947737"/>
            <a:ext cx="6562725" cy="5253037"/>
          </a:xfrm>
        </p:spPr>
        <p:txBody>
          <a:bodyPr>
            <a:noAutofit/>
          </a:bodyPr>
          <a:lstStyle/>
          <a:p>
            <a:pPr fontAlgn="ctr">
              <a:lnSpc>
                <a:spcPct val="125000"/>
              </a:lnSpc>
              <a:spcBef>
                <a:spcPts val="300"/>
              </a:spcBef>
            </a:pPr>
            <a:r>
              <a:rPr lang="en-US" sz="1600" dirty="0" err="1" smtClean="0">
                <a:latin typeface="Huawei Sans" panose="020C0503030203020204" pitchFamily="34" charset="0"/>
              </a:rPr>
              <a:t>DHCP</a:t>
            </a:r>
            <a:r>
              <a:rPr lang="en-US" sz="1600" dirty="0" smtClean="0">
                <a:latin typeface="Huawei Sans" panose="020C0503030203020204" pitchFamily="34" charset="0"/>
              </a:rPr>
              <a:t> service oriented to terminals:</a:t>
            </a:r>
            <a:endParaRPr lang="en-US" altLang="zh-CN" sz="1600" dirty="0" smtClean="0">
              <a:latin typeface="Huawei Sans" panose="020C0503030203020204" pitchFamily="34" charset="0"/>
              <a:sym typeface="Huawei Sans" panose="020C0503030203020204" pitchFamily="34" charset="0"/>
            </a:endParaRPr>
          </a:p>
          <a:p>
            <a:pPr lvl="1" fontAlgn="ctr">
              <a:lnSpc>
                <a:spcPct val="125000"/>
              </a:lnSpc>
              <a:spcBef>
                <a:spcPts val="300"/>
              </a:spcBef>
            </a:pPr>
            <a:r>
              <a:rPr lang="en-US" sz="1400" dirty="0" smtClean="0">
                <a:latin typeface="Huawei Sans" panose="020C0503030203020204" pitchFamily="34" charset="0"/>
              </a:rPr>
              <a:t>Plan an independent </a:t>
            </a:r>
            <a:r>
              <a:rPr lang="en-US" sz="1400" dirty="0" err="1" smtClean="0">
                <a:latin typeface="Huawei Sans" panose="020C0503030203020204" pitchFamily="34" charset="0"/>
              </a:rPr>
              <a:t>DHCP</a:t>
            </a:r>
            <a:r>
              <a:rPr lang="en-US" sz="1400" dirty="0" smtClean="0">
                <a:latin typeface="Huawei Sans" panose="020C0503030203020204" pitchFamily="34" charset="0"/>
              </a:rPr>
              <a:t> server to allocate IP addresses to terminals.</a:t>
            </a:r>
            <a:endParaRPr lang="en-US" altLang="zh-CN" sz="1400" dirty="0" smtClean="0">
              <a:latin typeface="Huawei Sans" panose="020C0503030203020204" pitchFamily="34" charset="0"/>
              <a:sym typeface="Huawei Sans" panose="020C0503030203020204" pitchFamily="34" charset="0"/>
            </a:endParaRPr>
          </a:p>
          <a:p>
            <a:pPr lvl="1" fontAlgn="ctr">
              <a:lnSpc>
                <a:spcPct val="125000"/>
              </a:lnSpc>
              <a:spcBef>
                <a:spcPts val="300"/>
              </a:spcBef>
            </a:pPr>
            <a:r>
              <a:rPr lang="en-US" sz="1400" dirty="0" smtClean="0">
                <a:latin typeface="Huawei Sans" panose="020C0503030203020204" pitchFamily="34" charset="0"/>
              </a:rPr>
              <a:t>You are advised to configure </a:t>
            </a:r>
            <a:r>
              <a:rPr lang="en-US" sz="1400" dirty="0" err="1" smtClean="0">
                <a:latin typeface="Huawei Sans" panose="020C0503030203020204" pitchFamily="34" charset="0"/>
              </a:rPr>
              <a:t>DHCP</a:t>
            </a:r>
            <a:r>
              <a:rPr lang="en-US" sz="1400" dirty="0" smtClean="0">
                <a:latin typeface="Huawei Sans" panose="020C0503030203020204" pitchFamily="34" charset="0"/>
              </a:rPr>
              <a:t> snooping on access devices to defend against attacks.</a:t>
            </a:r>
            <a:endParaRPr lang="en-US" altLang="zh-CN" sz="1400" dirty="0" smtClean="0">
              <a:latin typeface="Huawei Sans" panose="020C0503030203020204" pitchFamily="34" charset="0"/>
              <a:sym typeface="Huawei Sans" panose="020C0503030203020204" pitchFamily="34" charset="0"/>
            </a:endParaRPr>
          </a:p>
          <a:p>
            <a:pPr lvl="1" fontAlgn="ctr">
              <a:lnSpc>
                <a:spcPct val="125000"/>
              </a:lnSpc>
              <a:spcBef>
                <a:spcPts val="300"/>
              </a:spcBef>
            </a:pPr>
            <a:r>
              <a:rPr lang="en-US" sz="1400" dirty="0" smtClean="0">
                <a:latin typeface="Huawei Sans" panose="020C0503030203020204" pitchFamily="34" charset="0"/>
              </a:rPr>
              <a:t>Network administrators can use either of the two mechanisms to assign IP addresses to hosts based on network requirements:</a:t>
            </a:r>
            <a:endParaRPr lang="en-US" altLang="zh-CN" sz="1400" dirty="0" smtClean="0">
              <a:latin typeface="Huawei Sans" panose="020C0503030203020204" pitchFamily="34" charset="0"/>
              <a:sym typeface="Huawei Sans" panose="020C0503030203020204" pitchFamily="34" charset="0"/>
            </a:endParaRPr>
          </a:p>
          <a:p>
            <a:pPr lvl="2" fontAlgn="ctr">
              <a:lnSpc>
                <a:spcPct val="125000"/>
              </a:lnSpc>
              <a:spcBef>
                <a:spcPts val="300"/>
              </a:spcBef>
            </a:pPr>
            <a:r>
              <a:rPr lang="en-US" sz="1200" dirty="0" smtClean="0">
                <a:latin typeface="Huawei Sans" panose="020C0503030203020204" pitchFamily="34" charset="0"/>
              </a:rPr>
              <a:t>Dynamic IP address assignment: An IP address with a lease is assigned to a host. This mode applies to scenarios where hosts require temporary access or IP addresses are insufficient. For example, IP addresses are assigned to portable computers of traveling employees and mobile terminals in cafes.</a:t>
            </a:r>
            <a:endParaRPr lang="en-US" altLang="zh-CN" sz="1200" dirty="0" smtClean="0">
              <a:latin typeface="Huawei Sans" panose="020C0503030203020204" pitchFamily="34" charset="0"/>
              <a:sym typeface="Huawei Sans" panose="020C0503030203020204" pitchFamily="34" charset="0"/>
            </a:endParaRPr>
          </a:p>
          <a:p>
            <a:pPr lvl="2" fontAlgn="ctr">
              <a:lnSpc>
                <a:spcPct val="125000"/>
              </a:lnSpc>
              <a:spcBef>
                <a:spcPts val="300"/>
              </a:spcBef>
            </a:pPr>
            <a:r>
              <a:rPr lang="en-US" sz="1200" dirty="0" smtClean="0">
                <a:latin typeface="Huawei Sans" panose="020C0503030203020204" pitchFamily="34" charset="0"/>
              </a:rPr>
              <a:t>Static IP address assignment: Fixed IP addresses are assigned to specified hosts or servers such as DNS servers.</a:t>
            </a:r>
            <a:endParaRPr lang="en-US" altLang="zh-CN" sz="1200" dirty="0" smtClean="0">
              <a:latin typeface="Huawei Sans" panose="020C0503030203020204" pitchFamily="34" charset="0"/>
              <a:sym typeface="Huawei Sans" panose="020C0503030203020204" pitchFamily="34" charset="0"/>
            </a:endParaRPr>
          </a:p>
          <a:p>
            <a:pPr lvl="1" fontAlgn="ctr">
              <a:lnSpc>
                <a:spcPct val="125000"/>
              </a:lnSpc>
              <a:spcBef>
                <a:spcPts val="300"/>
              </a:spcBef>
            </a:pPr>
            <a:r>
              <a:rPr lang="en-US" sz="1400" dirty="0" smtClean="0">
                <a:latin typeface="Huawei Sans" panose="020C0503030203020204" pitchFamily="34" charset="0"/>
              </a:rPr>
              <a:t>In the address pool planning, static IP addresses must be filtered out.</a:t>
            </a:r>
            <a:endParaRPr lang="en-US" altLang="zh-CN" sz="1400" dirty="0" smtClean="0">
              <a:latin typeface="Huawei Sans" panose="020C0503030203020204" pitchFamily="34" charset="0"/>
              <a:sym typeface="Huawei Sans" panose="020C0503030203020204" pitchFamily="34" charset="0"/>
            </a:endParaRPr>
          </a:p>
          <a:p>
            <a:pPr lvl="1" fontAlgn="ctr">
              <a:lnSpc>
                <a:spcPct val="125000"/>
              </a:lnSpc>
              <a:spcBef>
                <a:spcPts val="300"/>
              </a:spcBef>
            </a:pPr>
            <a:r>
              <a:rPr lang="en-US" sz="1400" dirty="0" smtClean="0">
                <a:latin typeface="Huawei Sans" panose="020C0503030203020204" pitchFamily="34" charset="0"/>
              </a:rPr>
              <a:t>The lease needs to be planned based on the online duration of a client.</a:t>
            </a:r>
            <a:endParaRPr lang="en-US" altLang="zh-CN" sz="1400" dirty="0" smtClean="0">
              <a:latin typeface="Huawei Sans" panose="020C0503030203020204" pitchFamily="34" charset="0"/>
              <a:sym typeface="Huawei Sans" panose="020C0503030203020204" pitchFamily="34" charset="0"/>
            </a:endParaRPr>
          </a:p>
          <a:p>
            <a:pPr lvl="1" fontAlgn="ctr">
              <a:lnSpc>
                <a:spcPct val="125000"/>
              </a:lnSpc>
              <a:spcBef>
                <a:spcPts val="300"/>
              </a:spcBef>
            </a:pPr>
            <a:r>
              <a:rPr lang="en-US" sz="1400" dirty="0" smtClean="0">
                <a:latin typeface="Huawei Sans" panose="020C0503030203020204" pitchFamily="34" charset="0"/>
              </a:rPr>
              <a:t>In most cases, the </a:t>
            </a:r>
            <a:r>
              <a:rPr lang="en-US" sz="1400" dirty="0" err="1" smtClean="0">
                <a:latin typeface="Huawei Sans" panose="020C0503030203020204" pitchFamily="34" charset="0"/>
              </a:rPr>
              <a:t>DHCP</a:t>
            </a:r>
            <a:r>
              <a:rPr lang="en-US" sz="1400" dirty="0" smtClean="0">
                <a:latin typeface="Huawei Sans" panose="020C0503030203020204" pitchFamily="34" charset="0"/>
              </a:rPr>
              <a:t> server and hosts on a large or midsize campus network are not on the same network segment. Therefore, you are advised to enable the </a:t>
            </a:r>
            <a:r>
              <a:rPr lang="en-US" sz="1400" dirty="0" err="1" smtClean="0">
                <a:latin typeface="Huawei Sans" panose="020C0503030203020204" pitchFamily="34" charset="0"/>
              </a:rPr>
              <a:t>DHCP</a:t>
            </a:r>
            <a:r>
              <a:rPr lang="en-US" sz="1400" dirty="0" smtClean="0">
                <a:latin typeface="Huawei Sans" panose="020C0503030203020204" pitchFamily="34" charset="0"/>
              </a:rPr>
              <a:t> relay function on the gateway.</a:t>
            </a:r>
          </a:p>
          <a:p>
            <a:pPr lvl="1" fontAlgn="ctr">
              <a:lnSpc>
                <a:spcPct val="125000"/>
              </a:lnSpc>
              <a:spcBef>
                <a:spcPts val="300"/>
              </a:spcBef>
            </a:pPr>
            <a:endParaRPr lang="en-US" altLang="zh-CN" sz="1400" dirty="0">
              <a:latin typeface="Huawei Sans" panose="020C0503030203020204" pitchFamily="34" charset="0"/>
              <a:sym typeface="Huawei Sans" panose="020C0503030203020204" pitchFamily="34" charset="0"/>
            </a:endParaRPr>
          </a:p>
        </p:txBody>
      </p:sp>
      <p:cxnSp>
        <p:nvCxnSpPr>
          <p:cNvPr id="3" name="Straight Connector 79"/>
          <p:cNvCxnSpPr/>
          <p:nvPr/>
        </p:nvCxnSpPr>
        <p:spPr bwMode="gray">
          <a:xfrm flipH="1">
            <a:off x="2841688" y="1775223"/>
            <a:ext cx="309238" cy="3302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79"/>
          <p:cNvCxnSpPr/>
          <p:nvPr/>
        </p:nvCxnSpPr>
        <p:spPr bwMode="gray">
          <a:xfrm flipH="1">
            <a:off x="3145038" y="1777446"/>
            <a:ext cx="118552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79"/>
          <p:cNvCxnSpPr/>
          <p:nvPr/>
        </p:nvCxnSpPr>
        <p:spPr bwMode="gray">
          <a:xfrm flipH="1">
            <a:off x="1928946" y="1677416"/>
            <a:ext cx="309238" cy="3302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 name="图片 105" descr="AP.png"/>
          <p:cNvPicPr>
            <a:picLocks noChangeAspect="1"/>
          </p:cNvPicPr>
          <p:nvPr/>
        </p:nvPicPr>
        <p:blipFill>
          <a:blip r:embed="rId3" cstate="print"/>
          <a:stretch>
            <a:fillRect/>
          </a:stretch>
        </p:blipFill>
        <p:spPr bwMode="gray">
          <a:xfrm>
            <a:off x="3902169" y="4719990"/>
            <a:ext cx="399310" cy="326710"/>
          </a:xfrm>
          <a:prstGeom prst="rect">
            <a:avLst/>
          </a:prstGeom>
        </p:spPr>
      </p:pic>
      <p:cxnSp>
        <p:nvCxnSpPr>
          <p:cNvPr id="15" name="Straight Connector 74"/>
          <p:cNvCxnSpPr>
            <a:stCxn id="14" idx="0"/>
            <a:endCxn id="44" idx="2"/>
          </p:cNvCxnSpPr>
          <p:nvPr/>
        </p:nvCxnSpPr>
        <p:spPr bwMode="gray">
          <a:xfrm flipV="1">
            <a:off x="4101824" y="4443583"/>
            <a:ext cx="1104" cy="2764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05" descr="AP.png"/>
          <p:cNvPicPr>
            <a:picLocks noChangeAspect="1"/>
          </p:cNvPicPr>
          <p:nvPr/>
        </p:nvPicPr>
        <p:blipFill>
          <a:blip r:embed="rId3" cstate="print"/>
          <a:stretch>
            <a:fillRect/>
          </a:stretch>
        </p:blipFill>
        <p:spPr bwMode="gray">
          <a:xfrm>
            <a:off x="1502993" y="4719990"/>
            <a:ext cx="399310" cy="326710"/>
          </a:xfrm>
          <a:prstGeom prst="rect">
            <a:avLst/>
          </a:prstGeom>
        </p:spPr>
      </p:pic>
      <p:pic>
        <p:nvPicPr>
          <p:cNvPr id="17" name="图片 86" descr="核心交换机.png"/>
          <p:cNvPicPr>
            <a:picLocks noChangeAspect="1"/>
          </p:cNvPicPr>
          <p:nvPr/>
        </p:nvPicPr>
        <p:blipFill>
          <a:blip r:embed="rId4" cstate="print"/>
          <a:stretch>
            <a:fillRect/>
          </a:stretch>
        </p:blipFill>
        <p:spPr bwMode="gray">
          <a:xfrm>
            <a:off x="1725120" y="1991304"/>
            <a:ext cx="399310" cy="326710"/>
          </a:xfrm>
          <a:prstGeom prst="rect">
            <a:avLst/>
          </a:prstGeom>
        </p:spPr>
      </p:pic>
      <p:pic>
        <p:nvPicPr>
          <p:cNvPr id="18" name="图片 86" descr="核心交换机.png"/>
          <p:cNvPicPr>
            <a:picLocks noChangeAspect="1"/>
          </p:cNvPicPr>
          <p:nvPr/>
        </p:nvPicPr>
        <p:blipFill>
          <a:blip r:embed="rId4" cstate="print"/>
          <a:stretch>
            <a:fillRect/>
          </a:stretch>
        </p:blipFill>
        <p:spPr bwMode="gray">
          <a:xfrm>
            <a:off x="2703720" y="1991304"/>
            <a:ext cx="399310" cy="326710"/>
          </a:xfrm>
          <a:prstGeom prst="rect">
            <a:avLst/>
          </a:prstGeom>
        </p:spPr>
      </p:pic>
      <p:cxnSp>
        <p:nvCxnSpPr>
          <p:cNvPr id="19" name="Straight Connector 13"/>
          <p:cNvCxnSpPr>
            <a:stCxn id="17" idx="3"/>
            <a:endCxn id="18" idx="1"/>
          </p:cNvCxnSpPr>
          <p:nvPr/>
        </p:nvCxnSpPr>
        <p:spPr bwMode="gray">
          <a:xfrm>
            <a:off x="2124430" y="2154659"/>
            <a:ext cx="579291"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20" name="图片 87" descr="汇聚交换机.png"/>
          <p:cNvPicPr>
            <a:picLocks noChangeAspect="1"/>
          </p:cNvPicPr>
          <p:nvPr/>
        </p:nvPicPr>
        <p:blipFill>
          <a:blip r:embed="rId5" cstate="print"/>
          <a:stretch>
            <a:fillRect/>
          </a:stretch>
        </p:blipFill>
        <p:spPr bwMode="gray">
          <a:xfrm>
            <a:off x="527917" y="3066415"/>
            <a:ext cx="399310" cy="326710"/>
          </a:xfrm>
          <a:prstGeom prst="rect">
            <a:avLst/>
          </a:prstGeom>
        </p:spPr>
      </p:pic>
      <p:pic>
        <p:nvPicPr>
          <p:cNvPr id="21" name="图片 87" descr="汇聚交换机.png"/>
          <p:cNvPicPr>
            <a:picLocks noChangeAspect="1"/>
          </p:cNvPicPr>
          <p:nvPr/>
        </p:nvPicPr>
        <p:blipFill>
          <a:blip r:embed="rId5" cstate="print"/>
          <a:stretch>
            <a:fillRect/>
          </a:stretch>
        </p:blipFill>
        <p:spPr bwMode="gray">
          <a:xfrm>
            <a:off x="1504168" y="3066415"/>
            <a:ext cx="399310" cy="326710"/>
          </a:xfrm>
          <a:prstGeom prst="rect">
            <a:avLst/>
          </a:prstGeom>
        </p:spPr>
      </p:pic>
      <p:cxnSp>
        <p:nvCxnSpPr>
          <p:cNvPr id="22" name="Straight Connector 16"/>
          <p:cNvCxnSpPr>
            <a:stCxn id="20" idx="3"/>
            <a:endCxn id="21" idx="1"/>
          </p:cNvCxnSpPr>
          <p:nvPr/>
        </p:nvCxnSpPr>
        <p:spPr bwMode="gray">
          <a:xfrm>
            <a:off x="927227" y="3229770"/>
            <a:ext cx="57694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87" descr="汇聚交换机.png"/>
          <p:cNvPicPr>
            <a:picLocks noChangeAspect="1"/>
          </p:cNvPicPr>
          <p:nvPr/>
        </p:nvPicPr>
        <p:blipFill>
          <a:blip r:embed="rId5" cstate="print"/>
          <a:stretch>
            <a:fillRect/>
          </a:stretch>
        </p:blipFill>
        <p:spPr bwMode="gray">
          <a:xfrm>
            <a:off x="2925846" y="3066415"/>
            <a:ext cx="399310" cy="326710"/>
          </a:xfrm>
          <a:prstGeom prst="rect">
            <a:avLst/>
          </a:prstGeom>
        </p:spPr>
      </p:pic>
      <p:pic>
        <p:nvPicPr>
          <p:cNvPr id="26" name="图片 87" descr="汇聚交换机.png"/>
          <p:cNvPicPr>
            <a:picLocks noChangeAspect="1"/>
          </p:cNvPicPr>
          <p:nvPr/>
        </p:nvPicPr>
        <p:blipFill>
          <a:blip r:embed="rId5" cstate="print"/>
          <a:stretch>
            <a:fillRect/>
          </a:stretch>
        </p:blipFill>
        <p:spPr bwMode="gray">
          <a:xfrm>
            <a:off x="3903273" y="3066415"/>
            <a:ext cx="399310" cy="326710"/>
          </a:xfrm>
          <a:prstGeom prst="rect">
            <a:avLst/>
          </a:prstGeom>
        </p:spPr>
      </p:pic>
      <p:cxnSp>
        <p:nvCxnSpPr>
          <p:cNvPr id="27" name="Straight Connector 29"/>
          <p:cNvCxnSpPr>
            <a:stCxn id="25" idx="3"/>
            <a:endCxn id="26" idx="1"/>
          </p:cNvCxnSpPr>
          <p:nvPr/>
        </p:nvCxnSpPr>
        <p:spPr bwMode="gray">
          <a:xfrm>
            <a:off x="3325156" y="3229770"/>
            <a:ext cx="57811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30"/>
          <p:cNvCxnSpPr>
            <a:stCxn id="20" idx="0"/>
            <a:endCxn id="17" idx="2"/>
          </p:cNvCxnSpPr>
          <p:nvPr/>
        </p:nvCxnSpPr>
        <p:spPr bwMode="gray">
          <a:xfrm flipV="1">
            <a:off x="727573" y="2318014"/>
            <a:ext cx="1197203"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33"/>
          <p:cNvCxnSpPr>
            <a:stCxn id="21" idx="0"/>
            <a:endCxn id="18" idx="2"/>
          </p:cNvCxnSpPr>
          <p:nvPr/>
        </p:nvCxnSpPr>
        <p:spPr bwMode="gray">
          <a:xfrm flipV="1">
            <a:off x="1703824" y="2318014"/>
            <a:ext cx="1199552"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36"/>
          <p:cNvCxnSpPr>
            <a:stCxn id="25" idx="0"/>
            <a:endCxn id="17" idx="2"/>
          </p:cNvCxnSpPr>
          <p:nvPr/>
        </p:nvCxnSpPr>
        <p:spPr bwMode="gray">
          <a:xfrm flipH="1" flipV="1">
            <a:off x="1924775" y="2318014"/>
            <a:ext cx="1200726"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9"/>
          <p:cNvCxnSpPr>
            <a:stCxn id="26" idx="0"/>
            <a:endCxn id="18" idx="2"/>
          </p:cNvCxnSpPr>
          <p:nvPr/>
        </p:nvCxnSpPr>
        <p:spPr bwMode="gray">
          <a:xfrm flipH="1" flipV="1">
            <a:off x="2903376" y="2318014"/>
            <a:ext cx="1199552"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2" name="Oval 42"/>
          <p:cNvSpPr/>
          <p:nvPr/>
        </p:nvSpPr>
        <p:spPr bwMode="gray">
          <a:xfrm rot="3077028">
            <a:off x="1457970" y="2649968"/>
            <a:ext cx="691390" cy="108844"/>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106" descr="堆叠交换机蓝.png"/>
          <p:cNvPicPr>
            <a:picLocks noChangeAspect="1"/>
          </p:cNvPicPr>
          <p:nvPr/>
        </p:nvPicPr>
        <p:blipFill>
          <a:blip r:embed="rId6" cstate="print"/>
          <a:stretch>
            <a:fillRect/>
          </a:stretch>
        </p:blipFill>
        <p:spPr bwMode="gray">
          <a:xfrm>
            <a:off x="526849" y="4115126"/>
            <a:ext cx="401447" cy="328457"/>
          </a:xfrm>
          <a:prstGeom prst="rect">
            <a:avLst/>
          </a:prstGeom>
        </p:spPr>
      </p:pic>
      <p:pic>
        <p:nvPicPr>
          <p:cNvPr id="34" name="图片 106" descr="堆叠交换机蓝.png"/>
          <p:cNvPicPr>
            <a:picLocks noChangeAspect="1"/>
          </p:cNvPicPr>
          <p:nvPr/>
        </p:nvPicPr>
        <p:blipFill>
          <a:blip r:embed="rId6" cstate="print"/>
          <a:stretch>
            <a:fillRect/>
          </a:stretch>
        </p:blipFill>
        <p:spPr bwMode="gray">
          <a:xfrm>
            <a:off x="1503100" y="4115126"/>
            <a:ext cx="401447" cy="328457"/>
          </a:xfrm>
          <a:prstGeom prst="rect">
            <a:avLst/>
          </a:prstGeom>
        </p:spPr>
      </p:pic>
      <p:cxnSp>
        <p:nvCxnSpPr>
          <p:cNvPr id="35" name="Straight Connector 34"/>
          <p:cNvCxnSpPr>
            <a:stCxn id="33" idx="0"/>
            <a:endCxn id="20" idx="2"/>
          </p:cNvCxnSpPr>
          <p:nvPr/>
        </p:nvCxnSpPr>
        <p:spPr bwMode="gray">
          <a:xfrm flipV="1">
            <a:off x="727573"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3" idx="0"/>
            <a:endCxn id="21" idx="2"/>
          </p:cNvCxnSpPr>
          <p:nvPr/>
        </p:nvCxnSpPr>
        <p:spPr bwMode="gray">
          <a:xfrm flipV="1">
            <a:off x="727573" y="3393125"/>
            <a:ext cx="976251"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7"/>
          <p:cNvCxnSpPr>
            <a:stCxn id="34" idx="0"/>
            <a:endCxn id="20" idx="2"/>
          </p:cNvCxnSpPr>
          <p:nvPr/>
        </p:nvCxnSpPr>
        <p:spPr bwMode="gray">
          <a:xfrm flipH="1" flipV="1">
            <a:off x="727573" y="3393125"/>
            <a:ext cx="976251"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8"/>
          <p:cNvCxnSpPr>
            <a:stCxn id="34" idx="0"/>
            <a:endCxn id="21" idx="2"/>
          </p:cNvCxnSpPr>
          <p:nvPr/>
        </p:nvCxnSpPr>
        <p:spPr bwMode="gray">
          <a:xfrm flipV="1">
            <a:off x="1703824"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9" name="Group 40"/>
          <p:cNvGrpSpPr/>
          <p:nvPr/>
        </p:nvGrpSpPr>
        <p:grpSpPr bwMode="gray">
          <a:xfrm>
            <a:off x="1059708" y="4241486"/>
            <a:ext cx="311978" cy="73812"/>
            <a:chOff x="559282" y="6488261"/>
            <a:chExt cx="261965" cy="61979"/>
          </a:xfrm>
          <a:solidFill>
            <a:schemeClr val="bg1">
              <a:lumMod val="50000"/>
            </a:schemeClr>
          </a:solidFill>
        </p:grpSpPr>
        <p:sp>
          <p:nvSpPr>
            <p:cNvPr id="40"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3" name="图片 106" descr="堆叠交换机蓝.png"/>
          <p:cNvPicPr>
            <a:picLocks noChangeAspect="1"/>
          </p:cNvPicPr>
          <p:nvPr/>
        </p:nvPicPr>
        <p:blipFill>
          <a:blip r:embed="rId6" cstate="print"/>
          <a:stretch>
            <a:fillRect/>
          </a:stretch>
        </p:blipFill>
        <p:spPr bwMode="gray">
          <a:xfrm>
            <a:off x="2924778" y="4115126"/>
            <a:ext cx="401447" cy="328457"/>
          </a:xfrm>
          <a:prstGeom prst="rect">
            <a:avLst/>
          </a:prstGeom>
        </p:spPr>
      </p:pic>
      <p:pic>
        <p:nvPicPr>
          <p:cNvPr id="44" name="图片 106" descr="堆叠交换机蓝.png"/>
          <p:cNvPicPr>
            <a:picLocks noChangeAspect="1"/>
          </p:cNvPicPr>
          <p:nvPr/>
        </p:nvPicPr>
        <p:blipFill>
          <a:blip r:embed="rId6" cstate="print"/>
          <a:stretch>
            <a:fillRect/>
          </a:stretch>
        </p:blipFill>
        <p:spPr bwMode="gray">
          <a:xfrm>
            <a:off x="3902204" y="4115126"/>
            <a:ext cx="401447" cy="328457"/>
          </a:xfrm>
          <a:prstGeom prst="rect">
            <a:avLst/>
          </a:prstGeom>
        </p:spPr>
      </p:pic>
      <p:grpSp>
        <p:nvGrpSpPr>
          <p:cNvPr id="45" name="Group 54"/>
          <p:cNvGrpSpPr/>
          <p:nvPr/>
        </p:nvGrpSpPr>
        <p:grpSpPr bwMode="gray">
          <a:xfrm>
            <a:off x="3458813" y="4241486"/>
            <a:ext cx="311978" cy="73812"/>
            <a:chOff x="559282" y="6488261"/>
            <a:chExt cx="261965" cy="61979"/>
          </a:xfrm>
          <a:solidFill>
            <a:schemeClr val="bg1">
              <a:lumMod val="50000"/>
            </a:schemeClr>
          </a:solidFill>
        </p:grpSpPr>
        <p:sp>
          <p:nvSpPr>
            <p:cNvPr id="46"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9" name="Straight Connector 58"/>
          <p:cNvCxnSpPr>
            <a:stCxn id="43" idx="0"/>
            <a:endCxn id="25" idx="2"/>
          </p:cNvCxnSpPr>
          <p:nvPr/>
        </p:nvCxnSpPr>
        <p:spPr bwMode="gray">
          <a:xfrm flipV="1">
            <a:off x="3125502"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61"/>
          <p:cNvCxnSpPr>
            <a:stCxn id="44" idx="0"/>
            <a:endCxn id="26" idx="2"/>
          </p:cNvCxnSpPr>
          <p:nvPr/>
        </p:nvCxnSpPr>
        <p:spPr bwMode="gray">
          <a:xfrm flipV="1">
            <a:off x="4102928"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64"/>
          <p:cNvCxnSpPr>
            <a:stCxn id="43" idx="0"/>
            <a:endCxn id="26" idx="2"/>
          </p:cNvCxnSpPr>
          <p:nvPr/>
        </p:nvCxnSpPr>
        <p:spPr bwMode="gray">
          <a:xfrm flipV="1">
            <a:off x="3125502" y="3393125"/>
            <a:ext cx="977426"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67"/>
          <p:cNvCxnSpPr>
            <a:stCxn id="44" idx="0"/>
            <a:endCxn id="25" idx="2"/>
          </p:cNvCxnSpPr>
          <p:nvPr/>
        </p:nvCxnSpPr>
        <p:spPr bwMode="gray">
          <a:xfrm flipH="1" flipV="1">
            <a:off x="3125502" y="3393125"/>
            <a:ext cx="977426"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70"/>
          <p:cNvCxnSpPr>
            <a:stCxn id="16" idx="0"/>
            <a:endCxn id="34" idx="2"/>
          </p:cNvCxnSpPr>
          <p:nvPr/>
        </p:nvCxnSpPr>
        <p:spPr bwMode="gray">
          <a:xfrm flipV="1">
            <a:off x="1702648" y="4443583"/>
            <a:ext cx="1175" cy="2764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Oval 59"/>
          <p:cNvSpPr/>
          <p:nvPr/>
        </p:nvSpPr>
        <p:spPr bwMode="gray">
          <a:xfrm rot="1782887">
            <a:off x="620706" y="3816649"/>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62"/>
          <p:cNvSpPr/>
          <p:nvPr/>
        </p:nvSpPr>
        <p:spPr bwMode="gray">
          <a:xfrm rot="19401600">
            <a:off x="1383627" y="3831835"/>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Oval 63"/>
          <p:cNvSpPr/>
          <p:nvPr/>
        </p:nvSpPr>
        <p:spPr bwMode="gray">
          <a:xfrm rot="1782887">
            <a:off x="3004219" y="3854614"/>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65"/>
          <p:cNvSpPr/>
          <p:nvPr/>
        </p:nvSpPr>
        <p:spPr bwMode="gray">
          <a:xfrm rot="19401600">
            <a:off x="3788684" y="3825065"/>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14" descr="日志告警服务器-蓝.png"/>
          <p:cNvPicPr>
            <a:picLocks noChangeAspect="1"/>
          </p:cNvPicPr>
          <p:nvPr/>
        </p:nvPicPr>
        <p:blipFill>
          <a:blip r:embed="rId7" cstate="print"/>
          <a:stretch>
            <a:fillRect/>
          </a:stretch>
        </p:blipFill>
        <p:spPr bwMode="gray">
          <a:xfrm>
            <a:off x="1265986" y="5435074"/>
            <a:ext cx="362747" cy="226506"/>
          </a:xfrm>
          <a:prstGeom prst="rect">
            <a:avLst/>
          </a:prstGeom>
        </p:spPr>
      </p:pic>
      <p:pic>
        <p:nvPicPr>
          <p:cNvPr id="65" name="图片 11" descr="开放网络-蓝.png"/>
          <p:cNvPicPr>
            <a:picLocks noChangeAspect="1"/>
          </p:cNvPicPr>
          <p:nvPr/>
        </p:nvPicPr>
        <p:blipFill>
          <a:blip r:embed="rId8" cstate="print"/>
          <a:stretch>
            <a:fillRect/>
          </a:stretch>
        </p:blipFill>
        <p:spPr bwMode="gray">
          <a:xfrm>
            <a:off x="2576807" y="5408709"/>
            <a:ext cx="362747" cy="279236"/>
          </a:xfrm>
          <a:prstGeom prst="rect">
            <a:avLst/>
          </a:prstGeom>
        </p:spPr>
      </p:pic>
      <p:pic>
        <p:nvPicPr>
          <p:cNvPr id="66" name="图片 158" descr="SAN网络-蓝.png"/>
          <p:cNvPicPr>
            <a:picLocks noChangeAspect="1"/>
          </p:cNvPicPr>
          <p:nvPr/>
        </p:nvPicPr>
        <p:blipFill>
          <a:blip r:embed="rId9" cstate="print"/>
          <a:stretch>
            <a:fillRect/>
          </a:stretch>
        </p:blipFill>
        <p:spPr bwMode="gray">
          <a:xfrm>
            <a:off x="2003852" y="5386269"/>
            <a:ext cx="197836" cy="324116"/>
          </a:xfrm>
          <a:prstGeom prst="rect">
            <a:avLst/>
          </a:prstGeom>
        </p:spPr>
      </p:pic>
      <p:pic>
        <p:nvPicPr>
          <p:cNvPr id="68" name="图片 157" descr="故障链路.png"/>
          <p:cNvPicPr>
            <a:picLocks noChangeAspect="1"/>
          </p:cNvPicPr>
          <p:nvPr/>
        </p:nvPicPr>
        <p:blipFill>
          <a:blip r:embed="rId10" cstate="print"/>
          <a:stretch>
            <a:fillRect/>
          </a:stretch>
        </p:blipFill>
        <p:spPr bwMode="gray">
          <a:xfrm>
            <a:off x="3314672" y="5399448"/>
            <a:ext cx="399310" cy="297758"/>
          </a:xfrm>
          <a:prstGeom prst="rect">
            <a:avLst/>
          </a:prstGeom>
        </p:spPr>
      </p:pic>
      <p:sp>
        <p:nvSpPr>
          <p:cNvPr id="74" name="Oval 92"/>
          <p:cNvSpPr/>
          <p:nvPr/>
        </p:nvSpPr>
        <p:spPr bwMode="gray">
          <a:xfrm rot="18651691">
            <a:off x="2701652" y="2670795"/>
            <a:ext cx="691390" cy="108844"/>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Straight Connector 79"/>
          <p:cNvCxnSpPr/>
          <p:nvPr/>
        </p:nvCxnSpPr>
        <p:spPr bwMode="gray">
          <a:xfrm flipH="1">
            <a:off x="2232297" y="1679639"/>
            <a:ext cx="209826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5" name="圆角矩形 104"/>
          <p:cNvSpPr/>
          <p:nvPr/>
        </p:nvSpPr>
        <p:spPr bwMode="gray">
          <a:xfrm>
            <a:off x="3816766" y="1427756"/>
            <a:ext cx="1569768" cy="1157260"/>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6" name="图片 72" descr="交换机.png"/>
          <p:cNvPicPr>
            <a:picLocks noChangeAspect="1"/>
          </p:cNvPicPr>
          <p:nvPr/>
        </p:nvPicPr>
        <p:blipFill>
          <a:blip r:embed="rId11" cstate="print"/>
          <a:stretch>
            <a:fillRect/>
          </a:stretch>
        </p:blipFill>
        <p:spPr bwMode="gray">
          <a:xfrm>
            <a:off x="4056836" y="1707550"/>
            <a:ext cx="489285" cy="401651"/>
          </a:xfrm>
          <a:prstGeom prst="rect">
            <a:avLst/>
          </a:prstGeom>
        </p:spPr>
      </p:pic>
      <p:sp>
        <p:nvSpPr>
          <p:cNvPr id="107" name="文本框 106"/>
          <p:cNvSpPr txBox="1"/>
          <p:nvPr/>
        </p:nvSpPr>
        <p:spPr bwMode="gray">
          <a:xfrm>
            <a:off x="3966529" y="2161173"/>
            <a:ext cx="1377300" cy="338554"/>
          </a:xfrm>
          <a:prstGeom prst="rect">
            <a:avLst/>
          </a:prstGeom>
          <a:noFill/>
        </p:spPr>
        <p:txBody>
          <a:bodyPr wrap="none" rtlCol="0">
            <a:noAutofit/>
          </a:bodyPr>
          <a:lstStyle/>
          <a:p>
            <a:pPr fontAlgn="ctr"/>
            <a:r>
              <a:rPr lang="en-US" sz="1600" dirty="0" err="1" smtClean="0">
                <a:solidFill>
                  <a:srgbClr val="C7000B"/>
                </a:solidFill>
                <a:latin typeface="Huawei Sans" panose="020C0503030203020204" pitchFamily="34" charset="0"/>
              </a:rPr>
              <a:t>DHCP</a:t>
            </a:r>
            <a:r>
              <a:rPr lang="en-US" sz="1600" dirty="0" smtClean="0">
                <a:solidFill>
                  <a:srgbClr val="C7000B"/>
                </a:solidFill>
                <a:latin typeface="Huawei Sans" panose="020C0503030203020204" pitchFamily="34" charset="0"/>
              </a:rPr>
              <a:t> server</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1725120" y="5772584"/>
            <a:ext cx="1334020" cy="338554"/>
          </a:xfrm>
          <a:prstGeom prst="rect">
            <a:avLst/>
          </a:prstGeom>
          <a:noFill/>
        </p:spPr>
        <p:txBody>
          <a:bodyPr wrap="none" rtlCol="0">
            <a:noAutofit/>
          </a:bodyPr>
          <a:lstStyle/>
          <a:p>
            <a:pPr fontAlgn="ctr"/>
            <a:r>
              <a:rPr lang="en-US" sz="1600" dirty="0" err="1" smtClean="0">
                <a:solidFill>
                  <a:srgbClr val="C7000B"/>
                </a:solidFill>
                <a:latin typeface="Huawei Sans" panose="020C0503030203020204" pitchFamily="34" charset="0"/>
              </a:rPr>
              <a:t>DHCP</a:t>
            </a:r>
            <a:r>
              <a:rPr lang="en-US" sz="1600" dirty="0" smtClean="0">
                <a:solidFill>
                  <a:srgbClr val="C7000B"/>
                </a:solidFill>
                <a:latin typeface="Huawei Sans" panose="020C0503030203020204" pitchFamily="34" charset="0"/>
              </a:rPr>
              <a:t> client</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五边形 69"/>
          <p:cNvSpPr/>
          <p:nvPr/>
        </p:nvSpPr>
        <p:spPr bwMode="gray">
          <a:xfrm>
            <a:off x="7484882" y="23065"/>
            <a:ext cx="1939579"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Network Architecture and Topology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p:cNvSpPr/>
          <p:nvPr/>
        </p:nvSpPr>
        <p:spPr bwMode="gray">
          <a:xfrm>
            <a:off x="9355820" y="23065"/>
            <a:ext cx="118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chemeClr val="bg1"/>
                </a:solidFill>
                <a:latin typeface="Huawei Sans" panose="020C0503030203020204" pitchFamily="34" charset="0"/>
              </a:rPr>
              <a:t>Basic Service Design</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115032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椭圆 63"/>
          <p:cNvSpPr/>
          <p:nvPr/>
        </p:nvSpPr>
        <p:spPr bwMode="gray">
          <a:xfrm>
            <a:off x="6999689" y="1514966"/>
            <a:ext cx="4680552" cy="3009409"/>
          </a:xfrm>
          <a:prstGeom prst="ellipse">
            <a:avLst/>
          </a:prstGeom>
          <a:solidFill>
            <a:schemeClr val="accent2">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p:nvPr/>
        </p:nvSpPr>
        <p:spPr bwMode="gray">
          <a:xfrm rot="3310622">
            <a:off x="1848708" y="1524817"/>
            <a:ext cx="1918477" cy="3436328"/>
          </a:xfrm>
          <a:prstGeom prst="ellipse">
            <a:avLst/>
          </a:prstGeom>
          <a:solidFill>
            <a:schemeClr val="accent6">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p:nvPr/>
        </p:nvSpPr>
        <p:spPr bwMode="gray">
          <a:xfrm rot="18289378" flipV="1">
            <a:off x="3195424" y="1524818"/>
            <a:ext cx="1918477" cy="3436328"/>
          </a:xfrm>
          <a:prstGeom prst="ellipse">
            <a:avLst/>
          </a:prstGeom>
          <a:solidFill>
            <a:srgbClr val="94DAE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p:nvPr/>
        </p:nvSpPr>
        <p:spPr bwMode="gray">
          <a:xfrm>
            <a:off x="2778098" y="1430419"/>
            <a:ext cx="1525484" cy="618059"/>
          </a:xfrm>
          <a:prstGeom prst="ellipse">
            <a:avLst/>
          </a:prstGeom>
          <a:solidFill>
            <a:schemeClr val="accent2">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Routing Design</a:t>
            </a:r>
            <a:endParaRPr lang="en-US" altLang="zh-CN" dirty="0">
              <a:latin typeface="Huawei Sans" panose="020C0503030203020204" pitchFamily="34" charset="0"/>
              <a:sym typeface="Huawei Sans" panose="020C0503030203020204" pitchFamily="34" charset="0"/>
            </a:endParaRPr>
          </a:p>
        </p:txBody>
      </p:sp>
      <p:sp>
        <p:nvSpPr>
          <p:cNvPr id="4" name="圆角矩形 75"/>
          <p:cNvSpPr/>
          <p:nvPr/>
        </p:nvSpPr>
        <p:spPr bwMode="gray">
          <a:xfrm>
            <a:off x="477521" y="955300"/>
            <a:ext cx="5508000" cy="360000"/>
          </a:xfrm>
          <a:prstGeom prst="roundRect">
            <a:avLst>
              <a:gd name="adj" fmla="val 867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Three-layer networking: scenario 1</a:t>
            </a:r>
            <a:endParaRPr lang="en-US" sz="1600" dirty="0">
              <a:solidFill>
                <a:srgbClr val="30B5C5"/>
              </a:solidFill>
              <a:latin typeface="Huawei Sans" panose="020C0503030203020204" pitchFamily="34" charset="0"/>
            </a:endParaRPr>
          </a:p>
        </p:txBody>
      </p:sp>
      <p:sp>
        <p:nvSpPr>
          <p:cNvPr id="5" name="圆角矩形 75"/>
          <p:cNvSpPr/>
          <p:nvPr/>
        </p:nvSpPr>
        <p:spPr bwMode="gray">
          <a:xfrm>
            <a:off x="6206479" y="955300"/>
            <a:ext cx="5508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Three-layer networking: scenario 2</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77521" y="1359258"/>
            <a:ext cx="5508000" cy="316511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6206479" y="1359258"/>
            <a:ext cx="5508000" cy="316511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8" name="图片 86" descr="核心交换机.png"/>
          <p:cNvPicPr>
            <a:picLocks noChangeAspect="1"/>
          </p:cNvPicPr>
          <p:nvPr/>
        </p:nvPicPr>
        <p:blipFill>
          <a:blip r:embed="rId3"/>
          <a:stretch>
            <a:fillRect/>
          </a:stretch>
        </p:blipFill>
        <p:spPr bwMode="gray">
          <a:xfrm>
            <a:off x="2972169" y="1761859"/>
            <a:ext cx="406420" cy="332527"/>
          </a:xfrm>
          <a:prstGeom prst="rect">
            <a:avLst/>
          </a:prstGeom>
        </p:spPr>
      </p:pic>
      <p:pic>
        <p:nvPicPr>
          <p:cNvPr id="9" name="图片 86" descr="核心交换机.png"/>
          <p:cNvPicPr>
            <a:picLocks noChangeAspect="1"/>
          </p:cNvPicPr>
          <p:nvPr/>
        </p:nvPicPr>
        <p:blipFill>
          <a:blip r:embed="rId3"/>
          <a:stretch>
            <a:fillRect/>
          </a:stretch>
        </p:blipFill>
        <p:spPr bwMode="gray">
          <a:xfrm>
            <a:off x="3690798" y="1761859"/>
            <a:ext cx="406420" cy="332527"/>
          </a:xfrm>
          <a:prstGeom prst="rect">
            <a:avLst/>
          </a:prstGeom>
        </p:spPr>
      </p:pic>
      <p:cxnSp>
        <p:nvCxnSpPr>
          <p:cNvPr id="10" name="直接连接符 9"/>
          <p:cNvCxnSpPr>
            <a:stCxn id="8" idx="3"/>
            <a:endCxn id="9" idx="1"/>
          </p:cNvCxnSpPr>
          <p:nvPr/>
        </p:nvCxnSpPr>
        <p:spPr bwMode="gray">
          <a:xfrm>
            <a:off x="3378589" y="1928123"/>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1" name="图片 87" descr="汇聚交换机.png"/>
          <p:cNvPicPr>
            <a:picLocks noChangeAspect="1"/>
          </p:cNvPicPr>
          <p:nvPr/>
        </p:nvPicPr>
        <p:blipFill>
          <a:blip r:embed="rId4"/>
          <a:stretch>
            <a:fillRect/>
          </a:stretch>
        </p:blipFill>
        <p:spPr bwMode="gray">
          <a:xfrm>
            <a:off x="2363927" y="2858737"/>
            <a:ext cx="406420" cy="332527"/>
          </a:xfrm>
          <a:prstGeom prst="rect">
            <a:avLst/>
          </a:prstGeom>
        </p:spPr>
      </p:pic>
      <p:pic>
        <p:nvPicPr>
          <p:cNvPr id="12" name="图片 87" descr="汇聚交换机.png"/>
          <p:cNvPicPr>
            <a:picLocks noChangeAspect="1"/>
          </p:cNvPicPr>
          <p:nvPr/>
        </p:nvPicPr>
        <p:blipFill>
          <a:blip r:embed="rId4"/>
          <a:stretch>
            <a:fillRect/>
          </a:stretch>
        </p:blipFill>
        <p:spPr bwMode="gray">
          <a:xfrm>
            <a:off x="1645298" y="2858737"/>
            <a:ext cx="406420" cy="332527"/>
          </a:xfrm>
          <a:prstGeom prst="rect">
            <a:avLst/>
          </a:prstGeom>
        </p:spPr>
      </p:pic>
      <p:cxnSp>
        <p:nvCxnSpPr>
          <p:cNvPr id="13" name="直接连接符 12"/>
          <p:cNvCxnSpPr>
            <a:stCxn id="12" idx="3"/>
            <a:endCxn id="11" idx="1"/>
          </p:cNvCxnSpPr>
          <p:nvPr/>
        </p:nvCxnSpPr>
        <p:spPr bwMode="gray">
          <a:xfrm>
            <a:off x="2051718" y="3025001"/>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4" name="图片 76" descr="接入交换机.png"/>
          <p:cNvPicPr>
            <a:picLocks noChangeAspect="1"/>
          </p:cNvPicPr>
          <p:nvPr/>
        </p:nvPicPr>
        <p:blipFill>
          <a:blip r:embed="rId5"/>
          <a:stretch>
            <a:fillRect/>
          </a:stretch>
        </p:blipFill>
        <p:spPr bwMode="gray">
          <a:xfrm>
            <a:off x="1646521" y="3943237"/>
            <a:ext cx="406420" cy="332527"/>
          </a:xfrm>
          <a:prstGeom prst="rect">
            <a:avLst/>
          </a:prstGeom>
        </p:spPr>
      </p:pic>
      <p:pic>
        <p:nvPicPr>
          <p:cNvPr id="15" name="图片 76" descr="接入交换机.png"/>
          <p:cNvPicPr>
            <a:picLocks noChangeAspect="1"/>
          </p:cNvPicPr>
          <p:nvPr/>
        </p:nvPicPr>
        <p:blipFill>
          <a:blip r:embed="rId5"/>
          <a:stretch>
            <a:fillRect/>
          </a:stretch>
        </p:blipFill>
        <p:spPr bwMode="gray">
          <a:xfrm>
            <a:off x="2362705" y="3943237"/>
            <a:ext cx="406420" cy="332527"/>
          </a:xfrm>
          <a:prstGeom prst="rect">
            <a:avLst/>
          </a:prstGeom>
        </p:spPr>
      </p:pic>
      <p:cxnSp>
        <p:nvCxnSpPr>
          <p:cNvPr id="16" name="直接连接符 15"/>
          <p:cNvCxnSpPr>
            <a:stCxn id="14" idx="3"/>
            <a:endCxn id="15" idx="1"/>
          </p:cNvCxnSpPr>
          <p:nvPr/>
        </p:nvCxnSpPr>
        <p:spPr bwMode="gray">
          <a:xfrm>
            <a:off x="2052941" y="4109501"/>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7" name="图片 87" descr="汇聚交换机.png"/>
          <p:cNvPicPr>
            <a:picLocks noChangeAspect="1"/>
          </p:cNvPicPr>
          <p:nvPr/>
        </p:nvPicPr>
        <p:blipFill>
          <a:blip r:embed="rId4"/>
          <a:stretch>
            <a:fillRect/>
          </a:stretch>
        </p:blipFill>
        <p:spPr bwMode="gray">
          <a:xfrm>
            <a:off x="5017668" y="2858737"/>
            <a:ext cx="406420" cy="332527"/>
          </a:xfrm>
          <a:prstGeom prst="rect">
            <a:avLst/>
          </a:prstGeom>
        </p:spPr>
      </p:pic>
      <p:pic>
        <p:nvPicPr>
          <p:cNvPr id="18" name="图片 87" descr="汇聚交换机.png"/>
          <p:cNvPicPr>
            <a:picLocks noChangeAspect="1"/>
          </p:cNvPicPr>
          <p:nvPr/>
        </p:nvPicPr>
        <p:blipFill>
          <a:blip r:embed="rId4"/>
          <a:stretch>
            <a:fillRect/>
          </a:stretch>
        </p:blipFill>
        <p:spPr bwMode="gray">
          <a:xfrm>
            <a:off x="4299039" y="2858737"/>
            <a:ext cx="406420" cy="332527"/>
          </a:xfrm>
          <a:prstGeom prst="rect">
            <a:avLst/>
          </a:prstGeom>
        </p:spPr>
      </p:pic>
      <p:cxnSp>
        <p:nvCxnSpPr>
          <p:cNvPr id="19" name="直接连接符 18"/>
          <p:cNvCxnSpPr>
            <a:stCxn id="18" idx="3"/>
            <a:endCxn id="17" idx="1"/>
          </p:cNvCxnSpPr>
          <p:nvPr/>
        </p:nvCxnSpPr>
        <p:spPr bwMode="gray">
          <a:xfrm>
            <a:off x="4705459" y="3025001"/>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0" name="图片 76" descr="接入交换机.png"/>
          <p:cNvPicPr>
            <a:picLocks noChangeAspect="1"/>
          </p:cNvPicPr>
          <p:nvPr/>
        </p:nvPicPr>
        <p:blipFill>
          <a:blip r:embed="rId5"/>
          <a:stretch>
            <a:fillRect/>
          </a:stretch>
        </p:blipFill>
        <p:spPr bwMode="gray">
          <a:xfrm>
            <a:off x="4300262" y="3943237"/>
            <a:ext cx="406420" cy="332527"/>
          </a:xfrm>
          <a:prstGeom prst="rect">
            <a:avLst/>
          </a:prstGeom>
        </p:spPr>
      </p:pic>
      <p:pic>
        <p:nvPicPr>
          <p:cNvPr id="21" name="图片 76" descr="接入交换机.png"/>
          <p:cNvPicPr>
            <a:picLocks noChangeAspect="1"/>
          </p:cNvPicPr>
          <p:nvPr/>
        </p:nvPicPr>
        <p:blipFill>
          <a:blip r:embed="rId5"/>
          <a:stretch>
            <a:fillRect/>
          </a:stretch>
        </p:blipFill>
        <p:spPr bwMode="gray">
          <a:xfrm>
            <a:off x="5016446" y="3943237"/>
            <a:ext cx="406420" cy="332527"/>
          </a:xfrm>
          <a:prstGeom prst="rect">
            <a:avLst/>
          </a:prstGeom>
        </p:spPr>
      </p:pic>
      <p:cxnSp>
        <p:nvCxnSpPr>
          <p:cNvPr id="22" name="直接连接符 21"/>
          <p:cNvCxnSpPr>
            <a:stCxn id="20" idx="3"/>
            <a:endCxn id="21" idx="1"/>
          </p:cNvCxnSpPr>
          <p:nvPr/>
        </p:nvCxnSpPr>
        <p:spPr bwMode="gray">
          <a:xfrm>
            <a:off x="4706682" y="4109501"/>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2894142" y="1456754"/>
            <a:ext cx="1281101" cy="305105"/>
          </a:xfrm>
          <a:prstGeom prst="rect">
            <a:avLst/>
          </a:prstGeom>
          <a:noFill/>
        </p:spPr>
        <p:txBody>
          <a:bodyPr wrap="square" rtlCol="0">
            <a:noAutofit/>
          </a:bodyPr>
          <a:lstStyle/>
          <a:p>
            <a:pPr algn="ctr" fontAlgn="ctr"/>
            <a:r>
              <a:rPr lang="en-US" sz="1400" b="1" dirty="0" err="1" smtClean="0">
                <a:solidFill>
                  <a:srgbClr val="EC7061"/>
                </a:solidFill>
                <a:latin typeface="Huawei Sans" panose="020C0503030203020204" pitchFamily="34" charset="0"/>
              </a:rPr>
              <a:t>OSPF</a:t>
            </a:r>
            <a:r>
              <a:rPr lang="en-US" sz="1400" b="1" dirty="0" smtClean="0">
                <a:solidFill>
                  <a:srgbClr val="EC7061"/>
                </a:solidFill>
                <a:latin typeface="Huawei Sans" panose="020C0503030203020204" pitchFamily="34" charset="0"/>
              </a:rPr>
              <a:t> area 0</a:t>
            </a:r>
            <a:endParaRPr lang="en-US" sz="1400" b="1" dirty="0">
              <a:solidFill>
                <a:srgbClr val="EC7061"/>
              </a:solidFill>
              <a:latin typeface="Huawei Sans" panose="020C0503030203020204" pitchFamily="34" charset="0"/>
            </a:endParaRPr>
          </a:p>
        </p:txBody>
      </p:sp>
      <p:sp>
        <p:nvSpPr>
          <p:cNvPr id="31" name="文本框 30"/>
          <p:cNvSpPr txBox="1"/>
          <p:nvPr/>
        </p:nvSpPr>
        <p:spPr bwMode="gray">
          <a:xfrm>
            <a:off x="1606989" y="3418579"/>
            <a:ext cx="1365180" cy="305105"/>
          </a:xfrm>
          <a:prstGeom prst="rect">
            <a:avLst/>
          </a:prstGeom>
          <a:noFill/>
        </p:spPr>
        <p:txBody>
          <a:bodyPr wrap="square" rtlCol="0">
            <a:noAutofit/>
          </a:bodyPr>
          <a:lstStyle/>
          <a:p>
            <a:pPr algn="ctr" fontAlgn="ctr"/>
            <a:r>
              <a:rPr lang="en-US" sz="1400" b="1" dirty="0" err="1" smtClean="0">
                <a:solidFill>
                  <a:srgbClr val="EC7061"/>
                </a:solidFill>
                <a:latin typeface="Huawei Sans" panose="020C0503030203020204" pitchFamily="34" charset="0"/>
              </a:rPr>
              <a:t>OSPF</a:t>
            </a:r>
            <a:r>
              <a:rPr lang="en-US" sz="1400" b="1" dirty="0" smtClean="0">
                <a:solidFill>
                  <a:srgbClr val="EC7061"/>
                </a:solidFill>
                <a:latin typeface="Huawei Sans" panose="020C0503030203020204" pitchFamily="34" charset="0"/>
              </a:rPr>
              <a:t> area 1</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4300456" y="3418579"/>
            <a:ext cx="1282825" cy="305105"/>
          </a:xfrm>
          <a:prstGeom prst="rect">
            <a:avLst/>
          </a:prstGeom>
          <a:noFill/>
        </p:spPr>
        <p:txBody>
          <a:bodyPr wrap="square" rtlCol="0">
            <a:noAutofit/>
          </a:bodyPr>
          <a:lstStyle/>
          <a:p>
            <a:pPr algn="ctr" fontAlgn="ctr"/>
            <a:r>
              <a:rPr lang="en-US" sz="1400" b="1" dirty="0" err="1" smtClean="0">
                <a:solidFill>
                  <a:srgbClr val="EC7061"/>
                </a:solidFill>
                <a:latin typeface="Huawei Sans" panose="020C0503030203020204" pitchFamily="34" charset="0"/>
              </a:rPr>
              <a:t>OSPF</a:t>
            </a:r>
            <a:r>
              <a:rPr lang="en-US" sz="1400" b="1" dirty="0" smtClean="0">
                <a:solidFill>
                  <a:srgbClr val="EC7061"/>
                </a:solidFill>
                <a:latin typeface="Huawei Sans" panose="020C0503030203020204" pitchFamily="34" charset="0"/>
              </a:rPr>
              <a:t> area 2</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63449" y="1838270"/>
            <a:ext cx="2289249" cy="307777"/>
          </a:xfrm>
          <a:prstGeom prst="rect">
            <a:avLst/>
          </a:prstGeom>
          <a:noFill/>
        </p:spPr>
        <p:txBody>
          <a:bodyPr wrap="square" rtlCol="0">
            <a:noAutofit/>
          </a:bodyPr>
          <a:lstStyle/>
          <a:p>
            <a:pPr fontAlgn="ctr">
              <a:spcBef>
                <a:spcPct val="0"/>
              </a:spcBef>
              <a:spcAft>
                <a:spcPct val="0"/>
              </a:spcAft>
              <a:defRPr/>
            </a:pPr>
            <a:r>
              <a:rPr lang="en-US" sz="1400" dirty="0" smtClean="0">
                <a:solidFill>
                  <a:prstClr val="black"/>
                </a:solidFill>
                <a:latin typeface="Huawei Sans" panose="020C0503030203020204" pitchFamily="34" charset="0"/>
              </a:rPr>
              <a:t>Core (border)</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63449" y="2867428"/>
            <a:ext cx="1191352" cy="307777"/>
          </a:xfrm>
          <a:prstGeom prst="rect">
            <a:avLst/>
          </a:prstGeom>
          <a:noFill/>
        </p:spPr>
        <p:txBody>
          <a:bodyPr wrap="none" rtlCol="0">
            <a:noAutofit/>
          </a:bodyPr>
          <a:lstStyle/>
          <a:p>
            <a:pPr fontAlgn="ctr">
              <a:spcBef>
                <a:spcPct val="0"/>
              </a:spcBef>
              <a:spcAft>
                <a:spcPct val="0"/>
              </a:spcAft>
              <a:defRPr/>
            </a:pPr>
            <a:r>
              <a:rPr lang="en-US" sz="1400" dirty="0" smtClean="0">
                <a:solidFill>
                  <a:prstClr val="black"/>
                </a:solidFill>
                <a:latin typeface="Huawei Sans" panose="020C0503030203020204" pitchFamily="34" charset="0"/>
              </a:rPr>
              <a:t>Aggregation</a:t>
            </a:r>
            <a:endParaRPr lang="en-US" sz="1400" dirty="0">
              <a:solidFill>
                <a:prstClr val="black"/>
              </a:solidFill>
              <a:latin typeface="Huawei Sans" panose="020C0503030203020204" pitchFamily="34" charset="0"/>
            </a:endParaRPr>
          </a:p>
        </p:txBody>
      </p:sp>
      <p:sp>
        <p:nvSpPr>
          <p:cNvPr id="35" name="文本框 34"/>
          <p:cNvSpPr txBox="1"/>
          <p:nvPr/>
        </p:nvSpPr>
        <p:spPr bwMode="gray">
          <a:xfrm>
            <a:off x="463449" y="3981256"/>
            <a:ext cx="1308371" cy="307777"/>
          </a:xfrm>
          <a:prstGeom prst="rect">
            <a:avLst/>
          </a:prstGeom>
          <a:noFill/>
        </p:spPr>
        <p:txBody>
          <a:bodyPr wrap="none" rtlCol="0">
            <a:noAutofit/>
          </a:bodyPr>
          <a:lstStyle/>
          <a:p>
            <a:pPr fontAlgn="ctr">
              <a:spcBef>
                <a:spcPct val="0"/>
              </a:spcBef>
              <a:spcAft>
                <a:spcPct val="0"/>
              </a:spcAft>
              <a:defRPr/>
            </a:pPr>
            <a:r>
              <a:rPr lang="en-US" sz="1400" dirty="0" smtClean="0">
                <a:solidFill>
                  <a:prstClr val="black"/>
                </a:solidFill>
                <a:latin typeface="Huawei Sans" panose="020C0503030203020204" pitchFamily="34" charset="0"/>
              </a:rPr>
              <a:t>Access (edge)</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86" descr="核心交换机.png"/>
          <p:cNvPicPr>
            <a:picLocks noChangeAspect="1"/>
          </p:cNvPicPr>
          <p:nvPr/>
        </p:nvPicPr>
        <p:blipFill>
          <a:blip r:embed="rId3"/>
          <a:stretch>
            <a:fillRect/>
          </a:stretch>
        </p:blipFill>
        <p:spPr bwMode="gray">
          <a:xfrm>
            <a:off x="8780267" y="1794517"/>
            <a:ext cx="406420" cy="332527"/>
          </a:xfrm>
          <a:prstGeom prst="rect">
            <a:avLst/>
          </a:prstGeom>
        </p:spPr>
      </p:pic>
      <p:pic>
        <p:nvPicPr>
          <p:cNvPr id="38" name="图片 86" descr="核心交换机.png"/>
          <p:cNvPicPr>
            <a:picLocks noChangeAspect="1"/>
          </p:cNvPicPr>
          <p:nvPr/>
        </p:nvPicPr>
        <p:blipFill>
          <a:blip r:embed="rId3"/>
          <a:stretch>
            <a:fillRect/>
          </a:stretch>
        </p:blipFill>
        <p:spPr bwMode="gray">
          <a:xfrm>
            <a:off x="9498896" y="1794517"/>
            <a:ext cx="406420" cy="332527"/>
          </a:xfrm>
          <a:prstGeom prst="rect">
            <a:avLst/>
          </a:prstGeom>
        </p:spPr>
      </p:pic>
      <p:cxnSp>
        <p:nvCxnSpPr>
          <p:cNvPr id="39" name="直接连接符 38"/>
          <p:cNvCxnSpPr>
            <a:stCxn id="37" idx="3"/>
            <a:endCxn id="38" idx="1"/>
          </p:cNvCxnSpPr>
          <p:nvPr/>
        </p:nvCxnSpPr>
        <p:spPr bwMode="gray">
          <a:xfrm>
            <a:off x="9186687" y="1960781"/>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0" name="图片 87" descr="汇聚交换机.png"/>
          <p:cNvPicPr>
            <a:picLocks noChangeAspect="1"/>
          </p:cNvPicPr>
          <p:nvPr/>
        </p:nvPicPr>
        <p:blipFill>
          <a:blip r:embed="rId4"/>
          <a:stretch>
            <a:fillRect/>
          </a:stretch>
        </p:blipFill>
        <p:spPr bwMode="gray">
          <a:xfrm>
            <a:off x="8172025" y="2891395"/>
            <a:ext cx="406420" cy="332527"/>
          </a:xfrm>
          <a:prstGeom prst="rect">
            <a:avLst/>
          </a:prstGeom>
        </p:spPr>
      </p:pic>
      <p:pic>
        <p:nvPicPr>
          <p:cNvPr id="41" name="图片 87" descr="汇聚交换机.png"/>
          <p:cNvPicPr>
            <a:picLocks noChangeAspect="1"/>
          </p:cNvPicPr>
          <p:nvPr/>
        </p:nvPicPr>
        <p:blipFill>
          <a:blip r:embed="rId4"/>
          <a:stretch>
            <a:fillRect/>
          </a:stretch>
        </p:blipFill>
        <p:spPr bwMode="gray">
          <a:xfrm>
            <a:off x="7453396" y="2891395"/>
            <a:ext cx="406420" cy="332527"/>
          </a:xfrm>
          <a:prstGeom prst="rect">
            <a:avLst/>
          </a:prstGeom>
        </p:spPr>
      </p:pic>
      <p:cxnSp>
        <p:nvCxnSpPr>
          <p:cNvPr id="42" name="直接连接符 41"/>
          <p:cNvCxnSpPr>
            <a:stCxn id="41" idx="3"/>
            <a:endCxn id="40" idx="1"/>
          </p:cNvCxnSpPr>
          <p:nvPr/>
        </p:nvCxnSpPr>
        <p:spPr bwMode="gray">
          <a:xfrm>
            <a:off x="7859816" y="3057659"/>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3" name="图片 76" descr="接入交换机.png"/>
          <p:cNvPicPr>
            <a:picLocks noChangeAspect="1"/>
          </p:cNvPicPr>
          <p:nvPr/>
        </p:nvPicPr>
        <p:blipFill>
          <a:blip r:embed="rId5"/>
          <a:stretch>
            <a:fillRect/>
          </a:stretch>
        </p:blipFill>
        <p:spPr bwMode="gray">
          <a:xfrm>
            <a:off x="7454619" y="3975895"/>
            <a:ext cx="406420" cy="332527"/>
          </a:xfrm>
          <a:prstGeom prst="rect">
            <a:avLst/>
          </a:prstGeom>
        </p:spPr>
      </p:pic>
      <p:pic>
        <p:nvPicPr>
          <p:cNvPr id="44" name="图片 76" descr="接入交换机.png"/>
          <p:cNvPicPr>
            <a:picLocks noChangeAspect="1"/>
          </p:cNvPicPr>
          <p:nvPr/>
        </p:nvPicPr>
        <p:blipFill>
          <a:blip r:embed="rId5"/>
          <a:stretch>
            <a:fillRect/>
          </a:stretch>
        </p:blipFill>
        <p:spPr bwMode="gray">
          <a:xfrm>
            <a:off x="8170803" y="3975895"/>
            <a:ext cx="406420" cy="332527"/>
          </a:xfrm>
          <a:prstGeom prst="rect">
            <a:avLst/>
          </a:prstGeom>
        </p:spPr>
      </p:pic>
      <p:cxnSp>
        <p:nvCxnSpPr>
          <p:cNvPr id="45" name="直接连接符 44"/>
          <p:cNvCxnSpPr>
            <a:stCxn id="43" idx="3"/>
            <a:endCxn id="44" idx="1"/>
          </p:cNvCxnSpPr>
          <p:nvPr/>
        </p:nvCxnSpPr>
        <p:spPr bwMode="gray">
          <a:xfrm>
            <a:off x="7861039" y="4142159"/>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6" name="图片 87" descr="汇聚交换机.png"/>
          <p:cNvPicPr>
            <a:picLocks noChangeAspect="1"/>
          </p:cNvPicPr>
          <p:nvPr/>
        </p:nvPicPr>
        <p:blipFill>
          <a:blip r:embed="rId4"/>
          <a:stretch>
            <a:fillRect/>
          </a:stretch>
        </p:blipFill>
        <p:spPr bwMode="gray">
          <a:xfrm>
            <a:off x="10825766" y="2891395"/>
            <a:ext cx="406420" cy="332527"/>
          </a:xfrm>
          <a:prstGeom prst="rect">
            <a:avLst/>
          </a:prstGeom>
        </p:spPr>
      </p:pic>
      <p:pic>
        <p:nvPicPr>
          <p:cNvPr id="47" name="图片 87" descr="汇聚交换机.png"/>
          <p:cNvPicPr>
            <a:picLocks noChangeAspect="1"/>
          </p:cNvPicPr>
          <p:nvPr/>
        </p:nvPicPr>
        <p:blipFill>
          <a:blip r:embed="rId4"/>
          <a:stretch>
            <a:fillRect/>
          </a:stretch>
        </p:blipFill>
        <p:spPr bwMode="gray">
          <a:xfrm>
            <a:off x="10107137" y="2891395"/>
            <a:ext cx="406420" cy="332527"/>
          </a:xfrm>
          <a:prstGeom prst="rect">
            <a:avLst/>
          </a:prstGeom>
        </p:spPr>
      </p:pic>
      <p:cxnSp>
        <p:nvCxnSpPr>
          <p:cNvPr id="48" name="直接连接符 47"/>
          <p:cNvCxnSpPr>
            <a:stCxn id="47" idx="3"/>
            <a:endCxn id="46" idx="1"/>
          </p:cNvCxnSpPr>
          <p:nvPr/>
        </p:nvCxnSpPr>
        <p:spPr bwMode="gray">
          <a:xfrm>
            <a:off x="10513557" y="3057659"/>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9" name="图片 76" descr="接入交换机.png"/>
          <p:cNvPicPr>
            <a:picLocks noChangeAspect="1"/>
          </p:cNvPicPr>
          <p:nvPr/>
        </p:nvPicPr>
        <p:blipFill>
          <a:blip r:embed="rId5"/>
          <a:stretch>
            <a:fillRect/>
          </a:stretch>
        </p:blipFill>
        <p:spPr bwMode="gray">
          <a:xfrm>
            <a:off x="10108360" y="3975895"/>
            <a:ext cx="406420" cy="332527"/>
          </a:xfrm>
          <a:prstGeom prst="rect">
            <a:avLst/>
          </a:prstGeom>
        </p:spPr>
      </p:pic>
      <p:pic>
        <p:nvPicPr>
          <p:cNvPr id="50" name="图片 76" descr="接入交换机.png"/>
          <p:cNvPicPr>
            <a:picLocks noChangeAspect="1"/>
          </p:cNvPicPr>
          <p:nvPr/>
        </p:nvPicPr>
        <p:blipFill>
          <a:blip r:embed="rId5"/>
          <a:stretch>
            <a:fillRect/>
          </a:stretch>
        </p:blipFill>
        <p:spPr bwMode="gray">
          <a:xfrm>
            <a:off x="10824544" y="3975895"/>
            <a:ext cx="406420" cy="332527"/>
          </a:xfrm>
          <a:prstGeom prst="rect">
            <a:avLst/>
          </a:prstGeom>
        </p:spPr>
      </p:pic>
      <p:cxnSp>
        <p:nvCxnSpPr>
          <p:cNvPr id="51" name="直接连接符 50"/>
          <p:cNvCxnSpPr>
            <a:stCxn id="49" idx="3"/>
            <a:endCxn id="50" idx="1"/>
          </p:cNvCxnSpPr>
          <p:nvPr/>
        </p:nvCxnSpPr>
        <p:spPr bwMode="gray">
          <a:xfrm>
            <a:off x="10514780" y="4142159"/>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8665436" y="3278108"/>
            <a:ext cx="1286346" cy="305105"/>
          </a:xfrm>
          <a:prstGeom prst="rect">
            <a:avLst/>
          </a:prstGeom>
          <a:noFill/>
        </p:spPr>
        <p:txBody>
          <a:bodyPr wrap="square" rtlCol="0">
            <a:noAutofit/>
          </a:bodyPr>
          <a:lstStyle/>
          <a:p>
            <a:pPr algn="ctr" fontAlgn="ctr"/>
            <a:r>
              <a:rPr lang="en-US" sz="1400" b="1" dirty="0" err="1" smtClean="0">
                <a:solidFill>
                  <a:srgbClr val="EC7061"/>
                </a:solidFill>
                <a:latin typeface="Huawei Sans" panose="020C0503030203020204" pitchFamily="34" charset="0"/>
              </a:rPr>
              <a:t>OSPF</a:t>
            </a:r>
            <a:r>
              <a:rPr lang="en-US" sz="1400" b="1" dirty="0" smtClean="0">
                <a:solidFill>
                  <a:srgbClr val="EC7061"/>
                </a:solidFill>
                <a:latin typeface="Huawei Sans" panose="020C0503030203020204" pitchFamily="34" charset="0"/>
              </a:rPr>
              <a:t> area 0</a:t>
            </a:r>
          </a:p>
          <a:p>
            <a:pPr algn="ctr" fontAlgn="ct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6223855" y="1838270"/>
            <a:ext cx="1301959" cy="307777"/>
          </a:xfrm>
          <a:prstGeom prst="rect">
            <a:avLst/>
          </a:prstGeom>
          <a:noFill/>
        </p:spPr>
        <p:txBody>
          <a:bodyPr wrap="none" rtlCol="0">
            <a:noAutofit/>
          </a:bodyPr>
          <a:lstStyle/>
          <a:p>
            <a:pPr fontAlgn="ctr">
              <a:spcBef>
                <a:spcPct val="0"/>
              </a:spcBef>
              <a:spcAft>
                <a:spcPct val="0"/>
              </a:spcAft>
              <a:defRPr/>
            </a:pPr>
            <a:r>
              <a:rPr lang="en-US" sz="1400" dirty="0" smtClean="0">
                <a:solidFill>
                  <a:prstClr val="black"/>
                </a:solidFill>
                <a:latin typeface="Huawei Sans" panose="020C0503030203020204" pitchFamily="34" charset="0"/>
              </a:rPr>
              <a:t>Core (border)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6223855" y="2867428"/>
            <a:ext cx="1191352" cy="307777"/>
          </a:xfrm>
          <a:prstGeom prst="rect">
            <a:avLst/>
          </a:prstGeom>
          <a:noFill/>
        </p:spPr>
        <p:txBody>
          <a:bodyPr wrap="none" rtlCol="0">
            <a:noAutofit/>
          </a:bodyPr>
          <a:lstStyle/>
          <a:p>
            <a:pPr fontAlgn="ctr">
              <a:spcBef>
                <a:spcPct val="0"/>
              </a:spcBef>
              <a:spcAft>
                <a:spcPct val="0"/>
              </a:spcAft>
              <a:defRPr/>
            </a:pPr>
            <a:r>
              <a:rPr lang="en-US" sz="1400" dirty="0" smtClean="0">
                <a:solidFill>
                  <a:prstClr val="black"/>
                </a:solidFill>
                <a:latin typeface="Huawei Sans" panose="020C0503030203020204" pitchFamily="34" charset="0"/>
              </a:rPr>
              <a:t>Aggregation</a:t>
            </a:r>
            <a:endParaRPr lang="en-US" sz="1400" dirty="0">
              <a:solidFill>
                <a:prstClr val="black"/>
              </a:solidFill>
              <a:latin typeface="Huawei Sans" panose="020C0503030203020204" pitchFamily="34" charset="0"/>
            </a:endParaRPr>
          </a:p>
        </p:txBody>
      </p:sp>
      <p:sp>
        <p:nvSpPr>
          <p:cNvPr id="56" name="文本框 55"/>
          <p:cNvSpPr txBox="1"/>
          <p:nvPr/>
        </p:nvSpPr>
        <p:spPr bwMode="gray">
          <a:xfrm>
            <a:off x="6223855" y="3981256"/>
            <a:ext cx="1300356" cy="307777"/>
          </a:xfrm>
          <a:prstGeom prst="rect">
            <a:avLst/>
          </a:prstGeom>
          <a:noFill/>
        </p:spPr>
        <p:txBody>
          <a:bodyPr wrap="none" rtlCol="0">
            <a:noAutofit/>
          </a:bodyPr>
          <a:lstStyle/>
          <a:p>
            <a:pPr fontAlgn="ctr">
              <a:spcBef>
                <a:spcPct val="0"/>
              </a:spcBef>
              <a:spcAft>
                <a:spcPct val="0"/>
              </a:spcAft>
              <a:defRPr/>
            </a:pPr>
            <a:r>
              <a:rPr lang="en-US" sz="1400" dirty="0" smtClean="0">
                <a:solidFill>
                  <a:prstClr val="black"/>
                </a:solidFill>
                <a:latin typeface="Huawei Sans" panose="020C0503030203020204" pitchFamily="34" charset="0"/>
              </a:rPr>
              <a:t>Access (edge)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75"/>
          <p:cNvSpPr/>
          <p:nvPr/>
        </p:nvSpPr>
        <p:spPr bwMode="gray">
          <a:xfrm>
            <a:off x="443283" y="4562475"/>
            <a:ext cx="11271196" cy="161654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marL="302279" lvl="0" indent="-302279" defTabSz="914034" fontAlgn="ctr">
              <a:lnSpc>
                <a:spcPts val="1000"/>
              </a:lnSpc>
              <a:spcBef>
                <a:spcPts val="792"/>
              </a:spcBef>
              <a:buSzPct val="50000"/>
              <a:buFont typeface="Wingdings" panose="05000000000000000000" pitchFamily="2" charset="2"/>
              <a:buChar char="l"/>
              <a:defRPr/>
            </a:pPr>
            <a:r>
              <a:rPr lang="en-US" sz="1400" dirty="0">
                <a:solidFill>
                  <a:schemeClr val="tx1"/>
                </a:solidFill>
                <a:latin typeface="Huawei Sans" panose="020C0503030203020204" pitchFamily="34" charset="0"/>
                <a:ea typeface="方正兰亭黑简体" panose="02000000000000000000" pitchFamily="2" charset="-122"/>
              </a:rPr>
              <a:t>Three-layer networking:</a:t>
            </a:r>
          </a:p>
          <a:p>
            <a:pPr marL="654938" lvl="1" indent="-251899" defTabSz="914034" fontAlgn="ctr">
              <a:lnSpc>
                <a:spcPts val="12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Scenario 1 (multi-area): The interconnection links between core switches belong to </a:t>
            </a:r>
            <a:r>
              <a:rPr lang="en-US" sz="1200" dirty="0" err="1">
                <a:solidFill>
                  <a:schemeClr val="tx1"/>
                </a:solidFill>
                <a:latin typeface="Huawei Sans" panose="020C0503030203020204" pitchFamily="34" charset="0"/>
                <a:ea typeface="方正兰亭黑简体" panose="02000000000000000000" pitchFamily="2" charset="-122"/>
              </a:rPr>
              <a:t>OSPF</a:t>
            </a:r>
            <a:r>
              <a:rPr lang="en-US" sz="1200" dirty="0">
                <a:solidFill>
                  <a:schemeClr val="tx1"/>
                </a:solidFill>
                <a:latin typeface="Huawei Sans" panose="020C0503030203020204" pitchFamily="34" charset="0"/>
                <a:ea typeface="方正兰亭黑简体" panose="02000000000000000000" pitchFamily="2" charset="-122"/>
              </a:rPr>
              <a:t> area 0, and the interconnection link with each aggregation switch belongs to an independent </a:t>
            </a:r>
            <a:r>
              <a:rPr lang="en-US" sz="1200" dirty="0" err="1">
                <a:solidFill>
                  <a:schemeClr val="tx1"/>
                </a:solidFill>
                <a:latin typeface="Huawei Sans" panose="020C0503030203020204" pitchFamily="34" charset="0"/>
                <a:ea typeface="方正兰亭黑简体" panose="02000000000000000000" pitchFamily="2" charset="-122"/>
              </a:rPr>
              <a:t>OSPF</a:t>
            </a:r>
            <a:r>
              <a:rPr lang="en-US" sz="1200" dirty="0">
                <a:solidFill>
                  <a:schemeClr val="tx1"/>
                </a:solidFill>
                <a:latin typeface="Huawei Sans" panose="020C0503030203020204" pitchFamily="34" charset="0"/>
                <a:ea typeface="方正兰亭黑简体" panose="02000000000000000000" pitchFamily="2" charset="-122"/>
              </a:rPr>
              <a:t> area.</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654938" lvl="1" indent="-251899" defTabSz="914034" fontAlgn="ctr">
              <a:lnSpc>
                <a:spcPts val="12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Scenario 2 (single-area): Core, aggregation, and access switches all work in </a:t>
            </a:r>
            <a:r>
              <a:rPr lang="en-US" sz="1200" dirty="0" err="1">
                <a:solidFill>
                  <a:schemeClr val="tx1"/>
                </a:solidFill>
                <a:latin typeface="Huawei Sans" panose="020C0503030203020204" pitchFamily="34" charset="0"/>
                <a:ea typeface="方正兰亭黑简体" panose="02000000000000000000" pitchFamily="2" charset="-122"/>
              </a:rPr>
              <a:t>OSPF</a:t>
            </a:r>
            <a:r>
              <a:rPr lang="en-US" sz="1200" dirty="0">
                <a:solidFill>
                  <a:schemeClr val="tx1"/>
                </a:solidFill>
                <a:latin typeface="Huawei Sans" panose="020C0503030203020204" pitchFamily="34" charset="0"/>
                <a:ea typeface="方正兰亭黑简体" panose="02000000000000000000" pitchFamily="2" charset="-122"/>
              </a:rPr>
              <a:t> area 0. If the number of switches to be deployed in a network area is fewer than 100, scenario 2 is recommended. </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02279" lvl="1" indent="-302279" defTabSz="914034" fontAlgn="ctr">
              <a:lnSpc>
                <a:spcPts val="1000"/>
              </a:lnSpc>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ea typeface="方正兰亭黑简体" panose="02000000000000000000" pitchFamily="2" charset="-122"/>
              </a:rPr>
              <a:t>Two-layer networking:</a:t>
            </a:r>
          </a:p>
          <a:p>
            <a:pPr marL="654938" lvl="1" indent="-251899" defTabSz="914034" fontAlgn="ctr">
              <a:lnSpc>
                <a:spcPts val="1200"/>
              </a:lnSpc>
              <a:spcBef>
                <a:spcPts val="720"/>
              </a:spcBef>
              <a:buSzPct val="50000"/>
              <a:buFont typeface="Wingdings" panose="05000000000000000000" pitchFamily="2" charset="2"/>
              <a:buChar char="p"/>
              <a:defRPr/>
            </a:pPr>
            <a:r>
              <a:rPr lang="en-US" sz="1200" dirty="0" err="1">
                <a:solidFill>
                  <a:schemeClr val="tx1"/>
                </a:solidFill>
                <a:latin typeface="Huawei Sans" panose="020C0503030203020204" pitchFamily="34" charset="0"/>
                <a:ea typeface="方正兰亭黑简体" panose="02000000000000000000" pitchFamily="2" charset="-122"/>
              </a:rPr>
              <a:t>OSPF</a:t>
            </a:r>
            <a:r>
              <a:rPr lang="en-US" sz="1200" dirty="0">
                <a:solidFill>
                  <a:schemeClr val="tx1"/>
                </a:solidFill>
                <a:latin typeface="Huawei Sans" panose="020C0503030203020204" pitchFamily="34" charset="0"/>
                <a:ea typeface="方正兰亭黑简体" panose="02000000000000000000" pitchFamily="2" charset="-122"/>
              </a:rPr>
              <a:t> runs only between core switches and access switches. In this case, only </a:t>
            </a:r>
            <a:r>
              <a:rPr lang="en-US" sz="1200" dirty="0" err="1">
                <a:solidFill>
                  <a:schemeClr val="tx1"/>
                </a:solidFill>
                <a:latin typeface="Huawei Sans" panose="020C0503030203020204" pitchFamily="34" charset="0"/>
                <a:ea typeface="方正兰亭黑简体" panose="02000000000000000000" pitchFamily="2" charset="-122"/>
              </a:rPr>
              <a:t>OSPF</a:t>
            </a:r>
            <a:r>
              <a:rPr lang="en-US" sz="1200" dirty="0">
                <a:solidFill>
                  <a:schemeClr val="tx1"/>
                </a:solidFill>
                <a:latin typeface="Huawei Sans" panose="020C0503030203020204" pitchFamily="34" charset="0"/>
                <a:ea typeface="方正兰亭黑简体" panose="02000000000000000000" pitchFamily="2" charset="-122"/>
              </a:rPr>
              <a:t> area 0 needs to be planned on the entire network.</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65" name="五边形 64"/>
          <p:cNvSpPr/>
          <p:nvPr/>
        </p:nvSpPr>
        <p:spPr bwMode="gray">
          <a:xfrm>
            <a:off x="7484882" y="23065"/>
            <a:ext cx="1939579"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Network Architecture and Topology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9355820" y="23065"/>
            <a:ext cx="118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b="1" dirty="0" smtClean="0">
                <a:solidFill>
                  <a:schemeClr val="bg1"/>
                </a:solidFill>
                <a:latin typeface="Huawei Sans" panose="020C0503030203020204" pitchFamily="34" charset="0"/>
              </a:rPr>
              <a:t>Basic Service Design</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10456890" y="23065"/>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dirty="0" smtClean="0">
                <a:latin typeface="Huawei Sans" panose="020C0503030203020204" pitchFamily="34" charset="0"/>
              </a:rPr>
              <a:t>LAN Automation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p:nvPr/>
        </p:nvCxnSpPr>
        <p:spPr bwMode="gray">
          <a:xfrm>
            <a:off x="10206058" y="5706553"/>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bwMode="gray">
          <a:xfrm>
            <a:off x="10602522" y="5583443"/>
            <a:ext cx="1077719" cy="244084"/>
          </a:xfrm>
          <a:prstGeom prst="rect">
            <a:avLst/>
          </a:prstGeom>
          <a:noFill/>
        </p:spPr>
        <p:txBody>
          <a:bodyPr wrap="square" rtlCol="0">
            <a:noAutofit/>
          </a:bodyPr>
          <a:lstStyle/>
          <a:p>
            <a:pPr algn="ctr" fontAlgn="ctr"/>
            <a:r>
              <a:rPr lang="en-US" sz="1000" dirty="0" err="1" smtClean="0">
                <a:latin typeface="Huawei Sans" panose="020C0503030203020204" pitchFamily="34" charset="0"/>
              </a:rPr>
              <a:t>CSS</a:t>
            </a:r>
            <a:r>
              <a:rPr lang="en-US" sz="1000" dirty="0" smtClean="0">
                <a:latin typeface="Huawei Sans" panose="020C0503030203020204" pitchFamily="34" charset="0"/>
              </a:rPr>
              <a:t>/</a:t>
            </a:r>
            <a:r>
              <a:rPr lang="en-US" sz="1000" dirty="0" err="1" smtClean="0">
                <a:latin typeface="Huawei Sans" panose="020C0503030203020204" pitchFamily="34" charset="0"/>
              </a:rPr>
              <a:t>iStack</a:t>
            </a:r>
            <a:r>
              <a:rPr lang="en-US" sz="1000" dirty="0" smtClean="0">
                <a:latin typeface="Huawei Sans" panose="020C0503030203020204" pitchFamily="34" charset="0"/>
              </a:rPr>
              <a:t> link</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779875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917567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27"/>
          <p:cNvSpPr/>
          <p:nvPr/>
        </p:nvSpPr>
        <p:spPr bwMode="gray">
          <a:xfrm>
            <a:off x="1063802" y="3409400"/>
            <a:ext cx="10064397" cy="2731097"/>
          </a:xfrm>
          <a:prstGeom prst="roundRect">
            <a:avLst>
              <a:gd name="adj" fmla="val 2446"/>
            </a:avLst>
          </a:prstGeom>
          <a:gradFill flip="none" rotWithShape="1">
            <a:gsLst>
              <a:gs pos="100000">
                <a:schemeClr val="bg1"/>
              </a:gs>
              <a:gs pos="0">
                <a:srgbClr val="E3F6F8"/>
              </a:gs>
            </a:gsLst>
            <a:lin ang="0" scaled="1"/>
          </a:gradFill>
          <a:ln w="19050">
            <a:gradFill flip="none" rotWithShape="1">
              <a:gsLst>
                <a:gs pos="32000">
                  <a:srgbClr val="56C4D2"/>
                </a:gs>
                <a:gs pos="100000">
                  <a:schemeClr val="bg1">
                    <a:alpha val="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lIns="287916" tIns="45705" rIns="91413" bIns="45705" rtlCol="0" anchor="ctr">
            <a:noAutofit/>
          </a:bodyPr>
          <a:lstStyle/>
          <a:p>
            <a:pPr fontAlgn="ctr"/>
            <a:endParaRPr lang="en-US" altLang="zh-CN" sz="240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Network Deployment Design</a:t>
            </a:r>
            <a:endParaRPr lang="en-US" altLang="zh-CN" dirty="0">
              <a:latin typeface="Huawei Sans" panose="020C0503030203020204" pitchFamily="34" charset="0"/>
              <a:sym typeface="Huawei Sans" panose="020C0503030203020204" pitchFamily="34" charset="0"/>
            </a:endParaRPr>
          </a:p>
        </p:txBody>
      </p:sp>
      <p:cxnSp>
        <p:nvCxnSpPr>
          <p:cNvPr id="3" name="直接连接符 2"/>
          <p:cNvCxnSpPr/>
          <p:nvPr/>
        </p:nvCxnSpPr>
        <p:spPr bwMode="gray">
          <a:xfrm>
            <a:off x="8663650" y="5890637"/>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bwMode="gray">
          <a:xfrm>
            <a:off x="9060114" y="5767527"/>
            <a:ext cx="1077719" cy="244084"/>
          </a:xfrm>
          <a:prstGeom prst="rect">
            <a:avLst/>
          </a:prstGeom>
          <a:noFill/>
        </p:spPr>
        <p:txBody>
          <a:bodyPr wrap="square" rtlCol="0">
            <a:noAutofit/>
          </a:bodyPr>
          <a:lstStyle/>
          <a:p>
            <a:pPr algn="ctr" fontAlgn="ctr"/>
            <a:r>
              <a:rPr lang="en-US" sz="1000" dirty="0" err="1" smtClean="0">
                <a:latin typeface="Huawei Sans" panose="020C0503030203020204" pitchFamily="34" charset="0"/>
              </a:rPr>
              <a:t>CSS</a:t>
            </a:r>
            <a:r>
              <a:rPr lang="en-US" sz="1000" dirty="0" smtClean="0">
                <a:latin typeface="Huawei Sans" panose="020C0503030203020204" pitchFamily="34" charset="0"/>
              </a:rPr>
              <a:t>/</a:t>
            </a:r>
            <a:r>
              <a:rPr lang="en-US" sz="1000" dirty="0" err="1" smtClean="0">
                <a:latin typeface="Huawei Sans" panose="020C0503030203020204" pitchFamily="34" charset="0"/>
              </a:rPr>
              <a:t>iStack</a:t>
            </a:r>
            <a:r>
              <a:rPr lang="en-US" sz="1000" dirty="0" smtClean="0">
                <a:latin typeface="Huawei Sans" panose="020C0503030203020204" pitchFamily="34" charset="0"/>
              </a:rPr>
              <a:t> link</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86" descr="核心交换机.png"/>
          <p:cNvPicPr>
            <a:picLocks noChangeAspect="1"/>
          </p:cNvPicPr>
          <p:nvPr/>
        </p:nvPicPr>
        <p:blipFill>
          <a:blip r:embed="rId3"/>
          <a:stretch>
            <a:fillRect/>
          </a:stretch>
        </p:blipFill>
        <p:spPr bwMode="gray">
          <a:xfrm>
            <a:off x="10551226" y="5774464"/>
            <a:ext cx="277591" cy="227120"/>
          </a:xfrm>
          <a:prstGeom prst="rect">
            <a:avLst/>
          </a:prstGeom>
        </p:spPr>
      </p:pic>
      <p:sp>
        <p:nvSpPr>
          <p:cNvPr id="6" name="圆角矩形 5"/>
          <p:cNvSpPr/>
          <p:nvPr/>
        </p:nvSpPr>
        <p:spPr bwMode="gray">
          <a:xfrm>
            <a:off x="10462134" y="5880102"/>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10729410" y="5767527"/>
            <a:ext cx="1019678" cy="244084"/>
          </a:xfrm>
          <a:prstGeom prst="rect">
            <a:avLst/>
          </a:prstGeom>
          <a:noFill/>
        </p:spPr>
        <p:txBody>
          <a:bodyPr wrap="square" rtlCol="0">
            <a:noAutofit/>
          </a:bodyPr>
          <a:lstStyle/>
          <a:p>
            <a:pPr algn="ctr" fontAlgn="ctr"/>
            <a:r>
              <a:rPr lang="en-US" sz="1000" dirty="0" smtClean="0">
                <a:latin typeface="Huawei Sans" panose="020C0503030203020204" pitchFamily="34" charset="0"/>
              </a:rPr>
              <a:t>Native AC</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Rounded Rectangle 27"/>
          <p:cNvSpPr/>
          <p:nvPr/>
        </p:nvSpPr>
        <p:spPr bwMode="gray">
          <a:xfrm>
            <a:off x="1063802" y="1008551"/>
            <a:ext cx="10064397" cy="2264995"/>
          </a:xfrm>
          <a:prstGeom prst="roundRect">
            <a:avLst>
              <a:gd name="adj" fmla="val 2446"/>
            </a:avLst>
          </a:prstGeom>
          <a:gradFill flip="none" rotWithShape="1">
            <a:gsLst>
              <a:gs pos="53400">
                <a:srgbClr val="EDEDED"/>
              </a:gs>
              <a:gs pos="100000">
                <a:schemeClr val="bg1"/>
              </a:gs>
              <a:gs pos="0">
                <a:schemeClr val="bg1">
                  <a:lumMod val="85000"/>
                </a:schemeClr>
              </a:gs>
            </a:gsLst>
            <a:lin ang="0" scaled="1"/>
          </a:gradFill>
          <a:ln w="19050">
            <a:gradFill flip="none" rotWithShape="1">
              <a:gsLst>
                <a:gs pos="32000">
                  <a:schemeClr val="bg1">
                    <a:lumMod val="65000"/>
                  </a:schemeClr>
                </a:gs>
                <a:gs pos="100000">
                  <a:schemeClr val="bg1">
                    <a:alpha val="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lIns="287916" tIns="45705" rIns="91413" bIns="45705" rtlCol="0" anchor="ctr">
            <a:noAutofit/>
          </a:bodyPr>
          <a:lstStyle/>
          <a:p>
            <a:pPr fontAlgn="ctr"/>
            <a:endParaRPr lang="en-US" altLang="zh-CN" sz="240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86" descr="核心交换机.png"/>
          <p:cNvPicPr>
            <a:picLocks noChangeAspect="1"/>
          </p:cNvPicPr>
          <p:nvPr/>
        </p:nvPicPr>
        <p:blipFill>
          <a:blip r:embed="rId3"/>
          <a:stretch>
            <a:fillRect/>
          </a:stretch>
        </p:blipFill>
        <p:spPr bwMode="gray">
          <a:xfrm>
            <a:off x="4561088" y="2643131"/>
            <a:ext cx="369473" cy="302297"/>
          </a:xfrm>
          <a:prstGeom prst="rect">
            <a:avLst/>
          </a:prstGeom>
        </p:spPr>
      </p:pic>
      <p:pic>
        <p:nvPicPr>
          <p:cNvPr id="11" name="图片 86" descr="核心交换机.png"/>
          <p:cNvPicPr>
            <a:picLocks noChangeAspect="1"/>
          </p:cNvPicPr>
          <p:nvPr/>
        </p:nvPicPr>
        <p:blipFill>
          <a:blip r:embed="rId3"/>
          <a:stretch>
            <a:fillRect/>
          </a:stretch>
        </p:blipFill>
        <p:spPr bwMode="gray">
          <a:xfrm>
            <a:off x="5279717" y="2643131"/>
            <a:ext cx="369473" cy="302297"/>
          </a:xfrm>
          <a:prstGeom prst="rect">
            <a:avLst/>
          </a:prstGeom>
        </p:spPr>
      </p:pic>
      <p:cxnSp>
        <p:nvCxnSpPr>
          <p:cNvPr id="12" name="直接连接符 11"/>
          <p:cNvCxnSpPr>
            <a:stCxn id="10" idx="3"/>
            <a:endCxn id="11" idx="1"/>
          </p:cNvCxnSpPr>
          <p:nvPr/>
        </p:nvCxnSpPr>
        <p:spPr bwMode="gray">
          <a:xfrm>
            <a:off x="4930561" y="2794280"/>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3" name="图片 87" descr="汇聚交换机.png"/>
          <p:cNvPicPr>
            <a:picLocks noChangeAspect="1"/>
          </p:cNvPicPr>
          <p:nvPr/>
        </p:nvPicPr>
        <p:blipFill>
          <a:blip r:embed="rId4"/>
          <a:stretch>
            <a:fillRect/>
          </a:stretch>
        </p:blipFill>
        <p:spPr bwMode="gray">
          <a:xfrm>
            <a:off x="3952846" y="3807745"/>
            <a:ext cx="369473" cy="302297"/>
          </a:xfrm>
          <a:prstGeom prst="rect">
            <a:avLst/>
          </a:prstGeom>
        </p:spPr>
      </p:pic>
      <p:pic>
        <p:nvPicPr>
          <p:cNvPr id="14" name="图片 87" descr="汇聚交换机.png"/>
          <p:cNvPicPr>
            <a:picLocks noChangeAspect="1"/>
          </p:cNvPicPr>
          <p:nvPr/>
        </p:nvPicPr>
        <p:blipFill>
          <a:blip r:embed="rId4"/>
          <a:stretch>
            <a:fillRect/>
          </a:stretch>
        </p:blipFill>
        <p:spPr bwMode="gray">
          <a:xfrm>
            <a:off x="3234217" y="3807745"/>
            <a:ext cx="369473" cy="302297"/>
          </a:xfrm>
          <a:prstGeom prst="rect">
            <a:avLst/>
          </a:prstGeom>
        </p:spPr>
      </p:pic>
      <p:cxnSp>
        <p:nvCxnSpPr>
          <p:cNvPr id="15" name="直接连接符 14"/>
          <p:cNvCxnSpPr>
            <a:stCxn id="14" idx="3"/>
            <a:endCxn id="13" idx="1"/>
          </p:cNvCxnSpPr>
          <p:nvPr/>
        </p:nvCxnSpPr>
        <p:spPr bwMode="gray">
          <a:xfrm>
            <a:off x="3603690" y="3958894"/>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6" name="图片 76" descr="接入交换机.png"/>
          <p:cNvPicPr>
            <a:picLocks noChangeAspect="1"/>
          </p:cNvPicPr>
          <p:nvPr/>
        </p:nvPicPr>
        <p:blipFill>
          <a:blip r:embed="rId5"/>
          <a:stretch>
            <a:fillRect/>
          </a:stretch>
        </p:blipFill>
        <p:spPr bwMode="gray">
          <a:xfrm>
            <a:off x="3235440" y="4672110"/>
            <a:ext cx="369473" cy="302297"/>
          </a:xfrm>
          <a:prstGeom prst="rect">
            <a:avLst/>
          </a:prstGeom>
        </p:spPr>
      </p:pic>
      <p:pic>
        <p:nvPicPr>
          <p:cNvPr id="17" name="图片 76" descr="接入交换机.png"/>
          <p:cNvPicPr>
            <a:picLocks noChangeAspect="1"/>
          </p:cNvPicPr>
          <p:nvPr/>
        </p:nvPicPr>
        <p:blipFill>
          <a:blip r:embed="rId5"/>
          <a:stretch>
            <a:fillRect/>
          </a:stretch>
        </p:blipFill>
        <p:spPr bwMode="gray">
          <a:xfrm>
            <a:off x="3951624" y="4672110"/>
            <a:ext cx="369473" cy="302297"/>
          </a:xfrm>
          <a:prstGeom prst="rect">
            <a:avLst/>
          </a:prstGeom>
        </p:spPr>
      </p:pic>
      <p:cxnSp>
        <p:nvCxnSpPr>
          <p:cNvPr id="18" name="直接连接符 17"/>
          <p:cNvCxnSpPr>
            <a:stCxn id="16" idx="3"/>
            <a:endCxn id="17" idx="1"/>
          </p:cNvCxnSpPr>
          <p:nvPr/>
        </p:nvCxnSpPr>
        <p:spPr bwMode="gray">
          <a:xfrm>
            <a:off x="3604913" y="4823259"/>
            <a:ext cx="346711"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9" name="图片 87" descr="汇聚交换机.png"/>
          <p:cNvPicPr>
            <a:picLocks noChangeAspect="1"/>
          </p:cNvPicPr>
          <p:nvPr/>
        </p:nvPicPr>
        <p:blipFill>
          <a:blip r:embed="rId4"/>
          <a:stretch>
            <a:fillRect/>
          </a:stretch>
        </p:blipFill>
        <p:spPr bwMode="gray">
          <a:xfrm>
            <a:off x="6606587" y="3807745"/>
            <a:ext cx="369473" cy="302297"/>
          </a:xfrm>
          <a:prstGeom prst="rect">
            <a:avLst/>
          </a:prstGeom>
        </p:spPr>
      </p:pic>
      <p:pic>
        <p:nvPicPr>
          <p:cNvPr id="20" name="图片 87" descr="汇聚交换机.png"/>
          <p:cNvPicPr>
            <a:picLocks noChangeAspect="1"/>
          </p:cNvPicPr>
          <p:nvPr/>
        </p:nvPicPr>
        <p:blipFill>
          <a:blip r:embed="rId4"/>
          <a:stretch>
            <a:fillRect/>
          </a:stretch>
        </p:blipFill>
        <p:spPr bwMode="gray">
          <a:xfrm>
            <a:off x="5887958" y="3807745"/>
            <a:ext cx="369473" cy="302297"/>
          </a:xfrm>
          <a:prstGeom prst="rect">
            <a:avLst/>
          </a:prstGeom>
        </p:spPr>
      </p:pic>
      <p:cxnSp>
        <p:nvCxnSpPr>
          <p:cNvPr id="21" name="直接连接符 20"/>
          <p:cNvCxnSpPr>
            <a:stCxn id="20" idx="3"/>
            <a:endCxn id="19" idx="1"/>
          </p:cNvCxnSpPr>
          <p:nvPr/>
        </p:nvCxnSpPr>
        <p:spPr bwMode="gray">
          <a:xfrm>
            <a:off x="6257431" y="3958894"/>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2" name="图片 76" descr="接入交换机.png"/>
          <p:cNvPicPr>
            <a:picLocks noChangeAspect="1"/>
          </p:cNvPicPr>
          <p:nvPr/>
        </p:nvPicPr>
        <p:blipFill>
          <a:blip r:embed="rId5"/>
          <a:stretch>
            <a:fillRect/>
          </a:stretch>
        </p:blipFill>
        <p:spPr bwMode="gray">
          <a:xfrm>
            <a:off x="5889181" y="4672110"/>
            <a:ext cx="369473" cy="302297"/>
          </a:xfrm>
          <a:prstGeom prst="rect">
            <a:avLst/>
          </a:prstGeom>
        </p:spPr>
      </p:pic>
      <p:pic>
        <p:nvPicPr>
          <p:cNvPr id="23" name="图片 76" descr="接入交换机.png"/>
          <p:cNvPicPr>
            <a:picLocks noChangeAspect="1"/>
          </p:cNvPicPr>
          <p:nvPr/>
        </p:nvPicPr>
        <p:blipFill>
          <a:blip r:embed="rId5"/>
          <a:stretch>
            <a:fillRect/>
          </a:stretch>
        </p:blipFill>
        <p:spPr bwMode="gray">
          <a:xfrm>
            <a:off x="6605365" y="4672110"/>
            <a:ext cx="369473" cy="302297"/>
          </a:xfrm>
          <a:prstGeom prst="rect">
            <a:avLst/>
          </a:prstGeom>
        </p:spPr>
      </p:pic>
      <p:cxnSp>
        <p:nvCxnSpPr>
          <p:cNvPr id="24" name="直接连接符 23"/>
          <p:cNvCxnSpPr>
            <a:stCxn id="22" idx="3"/>
            <a:endCxn id="23" idx="1"/>
          </p:cNvCxnSpPr>
          <p:nvPr/>
        </p:nvCxnSpPr>
        <p:spPr bwMode="gray">
          <a:xfrm>
            <a:off x="6258654" y="4823259"/>
            <a:ext cx="346711"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4781974" y="2425060"/>
            <a:ext cx="596156" cy="254578"/>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Core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4512408" y="3846947"/>
            <a:ext cx="1152480" cy="201141"/>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Aggregation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4582502" y="4695014"/>
            <a:ext cx="933005" cy="251711"/>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Access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a:stCxn id="10" idx="2"/>
            <a:endCxn id="14" idx="0"/>
          </p:cNvCxnSpPr>
          <p:nvPr/>
        </p:nvCxnSpPr>
        <p:spPr bwMode="gray">
          <a:xfrm flipH="1">
            <a:off x="3418954" y="2945428"/>
            <a:ext cx="1326871"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1" idx="2"/>
            <a:endCxn id="13" idx="0"/>
          </p:cNvCxnSpPr>
          <p:nvPr/>
        </p:nvCxnSpPr>
        <p:spPr bwMode="gray">
          <a:xfrm flipH="1">
            <a:off x="4137583" y="2945428"/>
            <a:ext cx="1326871"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0" idx="2"/>
            <a:endCxn id="20" idx="0"/>
          </p:cNvCxnSpPr>
          <p:nvPr/>
        </p:nvCxnSpPr>
        <p:spPr bwMode="gray">
          <a:xfrm>
            <a:off x="4745825" y="2945428"/>
            <a:ext cx="1326870"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1" idx="2"/>
            <a:endCxn id="19" idx="0"/>
          </p:cNvCxnSpPr>
          <p:nvPr/>
        </p:nvCxnSpPr>
        <p:spPr bwMode="gray">
          <a:xfrm>
            <a:off x="5464454" y="2945428"/>
            <a:ext cx="1326870"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4" idx="2"/>
            <a:endCxn id="16" idx="0"/>
          </p:cNvCxnSpPr>
          <p:nvPr/>
        </p:nvCxnSpPr>
        <p:spPr bwMode="gray">
          <a:xfrm>
            <a:off x="3418954" y="4110042"/>
            <a:ext cx="1223"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3" idx="2"/>
            <a:endCxn id="17" idx="0"/>
          </p:cNvCxnSpPr>
          <p:nvPr/>
        </p:nvCxnSpPr>
        <p:spPr bwMode="gray">
          <a:xfrm flipH="1">
            <a:off x="4136361" y="4110042"/>
            <a:ext cx="1222"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0" idx="2"/>
            <a:endCxn id="22" idx="0"/>
          </p:cNvCxnSpPr>
          <p:nvPr/>
        </p:nvCxnSpPr>
        <p:spPr bwMode="gray">
          <a:xfrm>
            <a:off x="6072695" y="4110042"/>
            <a:ext cx="1223"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9" idx="2"/>
            <a:endCxn id="23" idx="0"/>
          </p:cNvCxnSpPr>
          <p:nvPr/>
        </p:nvCxnSpPr>
        <p:spPr bwMode="gray">
          <a:xfrm flipH="1">
            <a:off x="6790102" y="4110042"/>
            <a:ext cx="1222"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4561087" y="1888926"/>
            <a:ext cx="369473" cy="302297"/>
          </a:xfrm>
          <a:prstGeom prst="rect">
            <a:avLst/>
          </a:prstGeom>
        </p:spPr>
      </p:pic>
      <p:pic>
        <p:nvPicPr>
          <p:cNvPr id="37"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5279717" y="1888926"/>
            <a:ext cx="369473" cy="302297"/>
          </a:xfrm>
          <a:prstGeom prst="rect">
            <a:avLst/>
          </a:prstGeom>
        </p:spPr>
      </p:pic>
      <p:cxnSp>
        <p:nvCxnSpPr>
          <p:cNvPr id="38" name="直接连接符 37"/>
          <p:cNvCxnSpPr>
            <a:stCxn id="37" idx="1"/>
            <a:endCxn id="36" idx="3"/>
          </p:cNvCxnSpPr>
          <p:nvPr/>
        </p:nvCxnSpPr>
        <p:spPr bwMode="gray">
          <a:xfrm flipH="1">
            <a:off x="4930560" y="2040075"/>
            <a:ext cx="349157"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6" idx="2"/>
            <a:endCxn id="10" idx="0"/>
          </p:cNvCxnSpPr>
          <p:nvPr/>
        </p:nvCxnSpPr>
        <p:spPr bwMode="gray">
          <a:xfrm>
            <a:off x="4745824" y="2191223"/>
            <a:ext cx="1" cy="4519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7" idx="2"/>
            <a:endCxn id="11" idx="0"/>
          </p:cNvCxnSpPr>
          <p:nvPr/>
        </p:nvCxnSpPr>
        <p:spPr bwMode="gray">
          <a:xfrm flipH="1">
            <a:off x="5464454" y="2191223"/>
            <a:ext cx="0" cy="4519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4561086" y="1185523"/>
            <a:ext cx="369473" cy="302297"/>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5279717" y="1185523"/>
            <a:ext cx="369473" cy="302297"/>
          </a:xfrm>
          <a:prstGeom prst="rect">
            <a:avLst/>
          </a:prstGeom>
          <a:noFill/>
        </p:spPr>
      </p:pic>
      <p:cxnSp>
        <p:nvCxnSpPr>
          <p:cNvPr id="43" name="直接连接符 42"/>
          <p:cNvCxnSpPr>
            <a:stCxn id="41" idx="3"/>
            <a:endCxn id="42" idx="1"/>
          </p:cNvCxnSpPr>
          <p:nvPr/>
        </p:nvCxnSpPr>
        <p:spPr bwMode="gray">
          <a:xfrm>
            <a:off x="4930559" y="1336672"/>
            <a:ext cx="3491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1" idx="2"/>
            <a:endCxn id="36" idx="0"/>
          </p:cNvCxnSpPr>
          <p:nvPr/>
        </p:nvCxnSpPr>
        <p:spPr bwMode="gray">
          <a:xfrm>
            <a:off x="4745823" y="1487820"/>
            <a:ext cx="1" cy="4011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2" idx="2"/>
            <a:endCxn id="37" idx="0"/>
          </p:cNvCxnSpPr>
          <p:nvPr/>
        </p:nvCxnSpPr>
        <p:spPr bwMode="gray">
          <a:xfrm flipH="1">
            <a:off x="5464454" y="1487820"/>
            <a:ext cx="0" cy="4011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图片 105" descr="AP.png"/>
          <p:cNvPicPr>
            <a:picLocks noChangeAspect="1"/>
          </p:cNvPicPr>
          <p:nvPr/>
        </p:nvPicPr>
        <p:blipFill>
          <a:blip r:embed="rId8"/>
          <a:stretch>
            <a:fillRect/>
          </a:stretch>
        </p:blipFill>
        <p:spPr bwMode="gray">
          <a:xfrm>
            <a:off x="3952270" y="5400268"/>
            <a:ext cx="368827" cy="301768"/>
          </a:xfrm>
          <a:prstGeom prst="rect">
            <a:avLst/>
          </a:prstGeom>
        </p:spPr>
      </p:pic>
      <p:pic>
        <p:nvPicPr>
          <p:cNvPr id="47" name="图片 105" descr="AP.png"/>
          <p:cNvPicPr>
            <a:picLocks noChangeAspect="1"/>
          </p:cNvPicPr>
          <p:nvPr/>
        </p:nvPicPr>
        <p:blipFill>
          <a:blip r:embed="rId8"/>
          <a:stretch>
            <a:fillRect/>
          </a:stretch>
        </p:blipFill>
        <p:spPr bwMode="gray">
          <a:xfrm>
            <a:off x="5888604" y="5400268"/>
            <a:ext cx="368827" cy="301768"/>
          </a:xfrm>
          <a:prstGeom prst="rect">
            <a:avLst/>
          </a:prstGeom>
        </p:spPr>
      </p:pic>
      <p:cxnSp>
        <p:nvCxnSpPr>
          <p:cNvPr id="48" name="直接连接符 47"/>
          <p:cNvCxnSpPr>
            <a:stCxn id="17" idx="2"/>
            <a:endCxn id="46" idx="0"/>
          </p:cNvCxnSpPr>
          <p:nvPr/>
        </p:nvCxnSpPr>
        <p:spPr bwMode="gray">
          <a:xfrm>
            <a:off x="4136361" y="4974407"/>
            <a:ext cx="323" cy="4258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22" idx="2"/>
            <a:endCxn id="47" idx="0"/>
          </p:cNvCxnSpPr>
          <p:nvPr/>
        </p:nvCxnSpPr>
        <p:spPr bwMode="gray">
          <a:xfrm flipH="1">
            <a:off x="6073018" y="4974407"/>
            <a:ext cx="900" cy="4258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1123071" y="1918356"/>
            <a:ext cx="2219213" cy="346672"/>
          </a:xfrm>
          <a:prstGeom prst="rect">
            <a:avLst/>
          </a:prstGeom>
          <a:noFill/>
        </p:spPr>
        <p:txBody>
          <a:bodyPr wrap="square" rtlCol="0">
            <a:noAutofit/>
          </a:bodyPr>
          <a:lstStyle/>
          <a:p>
            <a:pPr fontAlgn="ctr">
              <a:spcBef>
                <a:spcPct val="0"/>
              </a:spcBef>
              <a:spcAft>
                <a:spcPct val="0"/>
              </a:spcAft>
              <a:defRPr/>
            </a:pPr>
            <a:r>
              <a:rPr lang="en-US" sz="1400" b="1" dirty="0" smtClean="0">
                <a:solidFill>
                  <a:schemeClr val="tx1">
                    <a:lumMod val="50000"/>
                    <a:lumOff val="50000"/>
                  </a:schemeClr>
                </a:solidFill>
                <a:latin typeface="Huawei Sans" panose="020C0503030203020204" pitchFamily="34" charset="0"/>
              </a:rPr>
              <a:t>Traditional deployment</a:t>
            </a:r>
            <a:endParaRPr lang="en-US" altLang="zh-CN" sz="1400" b="1"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1123070" y="4330895"/>
            <a:ext cx="1589921" cy="341215"/>
          </a:xfrm>
          <a:prstGeom prst="rect">
            <a:avLst/>
          </a:prstGeom>
          <a:noFill/>
        </p:spPr>
        <p:txBody>
          <a:bodyPr wrap="square" rtlCol="0">
            <a:noAutofit/>
          </a:bodyPr>
          <a:lstStyle/>
          <a:p>
            <a:pPr fontAlgn="ctr">
              <a:spcBef>
                <a:spcPct val="0"/>
              </a:spcBef>
              <a:spcAft>
                <a:spcPct val="0"/>
              </a:spcAft>
              <a:defRPr/>
            </a:pPr>
            <a:r>
              <a:rPr lang="en-US" sz="1400" b="1" dirty="0" smtClean="0">
                <a:solidFill>
                  <a:srgbClr val="30B5C5"/>
                </a:solidFill>
                <a:latin typeface="Huawei Sans" panose="020C0503030203020204" pitchFamily="34" charset="0"/>
              </a:rPr>
              <a:t>Plug-and-play</a:t>
            </a:r>
            <a:endParaRPr lang="en-US" altLang="zh-CN" sz="14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spcBef>
                <a:spcPct val="0"/>
              </a:spcBef>
              <a:spcAft>
                <a:spcPct val="0"/>
              </a:spcAft>
              <a:defRPr/>
            </a:pPr>
            <a:endPar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bwMode="gray">
          <a:xfrm>
            <a:off x="5532542" y="2755877"/>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4461647" y="2755877"/>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75"/>
          <p:cNvSpPr/>
          <p:nvPr/>
        </p:nvSpPr>
        <p:spPr bwMode="gray">
          <a:xfrm>
            <a:off x="7237465" y="1387890"/>
            <a:ext cx="3159573" cy="1407604"/>
          </a:xfrm>
          <a:prstGeom prst="roundRect">
            <a:avLst>
              <a:gd name="adj" fmla="val 874"/>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000"/>
              </a:lnSpc>
              <a:spcAft>
                <a:spcPts val="300"/>
              </a:spcAft>
            </a:pPr>
            <a:r>
              <a:rPr lang="en-US" sz="1600" b="1" dirty="0" smtClean="0">
                <a:solidFill>
                  <a:schemeClr val="tx1"/>
                </a:solidFill>
                <a:latin typeface="Huawei Sans" panose="020C0503030203020204" pitchFamily="34" charset="0"/>
              </a:rPr>
              <a:t>Traditional deployment (via CLI or web system):</a:t>
            </a:r>
          </a:p>
          <a:p>
            <a:pPr marL="176213" indent="-176213" fontAlgn="ctr">
              <a:lnSpc>
                <a:spcPts val="20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Egress router</a:t>
            </a:r>
          </a:p>
          <a:p>
            <a:pPr marL="176213" indent="-176213" fontAlgn="ctr">
              <a:lnSpc>
                <a:spcPts val="20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Egress firewall</a:t>
            </a:r>
          </a:p>
          <a:p>
            <a:pPr marL="176213" indent="-176213" fontAlgn="ctr">
              <a:lnSpc>
                <a:spcPts val="20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Core switch</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75"/>
          <p:cNvSpPr/>
          <p:nvPr/>
        </p:nvSpPr>
        <p:spPr bwMode="gray">
          <a:xfrm>
            <a:off x="7237465" y="3871691"/>
            <a:ext cx="3159573" cy="1600838"/>
          </a:xfrm>
          <a:prstGeom prst="roundRect">
            <a:avLst>
              <a:gd name="adj" fmla="val 874"/>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000"/>
              </a:lnSpc>
              <a:spcAft>
                <a:spcPts val="300"/>
              </a:spcAft>
            </a:pPr>
            <a:r>
              <a:rPr lang="en-US" sz="1600" b="1" dirty="0" smtClean="0">
                <a:solidFill>
                  <a:schemeClr val="tx1"/>
                </a:solidFill>
                <a:latin typeface="Huawei Sans" panose="020C0503030203020204" pitchFamily="34" charset="0"/>
              </a:rPr>
              <a:t>Plug-and-play</a:t>
            </a:r>
          </a:p>
          <a:p>
            <a:pPr marL="176213" indent="-176213" fontAlgn="ctr">
              <a:lnSpc>
                <a:spcPts val="20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Aggregation switch</a:t>
            </a:r>
          </a:p>
          <a:p>
            <a:pPr marL="176213" indent="-176213" fontAlgn="ctr">
              <a:lnSpc>
                <a:spcPts val="20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Access switch</a:t>
            </a:r>
          </a:p>
          <a:p>
            <a:pPr marL="176213" indent="-176213" fontAlgn="ctr">
              <a:lnSpc>
                <a:spcPts val="20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AP</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7" name="图片 6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762547" y="2684355"/>
            <a:ext cx="1792651" cy="330612"/>
          </a:xfrm>
          <a:prstGeom prst="rect">
            <a:avLst/>
          </a:prstGeom>
        </p:spPr>
      </p:pic>
      <p:sp>
        <p:nvSpPr>
          <p:cNvPr id="60" name="五边形 59"/>
          <p:cNvSpPr/>
          <p:nvPr/>
        </p:nvSpPr>
        <p:spPr bwMode="gray">
          <a:xfrm>
            <a:off x="7484882" y="23065"/>
            <a:ext cx="1939579"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Network Architecture and Topology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9327539" y="23065"/>
            <a:ext cx="1188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gray">
          <a:xfrm>
            <a:off x="10397038" y="23065"/>
            <a:ext cx="1355852"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b="1" dirty="0" smtClean="0">
                <a:solidFill>
                  <a:schemeClr val="bg1"/>
                </a:solidFill>
                <a:latin typeface="Huawei Sans" panose="020C0503030203020204" pitchFamily="34" charset="0"/>
              </a:rPr>
              <a:t>LAN Automation Design</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447630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fontAlgn="ctr"/>
            <a:r>
              <a:rPr lang="en-US" dirty="0" smtClean="0">
                <a:latin typeface="Huawei Sans" panose="020C0503030203020204" pitchFamily="34" charset="0"/>
              </a:rPr>
              <a:t>Recommended Deployment Modes</a:t>
            </a:r>
            <a:endParaRPr lang="en-US" altLang="zh-CN" dirty="0">
              <a:latin typeface="Huawei Sans" panose="020C0503030203020204" pitchFamily="34" charset="0"/>
              <a:sym typeface="Huawei Sans" panose="020C0503030203020204" pitchFamily="34" charset="0"/>
            </a:endParaRPr>
          </a:p>
        </p:txBody>
      </p:sp>
      <p:graphicFrame>
        <p:nvGraphicFramePr>
          <p:cNvPr id="3" name="表格 2"/>
          <p:cNvGraphicFramePr>
            <a:graphicFrameLocks noGrp="1"/>
          </p:cNvGraphicFramePr>
          <p:nvPr>
            <p:extLst/>
          </p:nvPr>
        </p:nvGraphicFramePr>
        <p:xfrm>
          <a:off x="442915" y="1808162"/>
          <a:ext cx="11309976" cy="3019680"/>
        </p:xfrm>
        <a:graphic>
          <a:graphicData uri="http://schemas.openxmlformats.org/drawingml/2006/table">
            <a:tbl>
              <a:tblPr firstRow="1" firstCol="1" lastRow="1" lastCol="1" bandRow="1" bandCol="1"/>
              <a:tblGrid>
                <a:gridCol w="1315958"/>
                <a:gridCol w="2711794"/>
                <a:gridCol w="3756042"/>
                <a:gridCol w="3526182"/>
              </a:tblGrid>
              <a:tr h="354907">
                <a:tc>
                  <a:txBody>
                    <a:bodyPr/>
                    <a:lstStyle/>
                    <a:p>
                      <a:pPr algn="ctr" fontAlgn="ctr">
                        <a:lnSpc>
                          <a:spcPct val="100000"/>
                        </a:lnSpc>
                        <a:spcBef>
                          <a:spcPts val="0"/>
                        </a:spcBef>
                        <a:spcAft>
                          <a:spcPts val="0"/>
                        </a:spcAft>
                      </a:pPr>
                      <a:r>
                        <a:rPr lang="en-US" sz="1400" dirty="0" smtClean="0">
                          <a:latin typeface="Huawei Sans" panose="020C0503030203020204" pitchFamily="34" charset="0"/>
                        </a:rPr>
                        <a:t>Location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Device</a:t>
                      </a:r>
                      <a:endParaRPr lang="en-US" sz="1400" dirty="0">
                        <a:latin typeface="Huawei Sans" panose="020C0503030203020204" pitchFamily="34" charset="0"/>
                      </a:endParaRPr>
                    </a:p>
                  </a:txBody>
                  <a:tcPr marL="72000" marR="72000" marT="72000" marB="72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Recommended Deployment Mode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Remarks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54907">
                <a:tc rowSpan="2">
                  <a:txBody>
                    <a:bodyPr/>
                    <a:lstStyle/>
                    <a:p>
                      <a:pPr algn="ctr" fontAlgn="ctr">
                        <a:lnSpc>
                          <a:spcPct val="100000"/>
                        </a:lnSpc>
                        <a:spcBef>
                          <a:spcPts val="0"/>
                        </a:spcBef>
                        <a:spcAft>
                          <a:spcPts val="0"/>
                        </a:spcAft>
                      </a:pPr>
                      <a:r>
                        <a:rPr lang="en-US" sz="1400" dirty="0" smtClean="0">
                          <a:latin typeface="Huawei Sans" panose="020C0503030203020204" pitchFamily="34" charset="0"/>
                        </a:rPr>
                        <a:t>Egress</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Router</a:t>
                      </a:r>
                      <a:endParaRPr lang="en-US" sz="1400" dirty="0">
                        <a:latin typeface="Huawei Sans" panose="020C0503030203020204" pitchFamily="34" charset="0"/>
                      </a:endParaRPr>
                    </a:p>
                  </a:txBody>
                  <a:tcPr marL="72000" marR="72000" marT="72000" marB="72000"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Local CLI or web system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54907">
                <a:tc vMerge="1">
                  <a:txBody>
                    <a:bodyPr/>
                    <a:lstStyle/>
                    <a:p>
                      <a:endParaRPr lang="zh-CN" altLang="en-US"/>
                    </a:p>
                  </a:txBody>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Firewall</a:t>
                      </a:r>
                      <a:endParaRPr lang="en-US" sz="1400" dirty="0">
                        <a:latin typeface="Huawei Sans" panose="020C0503030203020204" pitchFamily="34" charset="0"/>
                      </a:endParaRPr>
                    </a:p>
                  </a:txBody>
                  <a:tcPr marL="72000" marR="72000" marT="72000" marB="72000"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Local CLI or web system</a:t>
                      </a:r>
                      <a:endParaRPr lang="en-US" sz="1400" dirty="0">
                        <a:latin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54907">
                <a:tc rowSpan="2">
                  <a:txBody>
                    <a:bodyPr/>
                    <a:lstStyle/>
                    <a:p>
                      <a:pPr algn="ctr" fontAlgn="ctr">
                        <a:lnSpc>
                          <a:spcPct val="100000"/>
                        </a:lnSpc>
                        <a:spcBef>
                          <a:spcPts val="0"/>
                        </a:spcBef>
                        <a:spcAft>
                          <a:spcPts val="0"/>
                        </a:spcAft>
                      </a:pPr>
                      <a:r>
                        <a:rPr lang="en-US" sz="1400" dirty="0" smtClean="0">
                          <a:latin typeface="Huawei Sans" panose="020C0503030203020204" pitchFamily="34" charset="0"/>
                        </a:rPr>
                        <a:t>Core layer</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Core switch</a:t>
                      </a:r>
                      <a:endParaRPr lang="en-US" sz="1400" dirty="0">
                        <a:latin typeface="Huawei Sans" panose="020C0503030203020204" pitchFamily="34" charset="0"/>
                      </a:endParaRPr>
                    </a:p>
                  </a:txBody>
                  <a:tcPr marL="72000" marR="72000" marT="72000" marB="72000"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Local CLI</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54907">
                <a:tc vMerge="1">
                  <a:txBody>
                    <a:bodyPr/>
                    <a:lstStyle/>
                    <a:p>
                      <a:endParaRPr lang="zh-CN" altLang="en-US"/>
                    </a:p>
                  </a:txBody>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Standalone AC</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Web system</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Alternative: </a:t>
                      </a:r>
                      <a:r>
                        <a:rPr lang="en-US" sz="1400" dirty="0" err="1" smtClean="0">
                          <a:latin typeface="Huawei Sans" panose="020C0503030203020204" pitchFamily="34" charset="0"/>
                        </a:rPr>
                        <a:t>DHCP</a:t>
                      </a:r>
                      <a:r>
                        <a:rPr lang="en-US" sz="1400" dirty="0" smtClean="0">
                          <a:latin typeface="Huawei Sans" panose="020C0503030203020204" pitchFamily="34" charset="0"/>
                        </a:rPr>
                        <a:t> Option 148</a:t>
                      </a:r>
                      <a:endParaRPr lang="en-US" sz="1400" dirty="0">
                        <a:latin typeface="Huawei Sans" panose="020C0503030203020204" pitchFamily="34" charset="0"/>
                      </a:endParaRPr>
                    </a:p>
                  </a:txBody>
                  <a:tcPr marL="72000" marR="72000" marT="72000" marB="72000" anchor="ctr">
                    <a:lnR w="28575" cap="flat" cmpd="sng" algn="ctr">
                      <a:solidFill>
                        <a:schemeClr val="tx1"/>
                      </a:solidFill>
                      <a:prstDash val="solid"/>
                      <a:round/>
                      <a:headEnd type="none" w="med" len="med"/>
                      <a:tailEnd type="none" w="med" len="med"/>
                    </a:lnR>
                  </a:tcPr>
                </a:tc>
              </a:tr>
              <a:tr h="354907">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Aggregation layer</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Aggregation switch</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tc>
                <a:tc>
                  <a:txBody>
                    <a:bodyPr/>
                    <a:lstStyle/>
                    <a:p>
                      <a:pPr algn="ctr" fontAlgn="ctr">
                        <a:lnSpc>
                          <a:spcPct val="100000"/>
                        </a:lnSpc>
                        <a:spcBef>
                          <a:spcPts val="0"/>
                        </a:spcBef>
                        <a:spcAft>
                          <a:spcPts val="0"/>
                        </a:spcAft>
                      </a:pPr>
                      <a:r>
                        <a:rPr lang="en-US" sz="1400" dirty="0" err="1" smtClean="0">
                          <a:latin typeface="Huawei Sans" panose="020C0503030203020204" pitchFamily="34" charset="0"/>
                        </a:rPr>
                        <a:t>DHCP</a:t>
                      </a:r>
                      <a:r>
                        <a:rPr lang="en-US" sz="1400" dirty="0" smtClean="0">
                          <a:latin typeface="Huawei Sans" panose="020C0503030203020204" pitchFamily="34" charset="0"/>
                        </a:rPr>
                        <a:t> Option 148</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Alternative: CLI</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R w="28575" cap="flat" cmpd="sng" algn="ctr">
                      <a:solidFill>
                        <a:schemeClr val="tx1"/>
                      </a:solidFill>
                      <a:prstDash val="solid"/>
                      <a:round/>
                      <a:headEnd type="none" w="med" len="med"/>
                      <a:tailEnd type="none" w="med" len="med"/>
                    </a:lnR>
                  </a:tcPr>
                </a:tc>
              </a:tr>
              <a:tr h="354907">
                <a:tc rowSpan="2">
                  <a:txBody>
                    <a:bodyPr/>
                    <a:lstStyle/>
                    <a:p>
                      <a:pPr algn="ctr" fontAlgn="ctr">
                        <a:lnSpc>
                          <a:spcPct val="100000"/>
                        </a:lnSpc>
                        <a:spcBef>
                          <a:spcPts val="0"/>
                        </a:spcBef>
                        <a:spcAft>
                          <a:spcPts val="0"/>
                        </a:spcAft>
                      </a:pPr>
                      <a:r>
                        <a:rPr lang="en-US" sz="1400" dirty="0" smtClean="0">
                          <a:latin typeface="Huawei Sans" panose="020C0503030203020204" pitchFamily="34" charset="0"/>
                        </a:rPr>
                        <a:t>Access layer</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Access switch</a:t>
                      </a:r>
                      <a:endParaRPr lang="en-US" sz="1400" dirty="0">
                        <a:latin typeface="Huawei Sans" panose="020C0503030203020204" pitchFamily="34" charset="0"/>
                      </a:endParaRPr>
                    </a:p>
                  </a:txBody>
                  <a:tcPr marL="72000" marR="72000" marT="72000" marB="72000" anchor="ctr"/>
                </a:tc>
                <a:tc>
                  <a:txBody>
                    <a:bodyPr/>
                    <a:lstStyle/>
                    <a:p>
                      <a:pPr algn="ctr" fontAlgn="ctr">
                        <a:lnSpc>
                          <a:spcPct val="100000"/>
                        </a:lnSpc>
                        <a:spcBef>
                          <a:spcPts val="0"/>
                        </a:spcBef>
                        <a:spcAft>
                          <a:spcPts val="0"/>
                        </a:spcAft>
                      </a:pPr>
                      <a:r>
                        <a:rPr lang="en-US" sz="1400" dirty="0" err="1" smtClean="0">
                          <a:latin typeface="Huawei Sans" panose="020C0503030203020204" pitchFamily="34" charset="0"/>
                        </a:rPr>
                        <a:t>DHCP</a:t>
                      </a:r>
                      <a:r>
                        <a:rPr lang="en-US" sz="1400" dirty="0" smtClean="0">
                          <a:latin typeface="Huawei Sans" panose="020C0503030203020204" pitchFamily="34" charset="0"/>
                        </a:rPr>
                        <a:t> Option 148</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Alternative: CLI</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R w="28575" cap="flat" cmpd="sng" algn="ctr">
                      <a:solidFill>
                        <a:schemeClr val="tx1"/>
                      </a:solidFill>
                      <a:prstDash val="solid"/>
                      <a:round/>
                      <a:headEnd type="none" w="med" len="med"/>
                      <a:tailEnd type="none" w="med" len="med"/>
                    </a:lnR>
                  </a:tcPr>
                </a:tc>
              </a:tr>
              <a:tr h="354907">
                <a:tc vMerge="1">
                  <a:txBody>
                    <a:bodyPr/>
                    <a:lstStyle/>
                    <a:p>
                      <a:endParaRPr lang="zh-CN" altLang="en-US"/>
                    </a:p>
                  </a:txBody>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AP</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err="1" smtClean="0">
                          <a:latin typeface="Huawei Sans" panose="020C0503030203020204" pitchFamily="34" charset="0"/>
                        </a:rPr>
                        <a:t>DHCP</a:t>
                      </a:r>
                      <a:r>
                        <a:rPr lang="en-US" sz="1400" dirty="0" smtClean="0">
                          <a:latin typeface="Huawei Sans" panose="020C0503030203020204" pitchFamily="34" charset="0"/>
                        </a:rPr>
                        <a:t> Option 43</a:t>
                      </a:r>
                      <a:endParaRPr lang="en-US" altLang="zh-CN" sz="14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Alternative: CLI</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7" name="五边形 6"/>
          <p:cNvSpPr/>
          <p:nvPr/>
        </p:nvSpPr>
        <p:spPr bwMode="gray">
          <a:xfrm>
            <a:off x="7484882" y="23065"/>
            <a:ext cx="1939579"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Network Architecture and Topology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7"/>
          <p:cNvSpPr/>
          <p:nvPr/>
        </p:nvSpPr>
        <p:spPr bwMode="gray">
          <a:xfrm>
            <a:off x="9327539" y="23065"/>
            <a:ext cx="1188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gray">
          <a:xfrm>
            <a:off x="10397038" y="23065"/>
            <a:ext cx="1355852"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b="1" dirty="0" smtClean="0">
                <a:solidFill>
                  <a:schemeClr val="bg1"/>
                </a:solidFill>
                <a:latin typeface="Huawei Sans" panose="020C0503030203020204" pitchFamily="34" charset="0"/>
              </a:rPr>
              <a:t>LAN Automation Design</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510539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Network Deployment: </a:t>
            </a:r>
            <a:r>
              <a:rPr lang="en-US" dirty="0" err="1" smtClean="0">
                <a:latin typeface="Huawei Sans" panose="020C0503030203020204" pitchFamily="34" charset="0"/>
              </a:rPr>
              <a:t>DHCP</a:t>
            </a:r>
            <a:r>
              <a:rPr lang="en-US" dirty="0" smtClean="0">
                <a:latin typeface="Huawei Sans" panose="020C0503030203020204" pitchFamily="34" charset="0"/>
              </a:rPr>
              <a:t>-based, Plug-and-Play of Network Devices</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bwMode="gray">
          <a:xfrm>
            <a:off x="452438" y="2197362"/>
            <a:ext cx="3530423" cy="2848942"/>
          </a:xfrm>
        </p:spPr>
        <p:txBody>
          <a:bodyPr>
            <a:noAutofit/>
          </a:bodyPr>
          <a:lstStyle/>
          <a:p>
            <a:pPr algn="l" fontAlgn="ctr">
              <a:lnSpc>
                <a:spcPct val="110000"/>
              </a:lnSpc>
              <a:spcBef>
                <a:spcPts val="300"/>
              </a:spcBef>
              <a:buSzPct val="60000"/>
            </a:pPr>
            <a:r>
              <a:rPr lang="en-US" sz="1400" dirty="0" smtClean="0">
                <a:latin typeface="Huawei Sans" panose="020C0503030203020204" pitchFamily="34" charset="0"/>
              </a:rPr>
              <a:t>The network administrator has deployed the </a:t>
            </a:r>
            <a:r>
              <a:rPr lang="en-US" sz="1400" dirty="0" err="1" smtClean="0">
                <a:latin typeface="Huawei Sans" panose="020C0503030203020204" pitchFamily="34" charset="0"/>
              </a:rPr>
              <a:t>DHCP</a:t>
            </a:r>
            <a:r>
              <a:rPr lang="en-US" sz="1400" dirty="0" smtClean="0">
                <a:latin typeface="Huawei Sans" panose="020C0503030203020204" pitchFamily="34" charset="0"/>
              </a:rPr>
              <a:t> service on the network in advance. (It is recommended that the </a:t>
            </a:r>
            <a:r>
              <a:rPr lang="en-US" sz="1400" dirty="0" err="1" smtClean="0">
                <a:latin typeface="Huawei Sans" panose="020C0503030203020204" pitchFamily="34" charset="0"/>
              </a:rPr>
              <a:t>DHCP</a:t>
            </a:r>
            <a:r>
              <a:rPr lang="en-US" sz="1400" dirty="0" smtClean="0">
                <a:latin typeface="Huawei Sans" panose="020C0503030203020204" pitchFamily="34" charset="0"/>
              </a:rPr>
              <a:t> service be deployed on the core switch.)</a:t>
            </a:r>
            <a:endParaRPr lang="en-US" altLang="zh-CN" sz="1400" dirty="0" smtClean="0">
              <a:latin typeface="Huawei Sans" panose="020C0503030203020204" pitchFamily="34" charset="0"/>
              <a:sym typeface="Huawei Sans" panose="020C0503030203020204" pitchFamily="34" charset="0"/>
            </a:endParaRPr>
          </a:p>
          <a:p>
            <a:pPr algn="l" fontAlgn="ctr">
              <a:lnSpc>
                <a:spcPct val="110000"/>
              </a:lnSpc>
              <a:spcBef>
                <a:spcPts val="300"/>
              </a:spcBef>
              <a:buSzPct val="60000"/>
            </a:pPr>
            <a:r>
              <a:rPr lang="en-US" sz="1400" dirty="0" smtClean="0">
                <a:latin typeface="Huawei Sans" panose="020C0503030203020204" pitchFamily="34" charset="0"/>
              </a:rPr>
              <a:t>For devices to be deployed, the </a:t>
            </a:r>
            <a:r>
              <a:rPr lang="en-US" sz="1400" dirty="0" err="1" smtClean="0">
                <a:latin typeface="Huawei Sans" panose="020C0503030203020204" pitchFamily="34" charset="0"/>
              </a:rPr>
              <a:t>DHCP</a:t>
            </a:r>
            <a:r>
              <a:rPr lang="en-US" sz="1400" dirty="0" smtClean="0">
                <a:latin typeface="Huawei Sans" panose="020C0503030203020204" pitchFamily="34" charset="0"/>
              </a:rPr>
              <a:t> server not only delivers IP address to them, but also uses </a:t>
            </a:r>
            <a:r>
              <a:rPr lang="en-US" sz="1400" dirty="0" err="1" smtClean="0">
                <a:latin typeface="Huawei Sans" panose="020C0503030203020204" pitchFamily="34" charset="0"/>
              </a:rPr>
              <a:t>DHCP</a:t>
            </a:r>
            <a:r>
              <a:rPr lang="en-US" sz="1400" dirty="0" smtClean="0">
                <a:latin typeface="Huawei Sans" panose="020C0503030203020204" pitchFamily="34" charset="0"/>
              </a:rPr>
              <a:t> Option 148 to notify them of the IP address and port number of the cloud management platform.</a:t>
            </a:r>
            <a:endParaRPr lang="en-US" altLang="zh-CN" sz="1400" dirty="0">
              <a:latin typeface="Huawei Sans" panose="020C0503030203020204" pitchFamily="34" charset="0"/>
              <a:sym typeface="Huawei Sans" panose="020C0503030203020204" pitchFamily="34" charset="0"/>
            </a:endParaRPr>
          </a:p>
        </p:txBody>
      </p:sp>
      <p:sp>
        <p:nvSpPr>
          <p:cNvPr id="44" name="圆角矩形 43"/>
          <p:cNvSpPr/>
          <p:nvPr/>
        </p:nvSpPr>
        <p:spPr bwMode="gray">
          <a:xfrm>
            <a:off x="4010213" y="1430185"/>
            <a:ext cx="7434058" cy="409392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noAutofit/>
          </a:bodyPr>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p:nvPr/>
        </p:nvCxnSpPr>
        <p:spPr bwMode="gray">
          <a:xfrm>
            <a:off x="5881475" y="2089399"/>
            <a:ext cx="0" cy="27758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bwMode="gray">
          <a:xfrm>
            <a:off x="6243978" y="1781622"/>
            <a:ext cx="1132041" cy="307777"/>
          </a:xfrm>
          <a:prstGeom prst="rect">
            <a:avLst/>
          </a:prstGeom>
          <a:noFill/>
        </p:spPr>
        <p:txBody>
          <a:bodyPr wrap="none" rtlCol="0">
            <a:noAutofit/>
          </a:bodyPr>
          <a:lstStyle/>
          <a:p>
            <a:pPr fontAlgn="ctr"/>
            <a:r>
              <a:rPr lang="en-US" sz="1400" dirty="0" smtClean="0">
                <a:latin typeface="Huawei Sans" panose="020C0503030203020204" pitchFamily="34" charset="0"/>
              </a:rPr>
              <a:t>Core 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52" descr="接入交换机.png"/>
          <p:cNvPicPr>
            <a:picLocks noChangeAspect="1"/>
          </p:cNvPicPr>
          <p:nvPr/>
        </p:nvPicPr>
        <p:blipFill>
          <a:blip r:embed="rId3" cstate="print"/>
          <a:stretch>
            <a:fillRect/>
          </a:stretch>
        </p:blipFill>
        <p:spPr bwMode="gray">
          <a:xfrm>
            <a:off x="5628249" y="4634550"/>
            <a:ext cx="538178" cy="440328"/>
          </a:xfrm>
          <a:prstGeom prst="rect">
            <a:avLst/>
          </a:prstGeom>
        </p:spPr>
      </p:pic>
      <p:cxnSp>
        <p:nvCxnSpPr>
          <p:cNvPr id="54" name="直接箭头连接符 53"/>
          <p:cNvCxnSpPr/>
          <p:nvPr/>
        </p:nvCxnSpPr>
        <p:spPr bwMode="gray">
          <a:xfrm>
            <a:off x="2171615" y="1938886"/>
            <a:ext cx="3386192" cy="0"/>
          </a:xfrm>
          <a:prstGeom prst="straightConnector1">
            <a:avLst/>
          </a:pr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5" name="椭圆 54"/>
          <p:cNvSpPr>
            <a:spLocks noChangeAspect="1"/>
          </p:cNvSpPr>
          <p:nvPr/>
        </p:nvSpPr>
        <p:spPr bwMode="gray">
          <a:xfrm>
            <a:off x="2603206" y="1826685"/>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500" b="1" dirty="0" smtClean="0">
                <a:solidFill>
                  <a:schemeClr val="bg1"/>
                </a:solidFill>
                <a:latin typeface="Huawei Sans" panose="020C0503030203020204" pitchFamily="34" charset="0"/>
              </a:rPr>
              <a:t>1</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55" descr="管理员-蓝.png"/>
          <p:cNvPicPr>
            <a:picLocks noChangeAspect="1"/>
          </p:cNvPicPr>
          <p:nvPr/>
        </p:nvPicPr>
        <p:blipFill>
          <a:blip r:embed="rId4" cstate="print"/>
          <a:stretch>
            <a:fillRect/>
          </a:stretch>
        </p:blipFill>
        <p:spPr bwMode="gray">
          <a:xfrm>
            <a:off x="1680706" y="1734683"/>
            <a:ext cx="490909" cy="401654"/>
          </a:xfrm>
          <a:prstGeom prst="rect">
            <a:avLst/>
          </a:prstGeom>
        </p:spPr>
      </p:pic>
      <p:cxnSp>
        <p:nvCxnSpPr>
          <p:cNvPr id="58" name="直接箭头连接符 57"/>
          <p:cNvCxnSpPr/>
          <p:nvPr/>
        </p:nvCxnSpPr>
        <p:spPr bwMode="gray">
          <a:xfrm flipV="1">
            <a:off x="5628249" y="2253028"/>
            <a:ext cx="0" cy="2340000"/>
          </a:xfrm>
          <a:prstGeom prst="straightConnector1">
            <a:avLst/>
          </a:pr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9" name="椭圆 58"/>
          <p:cNvSpPr>
            <a:spLocks noChangeAspect="1"/>
          </p:cNvSpPr>
          <p:nvPr/>
        </p:nvSpPr>
        <p:spPr bwMode="gray">
          <a:xfrm>
            <a:off x="5508111" y="3315261"/>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500" b="1" dirty="0" smtClean="0">
                <a:solidFill>
                  <a:schemeClr val="bg1"/>
                </a:solidFill>
                <a:latin typeface="Huawei Sans" panose="020C0503030203020204" pitchFamily="34" charset="0"/>
              </a:rPr>
              <a:t>2</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3986036" y="3277612"/>
            <a:ext cx="1512168" cy="523220"/>
          </a:xfrm>
          <a:prstGeom prst="rect">
            <a:avLst/>
          </a:prstGeom>
          <a:noFill/>
        </p:spPr>
        <p:txBody>
          <a:bodyPr wrap="square" rtlCol="0">
            <a:noAutofit/>
          </a:bodyPr>
          <a:lstStyle/>
          <a:p>
            <a:pPr algn="r" fontAlgn="ctr"/>
            <a:r>
              <a:rPr lang="en-US" sz="1400" dirty="0" err="1" smtClean="0">
                <a:latin typeface="Huawei Sans" panose="020C0503030203020204" pitchFamily="34" charset="0"/>
              </a:rPr>
              <a:t>DHCP</a:t>
            </a:r>
            <a:r>
              <a:rPr lang="en-US" sz="1400" dirty="0" smtClean="0">
                <a:latin typeface="Huawei Sans" panose="020C0503030203020204" pitchFamily="34" charset="0"/>
              </a:rPr>
              <a:t> Request message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箭头连接符 60"/>
          <p:cNvCxnSpPr/>
          <p:nvPr/>
        </p:nvCxnSpPr>
        <p:spPr bwMode="gray">
          <a:xfrm>
            <a:off x="6123149" y="2254552"/>
            <a:ext cx="0" cy="2340000"/>
          </a:xfrm>
          <a:prstGeom prst="straightConnector1">
            <a:avLst/>
          </a:pr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62" name="椭圆 61"/>
          <p:cNvSpPr>
            <a:spLocks noChangeAspect="1"/>
          </p:cNvSpPr>
          <p:nvPr/>
        </p:nvSpPr>
        <p:spPr bwMode="gray">
          <a:xfrm>
            <a:off x="6011498" y="2679846"/>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500" b="1" dirty="0" smtClean="0">
                <a:solidFill>
                  <a:schemeClr val="bg1"/>
                </a:solidFill>
                <a:latin typeface="Huawei Sans" panose="020C0503030203020204" pitchFamily="34" charset="0"/>
              </a:rPr>
              <a:t>3</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6328006" y="2159181"/>
            <a:ext cx="2309424" cy="1711530"/>
          </a:xfrm>
          <a:prstGeom prst="rect">
            <a:avLst/>
          </a:prstGeom>
          <a:noFill/>
        </p:spPr>
        <p:txBody>
          <a:bodyPr wrap="square" rtlCol="0">
            <a:noAutofit/>
          </a:bodyPr>
          <a:lstStyle/>
          <a:p>
            <a:pPr fontAlgn="ctr">
              <a:spcAft>
                <a:spcPts val="600"/>
              </a:spcAft>
            </a:pPr>
            <a:r>
              <a:rPr lang="en-US" sz="1400" dirty="0" err="1" smtClean="0">
                <a:latin typeface="Huawei Sans" panose="020C0503030203020204" pitchFamily="34" charset="0"/>
              </a:rPr>
              <a:t>DHCP</a:t>
            </a:r>
            <a:r>
              <a:rPr lang="en-US" sz="1400" dirty="0" smtClean="0">
                <a:latin typeface="Huawei Sans" panose="020C0503030203020204" pitchFamily="34" charset="0"/>
              </a:rPr>
              <a:t> Reply message, which carries information such as the IP address, DNS and working mode, and Option 148 (IP address and port number of the controller)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任意多边形 63"/>
          <p:cNvSpPr/>
          <p:nvPr/>
        </p:nvSpPr>
        <p:spPr bwMode="gray">
          <a:xfrm>
            <a:off x="6258740" y="2848689"/>
            <a:ext cx="3204006" cy="1992934"/>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 name="connsiteX0" fmla="*/ 0 w 3471698"/>
              <a:gd name="connsiteY0" fmla="*/ 1495024 h 1495024"/>
              <a:gd name="connsiteX1" fmla="*/ 204509 w 3471698"/>
              <a:gd name="connsiteY1" fmla="*/ 0 h 1495024"/>
              <a:gd name="connsiteX0" fmla="*/ 0 w 3248647"/>
              <a:gd name="connsiteY0" fmla="*/ 1495024 h 1495024"/>
              <a:gd name="connsiteX1" fmla="*/ 204509 w 3248647"/>
              <a:gd name="connsiteY1" fmla="*/ 0 h 1495024"/>
              <a:gd name="connsiteX0" fmla="*/ 0 w 3161048"/>
              <a:gd name="connsiteY0" fmla="*/ 1490998 h 1490998"/>
              <a:gd name="connsiteX1" fmla="*/ 9597 w 3161048"/>
              <a:gd name="connsiteY1" fmla="*/ 0 h 1490998"/>
              <a:gd name="connsiteX0" fmla="*/ 0 w 2931594"/>
              <a:gd name="connsiteY0" fmla="*/ 1490998 h 1490998"/>
              <a:gd name="connsiteX1" fmla="*/ 9597 w 2931594"/>
              <a:gd name="connsiteY1" fmla="*/ 0 h 1490998"/>
              <a:gd name="connsiteX0" fmla="*/ 0 w 4459299"/>
              <a:gd name="connsiteY0" fmla="*/ 870834 h 870834"/>
              <a:gd name="connsiteX1" fmla="*/ 2839341 w 4459299"/>
              <a:gd name="connsiteY1" fmla="*/ 0 h 870834"/>
              <a:gd name="connsiteX0" fmla="*/ 0 w 3270312"/>
              <a:gd name="connsiteY0" fmla="*/ 870834 h 870834"/>
              <a:gd name="connsiteX1" fmla="*/ 2839341 w 3270312"/>
              <a:gd name="connsiteY1" fmla="*/ 0 h 870834"/>
              <a:gd name="connsiteX0" fmla="*/ 0 w 3284925"/>
              <a:gd name="connsiteY0" fmla="*/ 957475 h 957475"/>
              <a:gd name="connsiteX1" fmla="*/ 2864834 w 3284925"/>
              <a:gd name="connsiteY1" fmla="*/ 0 h 957475"/>
              <a:gd name="connsiteX0" fmla="*/ 0 w 2866004"/>
              <a:gd name="connsiteY0" fmla="*/ 957475 h 957475"/>
              <a:gd name="connsiteX1" fmla="*/ 2864834 w 2866004"/>
              <a:gd name="connsiteY1" fmla="*/ 0 h 957475"/>
              <a:gd name="connsiteX0" fmla="*/ 0 w 2829601"/>
              <a:gd name="connsiteY0" fmla="*/ 933676 h 933676"/>
              <a:gd name="connsiteX1" fmla="*/ 2828370 w 2829601"/>
              <a:gd name="connsiteY1" fmla="*/ 0 h 933676"/>
              <a:gd name="connsiteX0" fmla="*/ 0 w 2832566"/>
              <a:gd name="connsiteY0" fmla="*/ 933676 h 933676"/>
              <a:gd name="connsiteX1" fmla="*/ 2828370 w 2832566"/>
              <a:gd name="connsiteY1" fmla="*/ 0 h 933676"/>
            </a:gdLst>
            <a:ahLst/>
            <a:cxnLst>
              <a:cxn ang="0">
                <a:pos x="connsiteX0" y="connsiteY0"/>
              </a:cxn>
              <a:cxn ang="0">
                <a:pos x="connsiteX1" y="connsiteY1"/>
              </a:cxn>
            </a:cxnLst>
            <a:rect l="l" t="t" r="r" b="b"/>
            <a:pathLst>
              <a:path w="2832566" h="933676">
                <a:moveTo>
                  <a:pt x="0" y="933676"/>
                </a:moveTo>
                <a:cubicBezTo>
                  <a:pt x="2761942" y="900775"/>
                  <a:pt x="2861745" y="288574"/>
                  <a:pt x="2828370" y="0"/>
                </a:cubicBezTo>
              </a:path>
            </a:pathLst>
          </a:cu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bwMode="gray">
          <a:xfrm>
            <a:off x="8141585" y="4415365"/>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500" b="1" dirty="0" smtClean="0">
                <a:solidFill>
                  <a:schemeClr val="bg1"/>
                </a:solidFill>
                <a:latin typeface="Huawei Sans" panose="020C0503030203020204" pitchFamily="34" charset="0"/>
              </a:rPr>
              <a:t>4</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8374065" y="4447558"/>
            <a:ext cx="2365628" cy="938719"/>
          </a:xfrm>
          <a:prstGeom prst="rect">
            <a:avLst/>
          </a:prstGeom>
          <a:noFill/>
        </p:spPr>
        <p:txBody>
          <a:bodyPr wrap="square" rtlCol="0">
            <a:noAutofit/>
          </a:bodyPr>
          <a:lstStyle/>
          <a:p>
            <a:pPr fontAlgn="ctr">
              <a:spcAft>
                <a:spcPts val="600"/>
              </a:spcAft>
            </a:pPr>
            <a:r>
              <a:rPr lang="en-US" sz="1400" dirty="0" smtClean="0">
                <a:latin typeface="Huawei Sans" panose="020C0503030203020204" pitchFamily="34" charset="0"/>
              </a:rPr>
              <a:t>Proactively initiate a registration with the cloud management platform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66"/>
          <p:cNvSpPr/>
          <p:nvPr/>
        </p:nvSpPr>
        <p:spPr bwMode="gray">
          <a:xfrm>
            <a:off x="806824" y="5763005"/>
            <a:ext cx="10637447"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0082B4"/>
                </a:solidFill>
                <a:latin typeface="Huawei Sans" panose="020C0503030203020204" pitchFamily="34" charset="0"/>
              </a:rPr>
              <a:t>Device types supported: AR router, switch, and AP</a:t>
            </a:r>
            <a:endParaRPr lang="en-US" altLang="zh-CN" sz="16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4772695" y="5087574"/>
            <a:ext cx="2213966" cy="738664"/>
          </a:xfrm>
          <a:prstGeom prst="rect">
            <a:avLst/>
          </a:prstGeom>
          <a:noFill/>
        </p:spPr>
        <p:txBody>
          <a:bodyPr wrap="square" rtlCol="0">
            <a:noAutofit/>
          </a:bodyPr>
          <a:lstStyle/>
          <a:p>
            <a:pPr algn="ctr" fontAlgn="ctr"/>
            <a:r>
              <a:rPr lang="en-US" sz="1400" dirty="0" smtClean="0">
                <a:solidFill>
                  <a:srgbClr val="C7000B"/>
                </a:solidFill>
                <a:latin typeface="Huawei Sans" panose="020C0503030203020204" pitchFamily="34" charset="0"/>
              </a:rPr>
              <a:t>Switch to be deployed</a:t>
            </a:r>
          </a:p>
          <a:p>
            <a:pPr algn="ctr" fontAlgn="ct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图片 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714981" y="2411680"/>
            <a:ext cx="1792651" cy="330612"/>
          </a:xfrm>
          <a:prstGeom prst="rect">
            <a:avLst/>
          </a:prstGeom>
        </p:spPr>
      </p:pic>
      <p:pic>
        <p:nvPicPr>
          <p:cNvPr id="27" name="图片 86" descr="核心交换机.png"/>
          <p:cNvPicPr>
            <a:picLocks noChangeAspect="1"/>
          </p:cNvPicPr>
          <p:nvPr/>
        </p:nvPicPr>
        <p:blipFill>
          <a:blip r:embed="rId6" cstate="print"/>
          <a:stretch>
            <a:fillRect/>
          </a:stretch>
        </p:blipFill>
        <p:spPr bwMode="gray">
          <a:xfrm>
            <a:off x="5611475" y="1726910"/>
            <a:ext cx="540000" cy="441822"/>
          </a:xfrm>
          <a:prstGeom prst="rect">
            <a:avLst/>
          </a:prstGeom>
        </p:spPr>
      </p:pic>
      <p:sp>
        <p:nvSpPr>
          <p:cNvPr id="28" name="五边形 27"/>
          <p:cNvSpPr/>
          <p:nvPr/>
        </p:nvSpPr>
        <p:spPr bwMode="gray">
          <a:xfrm>
            <a:off x="7484882" y="23065"/>
            <a:ext cx="1939579"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Network Architecture and Topology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9327539" y="23065"/>
            <a:ext cx="1188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10397038" y="23065"/>
            <a:ext cx="1355852"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b="1" dirty="0" smtClean="0">
                <a:solidFill>
                  <a:schemeClr val="bg1"/>
                </a:solidFill>
                <a:latin typeface="Huawei Sans" panose="020C0503030203020204" pitchFamily="34" charset="0"/>
              </a:rPr>
              <a:t>LAN Automation Design</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652769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Network Deployment Process: Complete Device Onboarding and Planning in Sequence</a:t>
            </a:r>
            <a:endParaRPr lang="en-US" altLang="zh-CN" dirty="0">
              <a:latin typeface="Huawei Sans" panose="020C0503030203020204" pitchFamily="34" charset="0"/>
              <a:sym typeface="Huawei Sans" panose="020C0503030203020204" pitchFamily="34" charset="0"/>
            </a:endParaRPr>
          </a:p>
        </p:txBody>
      </p:sp>
      <p:cxnSp>
        <p:nvCxnSpPr>
          <p:cNvPr id="10" name="Straight Connector 167"/>
          <p:cNvCxnSpPr/>
          <p:nvPr/>
        </p:nvCxnSpPr>
        <p:spPr bwMode="gray">
          <a:xfrm flipV="1">
            <a:off x="2337213" y="1589141"/>
            <a:ext cx="0" cy="442945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1146807" y="3897920"/>
            <a:ext cx="1139367"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2" name="图片 86" descr="核心交换机.png"/>
          <p:cNvPicPr>
            <a:picLocks noChangeAspect="1"/>
          </p:cNvPicPr>
          <p:nvPr/>
        </p:nvPicPr>
        <p:blipFill>
          <a:blip r:embed="rId3" cstate="print"/>
          <a:stretch>
            <a:fillRect/>
          </a:stretch>
        </p:blipFill>
        <p:spPr bwMode="gray">
          <a:xfrm>
            <a:off x="2091759" y="3673122"/>
            <a:ext cx="490909" cy="401653"/>
          </a:xfrm>
          <a:prstGeom prst="rect">
            <a:avLst/>
          </a:prstGeom>
        </p:spPr>
      </p:pic>
      <p:sp>
        <p:nvSpPr>
          <p:cNvPr id="21" name="文本框 20"/>
          <p:cNvSpPr txBox="1"/>
          <p:nvPr/>
        </p:nvSpPr>
        <p:spPr bwMode="gray">
          <a:xfrm>
            <a:off x="2587071" y="3743143"/>
            <a:ext cx="516488" cy="276999"/>
          </a:xfrm>
          <a:prstGeom prst="rect">
            <a:avLst/>
          </a:prstGeom>
          <a:noFill/>
        </p:spPr>
        <p:txBody>
          <a:bodyPr wrap="none" rtlCol="0">
            <a:noAutofit/>
          </a:bodyPr>
          <a:lstStyle/>
          <a:p>
            <a:pP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2587071" y="4710943"/>
            <a:ext cx="1840568" cy="461665"/>
          </a:xfrm>
          <a:prstGeom prst="rect">
            <a:avLst/>
          </a:prstGeom>
          <a:noFill/>
        </p:spPr>
        <p:txBody>
          <a:bodyPr wrap="none" rtlCol="0">
            <a:noAutofit/>
          </a:bodyPr>
          <a:lstStyle/>
          <a:p>
            <a:pPr fontAlgn="ctr"/>
            <a:r>
              <a:rPr lang="en-US" sz="1200" dirty="0" smtClean="0">
                <a:latin typeface="Huawei Sans" panose="020C0503030203020204" pitchFamily="34" charset="0"/>
              </a:rPr>
              <a:t>Aggregation</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091759" y="2446237"/>
            <a:ext cx="490909" cy="401653"/>
          </a:xfrm>
          <a:prstGeom prst="rect">
            <a:avLst/>
          </a:prstGeom>
        </p:spPr>
      </p:pic>
      <p:sp>
        <p:nvSpPr>
          <p:cNvPr id="38" name="Freeform 159"/>
          <p:cNvSpPr/>
          <p:nvPr/>
        </p:nvSpPr>
        <p:spPr bwMode="gray">
          <a:xfrm flipH="1">
            <a:off x="1882472" y="135143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62848" y="3651356"/>
            <a:ext cx="951607" cy="540946"/>
          </a:xfrm>
          <a:prstGeom prst="rect">
            <a:avLst/>
          </a:prstGeom>
        </p:spPr>
      </p:pic>
      <p:sp>
        <p:nvSpPr>
          <p:cNvPr id="71" name="文本框 70"/>
          <p:cNvSpPr txBox="1"/>
          <p:nvPr/>
        </p:nvSpPr>
        <p:spPr bwMode="gray">
          <a:xfrm>
            <a:off x="2587071" y="2431102"/>
            <a:ext cx="1268296" cy="461665"/>
          </a:xfrm>
          <a:prstGeom prst="rect">
            <a:avLst/>
          </a:prstGeom>
          <a:noFill/>
        </p:spPr>
        <p:txBody>
          <a:bodyPr wrap="none" rtlCol="0">
            <a:noAutofit/>
          </a:bodyPr>
          <a:lstStyle/>
          <a:p>
            <a:pPr fontAlgn="ctr"/>
            <a:r>
              <a:rPr lang="en-US" sz="1200" dirty="0" smtClean="0">
                <a:latin typeface="Huawei Sans" panose="020C0503030203020204" pitchFamily="34" charset="0"/>
              </a:rPr>
              <a:t>Egress gateway</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DHCP</a:t>
            </a:r>
            <a:r>
              <a:rPr lang="en-US" sz="1200" dirty="0" smtClean="0">
                <a:latin typeface="Huawei Sans" panose="020C0503030203020204" pitchFamily="34" charset="0"/>
              </a:rPr>
              <a:t>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75"/>
          <p:cNvSpPr/>
          <p:nvPr/>
        </p:nvSpPr>
        <p:spPr bwMode="gray">
          <a:xfrm>
            <a:off x="4480914" y="1525222"/>
            <a:ext cx="7264805"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Preparation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75"/>
          <p:cNvSpPr/>
          <p:nvPr/>
        </p:nvSpPr>
        <p:spPr bwMode="gray">
          <a:xfrm>
            <a:off x="4480914" y="1929181"/>
            <a:ext cx="7264805" cy="692363"/>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285750" indent="-285750" fontAlgn="ctr">
              <a:buFont typeface="Arial" panose="020B0604020202020204" pitchFamily="34" charset="0"/>
              <a:buChar char="•"/>
            </a:pPr>
            <a:r>
              <a:rPr lang="en-US" sz="1200" dirty="0" smtClean="0">
                <a:solidFill>
                  <a:schemeClr val="tx1"/>
                </a:solidFill>
                <a:latin typeface="Huawei Sans" panose="020C0503030203020204" pitchFamily="34" charset="0"/>
              </a:rPr>
              <a:t>An administrator deploys the </a:t>
            </a:r>
            <a:r>
              <a:rPr lang="en-US" sz="1200" dirty="0" err="1" smtClean="0">
                <a:solidFill>
                  <a:schemeClr val="tx1"/>
                </a:solidFill>
                <a:latin typeface="Huawei Sans" panose="020C0503030203020204" pitchFamily="34" charset="0"/>
              </a:rPr>
              <a:t>DHCP</a:t>
            </a:r>
            <a:r>
              <a:rPr lang="en-US" sz="1200" dirty="0" smtClean="0">
                <a:solidFill>
                  <a:schemeClr val="tx1"/>
                </a:solidFill>
                <a:latin typeface="Huawei Sans" panose="020C0503030203020204" pitchFamily="34" charset="0"/>
              </a:rPr>
              <a:t> server function on the egress gateway or deploys an independent </a:t>
            </a:r>
            <a:r>
              <a:rPr lang="en-US" sz="1200" dirty="0" err="1" smtClean="0">
                <a:solidFill>
                  <a:schemeClr val="tx1"/>
                </a:solidFill>
                <a:latin typeface="Huawei Sans" panose="020C0503030203020204" pitchFamily="34" charset="0"/>
              </a:rPr>
              <a:t>DHCP</a:t>
            </a:r>
            <a:r>
              <a:rPr lang="en-US" sz="1200" dirty="0" smtClean="0">
                <a:solidFill>
                  <a:schemeClr val="tx1"/>
                </a:solidFill>
                <a:latin typeface="Huawei Sans" panose="020C0503030203020204" pitchFamily="34" charset="0"/>
              </a:rPr>
              <a:t> server on the network, and then configures </a:t>
            </a:r>
            <a:r>
              <a:rPr lang="en-US" sz="1200" dirty="0" err="1" smtClean="0">
                <a:solidFill>
                  <a:schemeClr val="tx1"/>
                </a:solidFill>
                <a:latin typeface="Huawei Sans" panose="020C0503030203020204" pitchFamily="34" charset="0"/>
              </a:rPr>
              <a:t>DHCP</a:t>
            </a:r>
            <a:r>
              <a:rPr lang="en-US" sz="1200" dirty="0" smtClean="0">
                <a:solidFill>
                  <a:schemeClr val="tx1"/>
                </a:solidFill>
                <a:latin typeface="Huawei Sans" panose="020C0503030203020204" pitchFamily="34" charset="0"/>
              </a:rPr>
              <a:t> Option 148.</a:t>
            </a:r>
          </a:p>
          <a:p>
            <a:pPr marL="285750" indent="-285750" fontAlgn="ctr">
              <a:buFont typeface="Arial" panose="020B0604020202020204" pitchFamily="34" charset="0"/>
              <a:buChar char="•"/>
            </a:pPr>
            <a:r>
              <a:rPr lang="en-US" sz="1200" dirty="0" smtClean="0">
                <a:solidFill>
                  <a:schemeClr val="tx1"/>
                </a:solidFill>
                <a:latin typeface="Huawei Sans" panose="020C0503030203020204" pitchFamily="34" charset="0"/>
              </a:rPr>
              <a:t>The administrator configures the core switch so that it can be managed by iMaster NCE-Campus.</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圆角矩形 75"/>
          <p:cNvSpPr/>
          <p:nvPr/>
        </p:nvSpPr>
        <p:spPr bwMode="gray">
          <a:xfrm>
            <a:off x="4480914" y="2710465"/>
            <a:ext cx="7264805"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Switch Onboarding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75"/>
          <p:cNvSpPr/>
          <p:nvPr/>
        </p:nvSpPr>
        <p:spPr bwMode="gray">
          <a:xfrm>
            <a:off x="4480914" y="3114423"/>
            <a:ext cx="7264805" cy="2873640"/>
          </a:xfrm>
          <a:prstGeom prst="roundRect">
            <a:avLst>
              <a:gd name="adj" fmla="val 1463"/>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342900" lvl="0" indent="-342900" fontAlgn="ctr">
              <a:buFont typeface="+mj-lt"/>
              <a:buAutoNum type="arabicPeriod"/>
            </a:pPr>
            <a:r>
              <a:rPr lang="en-US" sz="1200" dirty="0" smtClean="0">
                <a:solidFill>
                  <a:schemeClr val="tx1"/>
                </a:solidFill>
                <a:latin typeface="Huawei Sans" panose="020C0503030203020204" pitchFamily="34" charset="0"/>
              </a:rPr>
              <a:t>After an aggregation switch is powered on, it proactively sends </a:t>
            </a:r>
            <a:r>
              <a:rPr lang="en-US" sz="1200" dirty="0">
                <a:solidFill>
                  <a:schemeClr val="tx1"/>
                </a:solidFill>
                <a:latin typeface="Huawei Sans" panose="020C0503030203020204" pitchFamily="34" charset="0"/>
              </a:rPr>
              <a:t>Link Layer Discovery </a:t>
            </a:r>
            <a:r>
              <a:rPr lang="en-US" sz="1200" dirty="0" smtClean="0">
                <a:solidFill>
                  <a:schemeClr val="tx1"/>
                </a:solidFill>
                <a:latin typeface="Huawei Sans" panose="020C0503030203020204" pitchFamily="34" charset="0"/>
              </a:rPr>
              <a:t>Protocol Data Units (LLDPDUs) to the core switch to negotiate with the core switch and obtain the PnP VLAN.</a:t>
            </a:r>
          </a:p>
          <a:p>
            <a:pPr marL="342900" lvl="0" indent="-342900" fontAlgn="ctr">
              <a:buFont typeface="+mj-lt"/>
              <a:buAutoNum type="arabicPeriod"/>
            </a:pPr>
            <a:r>
              <a:rPr lang="en-US" sz="1200" dirty="0" smtClean="0">
                <a:solidFill>
                  <a:schemeClr val="tx1"/>
                </a:solidFill>
                <a:latin typeface="Huawei Sans" panose="020C0503030203020204" pitchFamily="34" charset="0"/>
              </a:rPr>
              <a:t>The aggregation switch uses the PnP </a:t>
            </a:r>
            <a:r>
              <a:rPr lang="en-US" sz="1200" dirty="0" err="1" smtClean="0">
                <a:solidFill>
                  <a:schemeClr val="tx1"/>
                </a:solidFill>
                <a:latin typeface="Huawei Sans" panose="020C0503030203020204" pitchFamily="34" charset="0"/>
              </a:rPr>
              <a:t>VLAN</a:t>
            </a:r>
            <a:r>
              <a:rPr lang="en-US" sz="1200" dirty="0" smtClean="0">
                <a:solidFill>
                  <a:schemeClr val="tx1"/>
                </a:solidFill>
                <a:latin typeface="Huawei Sans" panose="020C0503030203020204" pitchFamily="34" charset="0"/>
              </a:rPr>
              <a:t> to obtain an IP address and Option 148 from the </a:t>
            </a:r>
            <a:r>
              <a:rPr lang="en-US" sz="1200" dirty="0" err="1" smtClean="0">
                <a:solidFill>
                  <a:schemeClr val="tx1"/>
                </a:solidFill>
                <a:latin typeface="Huawei Sans" panose="020C0503030203020204" pitchFamily="34" charset="0"/>
              </a:rPr>
              <a:t>DHCP</a:t>
            </a:r>
            <a:r>
              <a:rPr lang="en-US" sz="1200" dirty="0" smtClean="0">
                <a:solidFill>
                  <a:schemeClr val="tx1"/>
                </a:solidFill>
                <a:latin typeface="Huawei Sans" panose="020C0503030203020204" pitchFamily="34" charset="0"/>
              </a:rPr>
              <a:t> server.</a:t>
            </a:r>
          </a:p>
          <a:p>
            <a:pPr marL="342900" lvl="0" indent="-342900" fontAlgn="ctr">
              <a:buFont typeface="+mj-lt"/>
              <a:buAutoNum type="arabicPeriod"/>
            </a:pPr>
            <a:r>
              <a:rPr lang="en-US" sz="1200" dirty="0" smtClean="0">
                <a:solidFill>
                  <a:schemeClr val="tx1"/>
                </a:solidFill>
                <a:latin typeface="Huawei Sans" panose="020C0503030203020204" pitchFamily="34" charset="0"/>
              </a:rPr>
              <a:t>The aggregation registers with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NCE</a:t>
            </a:r>
            <a:r>
              <a:rPr lang="en-US" sz="1200" dirty="0" smtClean="0">
                <a:solidFill>
                  <a:schemeClr val="tx1"/>
                </a:solidFill>
                <a:latin typeface="Huawei Sans" panose="020C0503030203020204" pitchFamily="34" charset="0"/>
              </a:rPr>
              <a:t>-Campus based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NCE</a:t>
            </a:r>
            <a:r>
              <a:rPr lang="en-US" sz="1200" dirty="0" smtClean="0">
                <a:solidFill>
                  <a:schemeClr val="tx1"/>
                </a:solidFill>
                <a:latin typeface="Huawei Sans" panose="020C0503030203020204" pitchFamily="34" charset="0"/>
              </a:rPr>
              <a:t>-Campus information obtained from the </a:t>
            </a:r>
            <a:r>
              <a:rPr lang="en-US" sz="1200" dirty="0" err="1" smtClean="0">
                <a:solidFill>
                  <a:schemeClr val="tx1"/>
                </a:solidFill>
                <a:latin typeface="Huawei Sans" panose="020C0503030203020204" pitchFamily="34" charset="0"/>
              </a:rPr>
              <a:t>DHCP</a:t>
            </a:r>
            <a:r>
              <a:rPr lang="en-US" sz="1200" dirty="0" smtClean="0">
                <a:solidFill>
                  <a:schemeClr val="tx1"/>
                </a:solidFill>
                <a:latin typeface="Huawei Sans" panose="020C0503030203020204" pitchFamily="34" charset="0"/>
              </a:rPr>
              <a:t> server.</a:t>
            </a:r>
          </a:p>
          <a:p>
            <a:pPr marL="342900" lvl="0" indent="-342900" fontAlgn="ctr">
              <a:buFont typeface="+mj-lt"/>
              <a:buAutoNum type="arabicPeriod"/>
            </a:pPr>
            <a:r>
              <a:rPr lang="en-US" sz="1200" dirty="0" smtClean="0">
                <a:solidFill>
                  <a:schemeClr val="tx1"/>
                </a:solidFill>
                <a:latin typeface="Huawei Sans" panose="020C0503030203020204" pitchFamily="34" charset="0"/>
              </a:rPr>
              <a:t>After an access switch is powered on, it follows a similar process as the aggregation switch.</a:t>
            </a:r>
          </a:p>
          <a:p>
            <a:pPr marL="342900" indent="-342900" fontAlgn="ctr">
              <a:buFont typeface="+mj-lt"/>
              <a:buAutoNum type="arabicPeriod"/>
            </a:pPr>
            <a:r>
              <a:rPr lang="en-US" sz="1200" dirty="0" smtClean="0">
                <a:solidFill>
                  <a:prstClr val="black"/>
                </a:solidFill>
                <a:latin typeface="Huawei Sans" panose="020C0503030203020204" pitchFamily="34" charset="0"/>
              </a:rPr>
              <a:t>The administrator imports switch information (such as the ESN and device model) to </a:t>
            </a:r>
            <a:r>
              <a:rPr lang="en-US" sz="1200" dirty="0" smtClean="0">
                <a:solidFill>
                  <a:schemeClr val="tx1"/>
                </a:solidFill>
                <a:latin typeface="Huawei Sans" panose="020C0503030203020204" pitchFamily="34" charset="0"/>
              </a:rPr>
              <a:t>iMaster NCE-Campus </a:t>
            </a:r>
            <a:r>
              <a:rPr lang="en-US" sz="1200" dirty="0" smtClean="0">
                <a:solidFill>
                  <a:prstClr val="black"/>
                </a:solidFill>
                <a:latin typeface="Huawei Sans" panose="020C0503030203020204" pitchFamily="34" charset="0"/>
              </a:rPr>
              <a:t>(batch import is supported).</a:t>
            </a:r>
          </a:p>
          <a:p>
            <a:pPr marL="342900" lvl="0" indent="-342900" fontAlgn="ctr">
              <a:buFont typeface="+mj-lt"/>
              <a:buAutoNum type="arabicPeriod"/>
            </a:pPr>
            <a:r>
              <a:rPr lang="en-US" sz="1200" dirty="0" smtClean="0">
                <a:solidFill>
                  <a:schemeClr val="tx1"/>
                </a:solidFill>
                <a:latin typeface="Huawei Sans" panose="020C0503030203020204" pitchFamily="34" charset="0"/>
              </a:rPr>
              <a:t>Switches use </a:t>
            </a:r>
            <a:r>
              <a:rPr lang="en-US" sz="1200" dirty="0" err="1" smtClean="0">
                <a:solidFill>
                  <a:schemeClr val="tx1"/>
                </a:solidFill>
                <a:latin typeface="Huawei Sans" panose="020C0503030203020204" pitchFamily="34" charset="0"/>
              </a:rPr>
              <a:t>LLDP</a:t>
            </a:r>
            <a:r>
              <a:rPr lang="en-US" sz="1200" dirty="0" smtClean="0">
                <a:solidFill>
                  <a:schemeClr val="tx1"/>
                </a:solidFill>
                <a:latin typeface="Huawei Sans" panose="020C0503030203020204" pitchFamily="34" charset="0"/>
              </a:rPr>
              <a:t> to discover the network topology and report their topology information to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NCE</a:t>
            </a:r>
            <a:r>
              <a:rPr lang="en-US" sz="1200" dirty="0" smtClean="0">
                <a:solidFill>
                  <a:schemeClr val="tx1"/>
                </a:solidFill>
                <a:latin typeface="Huawei Sans" panose="020C0503030203020204" pitchFamily="34" charset="0"/>
              </a:rPr>
              <a:t>-Campus through </a:t>
            </a:r>
            <a:r>
              <a:rPr lang="en-US" sz="1200" dirty="0" err="1" smtClean="0">
                <a:solidFill>
                  <a:schemeClr val="tx1"/>
                </a:solidFill>
                <a:latin typeface="Huawei Sans" panose="020C0503030203020204" pitchFamily="34" charset="0"/>
              </a:rPr>
              <a:t>NETCONF</a:t>
            </a: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NCE</a:t>
            </a:r>
            <a:r>
              <a:rPr lang="en-US" sz="1200" dirty="0" smtClean="0">
                <a:solidFill>
                  <a:schemeClr val="tx1"/>
                </a:solidFill>
                <a:latin typeface="Huawei Sans" panose="020C0503030203020204" pitchFamily="34" charset="0"/>
              </a:rPr>
              <a:t>-Campus then discovers the network topology based on such topology information.</a:t>
            </a:r>
          </a:p>
          <a:p>
            <a:pPr marL="342900" lvl="0" indent="-342900" fontAlgn="ctr">
              <a:buFont typeface="+mj-lt"/>
              <a:buAutoNum type="arabicPeriod"/>
            </a:pPr>
            <a:r>
              <a:rPr lang="en-US" sz="1200" dirty="0" smtClean="0">
                <a:solidFill>
                  <a:schemeClr val="tx1"/>
                </a:solidFill>
                <a:latin typeface="Huawei Sans" panose="020C0503030203020204" pitchFamily="34" charset="0"/>
              </a:rPr>
              <a:t>The administrator performs network planning and configuration provisioning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NCE</a:t>
            </a:r>
            <a:r>
              <a:rPr lang="en-US" sz="1200" dirty="0" smtClean="0">
                <a:solidFill>
                  <a:schemeClr val="tx1"/>
                </a:solidFill>
                <a:latin typeface="Huawei Sans" panose="020C0503030203020204" pitchFamily="34" charset="0"/>
              </a:rPr>
              <a:t>-Campus.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2587071" y="5723773"/>
            <a:ext cx="1840568" cy="461665"/>
          </a:xfrm>
          <a:prstGeom prst="rect">
            <a:avLst/>
          </a:prstGeom>
          <a:noFill/>
        </p:spPr>
        <p:txBody>
          <a:bodyPr wrap="none" rtlCol="0">
            <a:noAutofit/>
          </a:bodyPr>
          <a:lstStyle/>
          <a:p>
            <a:pPr fontAlgn="ctr"/>
            <a:r>
              <a:rPr lang="en-US" sz="1200" dirty="0" smtClean="0">
                <a:latin typeface="Huawei Sans" panose="020C0503030203020204" pitchFamily="34" charset="0"/>
              </a:rPr>
              <a:t>Access</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97" descr="接入交换机.png"/>
          <p:cNvPicPr>
            <a:picLocks noChangeAspect="1"/>
          </p:cNvPicPr>
          <p:nvPr/>
        </p:nvPicPr>
        <p:blipFill>
          <a:blip r:embed="rId6" cstate="print"/>
          <a:stretch>
            <a:fillRect/>
          </a:stretch>
        </p:blipFill>
        <p:spPr bwMode="gray">
          <a:xfrm>
            <a:off x="2091759" y="5750229"/>
            <a:ext cx="490909" cy="401653"/>
          </a:xfrm>
          <a:prstGeom prst="rect">
            <a:avLst/>
          </a:prstGeom>
        </p:spPr>
      </p:pic>
      <p:pic>
        <p:nvPicPr>
          <p:cNvPr id="30" name="图片 100" descr="汇聚交换机.png"/>
          <p:cNvPicPr>
            <a:picLocks noChangeAspect="1"/>
          </p:cNvPicPr>
          <p:nvPr/>
        </p:nvPicPr>
        <p:blipFill>
          <a:blip r:embed="rId7" cstate="print"/>
          <a:stretch>
            <a:fillRect/>
          </a:stretch>
        </p:blipFill>
        <p:spPr bwMode="gray">
          <a:xfrm>
            <a:off x="2088035" y="4724171"/>
            <a:ext cx="490909" cy="401653"/>
          </a:xfrm>
          <a:prstGeom prst="rect">
            <a:avLst/>
          </a:prstGeom>
        </p:spPr>
      </p:pic>
      <p:sp>
        <p:nvSpPr>
          <p:cNvPr id="31" name="五边形 30"/>
          <p:cNvSpPr/>
          <p:nvPr/>
        </p:nvSpPr>
        <p:spPr bwMode="gray">
          <a:xfrm>
            <a:off x="7484882" y="23065"/>
            <a:ext cx="1939579"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Network Architecture and Topology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gray">
          <a:xfrm>
            <a:off x="9327539" y="23065"/>
            <a:ext cx="1188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10397038" y="23065"/>
            <a:ext cx="1355852"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b="1" dirty="0" smtClean="0">
                <a:solidFill>
                  <a:schemeClr val="bg1"/>
                </a:solidFill>
                <a:latin typeface="Huawei Sans" panose="020C0503030203020204" pitchFamily="34" charset="0"/>
              </a:rPr>
              <a:t>LAN Automation Design</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9553423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mtClean="0"/>
              <a:t>Network Deployment Process: Complete Planning and Device Onboarding in Sequence</a:t>
            </a:r>
            <a:endParaRPr lang="en-US" altLang="zh-CN" dirty="0">
              <a:sym typeface="Huawei Sans" panose="020C0503030203020204" pitchFamily="34" charset="0"/>
            </a:endParaRPr>
          </a:p>
        </p:txBody>
      </p:sp>
      <p:cxnSp>
        <p:nvCxnSpPr>
          <p:cNvPr id="10" name="Straight Connector 167"/>
          <p:cNvCxnSpPr/>
          <p:nvPr/>
        </p:nvCxnSpPr>
        <p:spPr bwMode="gray">
          <a:xfrm flipV="1">
            <a:off x="2233516" y="1542006"/>
            <a:ext cx="0" cy="442945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1043110" y="3850785"/>
            <a:ext cx="1139367"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2" name="图片 86" descr="核心交换机.png"/>
          <p:cNvPicPr>
            <a:picLocks noChangeAspect="1"/>
          </p:cNvPicPr>
          <p:nvPr/>
        </p:nvPicPr>
        <p:blipFill>
          <a:blip r:embed="rId3" cstate="print"/>
          <a:stretch>
            <a:fillRect/>
          </a:stretch>
        </p:blipFill>
        <p:spPr bwMode="gray">
          <a:xfrm>
            <a:off x="1988062" y="3625987"/>
            <a:ext cx="490909" cy="401653"/>
          </a:xfrm>
          <a:prstGeom prst="rect">
            <a:avLst/>
          </a:prstGeom>
        </p:spPr>
      </p:pic>
      <p:sp>
        <p:nvSpPr>
          <p:cNvPr id="21" name="文本框 20"/>
          <p:cNvSpPr txBox="1"/>
          <p:nvPr/>
        </p:nvSpPr>
        <p:spPr bwMode="gray">
          <a:xfrm>
            <a:off x="2483374" y="3696008"/>
            <a:ext cx="516488" cy="276999"/>
          </a:xfrm>
          <a:prstGeom prst="rect">
            <a:avLst/>
          </a:prstGeom>
          <a:noFill/>
        </p:spPr>
        <p:txBody>
          <a:bodyPr wrap="none" rtlCol="0">
            <a:noAutofit/>
          </a:bodyPr>
          <a:lstStyle/>
          <a:p>
            <a:pP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2483374" y="4663808"/>
            <a:ext cx="1840568" cy="461665"/>
          </a:xfrm>
          <a:prstGeom prst="rect">
            <a:avLst/>
          </a:prstGeom>
          <a:noFill/>
        </p:spPr>
        <p:txBody>
          <a:bodyPr wrap="none" rtlCol="0">
            <a:noAutofit/>
          </a:bodyPr>
          <a:lstStyle/>
          <a:p>
            <a:pPr fontAlgn="ctr"/>
            <a:r>
              <a:rPr lang="en-US" sz="1200" dirty="0" smtClean="0">
                <a:latin typeface="Huawei Sans" panose="020C0503030203020204" pitchFamily="34" charset="0"/>
              </a:rPr>
              <a:t>Aggregation</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062" y="2399102"/>
            <a:ext cx="490909" cy="401653"/>
          </a:xfrm>
          <a:prstGeom prst="rect">
            <a:avLst/>
          </a:prstGeom>
        </p:spPr>
      </p:pic>
      <p:sp>
        <p:nvSpPr>
          <p:cNvPr id="38" name="Freeform 159"/>
          <p:cNvSpPr/>
          <p:nvPr/>
        </p:nvSpPr>
        <p:spPr bwMode="gray">
          <a:xfrm flipH="1">
            <a:off x="1778775" y="130430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59151" y="3604221"/>
            <a:ext cx="951607" cy="540946"/>
          </a:xfrm>
          <a:prstGeom prst="rect">
            <a:avLst/>
          </a:prstGeom>
        </p:spPr>
      </p:pic>
      <p:sp>
        <p:nvSpPr>
          <p:cNvPr id="71" name="文本框 70"/>
          <p:cNvSpPr txBox="1"/>
          <p:nvPr/>
        </p:nvSpPr>
        <p:spPr bwMode="gray">
          <a:xfrm>
            <a:off x="2483374" y="2392412"/>
            <a:ext cx="1268296" cy="461665"/>
          </a:xfrm>
          <a:prstGeom prst="rect">
            <a:avLst/>
          </a:prstGeom>
          <a:noFill/>
        </p:spPr>
        <p:txBody>
          <a:bodyPr wrap="none" rtlCol="0">
            <a:noAutofit/>
          </a:bodyPr>
          <a:lstStyle/>
          <a:p>
            <a:pPr fontAlgn="ctr"/>
            <a:r>
              <a:rPr lang="en-US" sz="1200" dirty="0" smtClean="0">
                <a:latin typeface="Huawei Sans" panose="020C0503030203020204" pitchFamily="34" charset="0"/>
              </a:rPr>
              <a:t>Egress gateway</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DHCP</a:t>
            </a:r>
            <a:r>
              <a:rPr lang="en-US" sz="1200" dirty="0" smtClean="0">
                <a:latin typeface="Huawei Sans" panose="020C0503030203020204" pitchFamily="34" charset="0"/>
              </a:rPr>
              <a:t>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75"/>
          <p:cNvSpPr/>
          <p:nvPr/>
        </p:nvSpPr>
        <p:spPr bwMode="gray">
          <a:xfrm>
            <a:off x="4490343" y="1335511"/>
            <a:ext cx="7264805"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Preparation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75"/>
          <p:cNvSpPr/>
          <p:nvPr/>
        </p:nvSpPr>
        <p:spPr bwMode="gray">
          <a:xfrm>
            <a:off x="4490343" y="1739470"/>
            <a:ext cx="7264805" cy="1350670"/>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285750" indent="-285750" fontAlgn="ctr">
              <a:buFont typeface="Arial" panose="020B0604020202020204" pitchFamily="34" charset="0"/>
              <a:buChar char="•"/>
            </a:pPr>
            <a:r>
              <a:rPr lang="en-US" sz="1200" dirty="0" smtClean="0">
                <a:solidFill>
                  <a:schemeClr val="tx1"/>
                </a:solidFill>
                <a:latin typeface="Huawei Sans" panose="020C0503030203020204" pitchFamily="34" charset="0"/>
              </a:rPr>
              <a:t>An administrator deploys the </a:t>
            </a:r>
            <a:r>
              <a:rPr lang="en-US" sz="1200" dirty="0" err="1" smtClean="0">
                <a:solidFill>
                  <a:schemeClr val="tx1"/>
                </a:solidFill>
                <a:latin typeface="Huawei Sans" panose="020C0503030203020204" pitchFamily="34" charset="0"/>
              </a:rPr>
              <a:t>DHCP</a:t>
            </a:r>
            <a:r>
              <a:rPr lang="en-US" sz="1200" dirty="0" smtClean="0">
                <a:solidFill>
                  <a:schemeClr val="tx1"/>
                </a:solidFill>
                <a:latin typeface="Huawei Sans" panose="020C0503030203020204" pitchFamily="34" charset="0"/>
              </a:rPr>
              <a:t> server function on the egress gateway or deploys an independent </a:t>
            </a:r>
            <a:r>
              <a:rPr lang="en-US" sz="1200" dirty="0" err="1" smtClean="0">
                <a:solidFill>
                  <a:schemeClr val="tx1"/>
                </a:solidFill>
                <a:latin typeface="Huawei Sans" panose="020C0503030203020204" pitchFamily="34" charset="0"/>
              </a:rPr>
              <a:t>DHCP</a:t>
            </a:r>
            <a:r>
              <a:rPr lang="en-US" sz="1200" dirty="0" smtClean="0">
                <a:solidFill>
                  <a:schemeClr val="tx1"/>
                </a:solidFill>
                <a:latin typeface="Huawei Sans" panose="020C0503030203020204" pitchFamily="34" charset="0"/>
              </a:rPr>
              <a:t> server on the network, and then configures </a:t>
            </a:r>
            <a:r>
              <a:rPr lang="en-US" sz="1200" dirty="0" err="1" smtClean="0">
                <a:solidFill>
                  <a:schemeClr val="tx1"/>
                </a:solidFill>
                <a:latin typeface="Huawei Sans" panose="020C0503030203020204" pitchFamily="34" charset="0"/>
              </a:rPr>
              <a:t>DHCP</a:t>
            </a:r>
            <a:r>
              <a:rPr lang="en-US" sz="1200" dirty="0" smtClean="0">
                <a:solidFill>
                  <a:schemeClr val="tx1"/>
                </a:solidFill>
                <a:latin typeface="Huawei Sans" panose="020C0503030203020204" pitchFamily="34" charset="0"/>
              </a:rPr>
              <a:t> Option 148.</a:t>
            </a:r>
          </a:p>
          <a:p>
            <a:pPr marL="285750" indent="-285750" fontAlgn="ctr">
              <a:buFont typeface="Arial" panose="020B0604020202020204" pitchFamily="34" charset="0"/>
              <a:buChar char="•"/>
            </a:pPr>
            <a:r>
              <a:rPr lang="en-US" sz="1200" dirty="0" smtClean="0">
                <a:solidFill>
                  <a:schemeClr val="tx1"/>
                </a:solidFill>
                <a:latin typeface="Huawei Sans" panose="020C0503030203020204" pitchFamily="34" charset="0"/>
              </a:rPr>
              <a:t>The administrator configures the core switch so that it can be managed by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NCE</a:t>
            </a:r>
            <a:r>
              <a:rPr lang="en-US" sz="1200" dirty="0" smtClean="0">
                <a:solidFill>
                  <a:schemeClr val="tx1"/>
                </a:solidFill>
                <a:latin typeface="Huawei Sans" panose="020C0503030203020204" pitchFamily="34" charset="0"/>
              </a:rPr>
              <a:t>-Campus.</a:t>
            </a:r>
          </a:p>
          <a:p>
            <a:pPr marL="285750" indent="-285750" fontAlgn="ctr">
              <a:spcAft>
                <a:spcPts val="300"/>
              </a:spcAft>
              <a:buFont typeface="Arial" panose="020B0604020202020204" pitchFamily="34" charset="0"/>
              <a:buChar char="•"/>
            </a:pPr>
            <a:r>
              <a:rPr lang="en-US" sz="1200" dirty="0" smtClean="0">
                <a:solidFill>
                  <a:srgbClr val="C7000B"/>
                </a:solidFill>
                <a:latin typeface="Huawei Sans" panose="020C0503030203020204" pitchFamily="34" charset="0"/>
              </a:rPr>
              <a:t>The administrator plans the network topology using the template (an Excel file) provided by </a:t>
            </a:r>
            <a:r>
              <a:rPr lang="en-US" sz="1200" dirty="0" err="1" smtClean="0">
                <a:solidFill>
                  <a:srgbClr val="C7000B"/>
                </a:solidFill>
                <a:latin typeface="Huawei Sans" panose="020C0503030203020204" pitchFamily="34" charset="0"/>
              </a:rPr>
              <a:t>iMaster</a:t>
            </a:r>
            <a:r>
              <a:rPr lang="en-US" sz="1200" dirty="0" smtClean="0">
                <a:solidFill>
                  <a:srgbClr val="C7000B"/>
                </a:solidFill>
                <a:latin typeface="Huawei Sans" panose="020C0503030203020204" pitchFamily="34" charset="0"/>
              </a:rPr>
              <a:t> </a:t>
            </a:r>
            <a:r>
              <a:rPr lang="en-US" sz="1200" dirty="0" err="1" smtClean="0">
                <a:solidFill>
                  <a:srgbClr val="C7000B"/>
                </a:solidFill>
                <a:latin typeface="Huawei Sans" panose="020C0503030203020204" pitchFamily="34" charset="0"/>
              </a:rPr>
              <a:t>NCE</a:t>
            </a:r>
            <a:r>
              <a:rPr lang="en-US" sz="1200" dirty="0" smtClean="0">
                <a:solidFill>
                  <a:srgbClr val="C7000B"/>
                </a:solidFill>
                <a:latin typeface="Huawei Sans" panose="020C0503030203020204" pitchFamily="34" charset="0"/>
              </a:rPr>
              <a:t>-Campus and then imports the template with the </a:t>
            </a:r>
            <a:r>
              <a:rPr lang="en-US" sz="1200" dirty="0">
                <a:solidFill>
                  <a:srgbClr val="C7000B"/>
                </a:solidFill>
                <a:latin typeface="Huawei Sans" panose="020C0503030203020204" pitchFamily="34" charset="0"/>
              </a:rPr>
              <a:t>planning data to </a:t>
            </a:r>
            <a:r>
              <a:rPr lang="en-US" sz="1200" dirty="0" err="1">
                <a:solidFill>
                  <a:srgbClr val="C7000B"/>
                </a:solidFill>
                <a:latin typeface="Huawei Sans" panose="020C0503030203020204" pitchFamily="34" charset="0"/>
              </a:rPr>
              <a:t>iMaster</a:t>
            </a:r>
            <a:r>
              <a:rPr lang="en-US" sz="1200" dirty="0">
                <a:solidFill>
                  <a:srgbClr val="C7000B"/>
                </a:solidFill>
                <a:latin typeface="Huawei Sans" panose="020C0503030203020204" pitchFamily="34" charset="0"/>
              </a:rPr>
              <a:t> </a:t>
            </a:r>
            <a:r>
              <a:rPr lang="en-US" sz="1200" dirty="0" err="1">
                <a:solidFill>
                  <a:srgbClr val="C7000B"/>
                </a:solidFill>
                <a:latin typeface="Huawei Sans" panose="020C0503030203020204" pitchFamily="34" charset="0"/>
              </a:rPr>
              <a:t>NCE</a:t>
            </a:r>
            <a:r>
              <a:rPr lang="en-US" sz="1200" dirty="0">
                <a:solidFill>
                  <a:srgbClr val="C7000B"/>
                </a:solidFill>
                <a:latin typeface="Huawei Sans" panose="020C0503030203020204" pitchFamily="34" charset="0"/>
              </a:rPr>
              <a:t>-Campus.</a:t>
            </a:r>
            <a:endParaRPr lang="en-US" altLang="zh-CN" sz="1200" dirty="0">
              <a:solidFill>
                <a:srgbClr val="C7000B"/>
              </a:solidFill>
              <a:latin typeface="Huawei Sans" panose="020C0503030203020204" pitchFamily="34" charset="0"/>
              <a:sym typeface="Huawei Sans" panose="020C0503030203020204" pitchFamily="34" charset="0"/>
            </a:endParaRPr>
          </a:p>
        </p:txBody>
      </p:sp>
      <p:sp>
        <p:nvSpPr>
          <p:cNvPr id="25" name="圆角矩形 75"/>
          <p:cNvSpPr/>
          <p:nvPr/>
        </p:nvSpPr>
        <p:spPr bwMode="gray">
          <a:xfrm>
            <a:off x="4490343" y="3655032"/>
            <a:ext cx="7264805"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Switch Onboarding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75"/>
          <p:cNvSpPr/>
          <p:nvPr/>
        </p:nvSpPr>
        <p:spPr bwMode="gray">
          <a:xfrm>
            <a:off x="4490343" y="4058990"/>
            <a:ext cx="7264805" cy="1983005"/>
          </a:xfrm>
          <a:prstGeom prst="roundRect">
            <a:avLst>
              <a:gd name="adj" fmla="val 1463"/>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342900" lvl="0" indent="-342900" fontAlgn="ctr">
              <a:spcAft>
                <a:spcPts val="300"/>
              </a:spcAft>
              <a:buFont typeface="+mj-lt"/>
              <a:buAutoNum type="arabicPeriod"/>
            </a:pPr>
            <a:r>
              <a:rPr lang="en-US" sz="1200" dirty="0" smtClean="0">
                <a:solidFill>
                  <a:schemeClr val="tx1"/>
                </a:solidFill>
                <a:latin typeface="Huawei Sans" panose="020C0503030203020204" pitchFamily="34" charset="0"/>
              </a:rPr>
              <a:t>After aggregation and access switches are powered on, they complete PnP </a:t>
            </a:r>
            <a:r>
              <a:rPr lang="en-US" sz="1200" dirty="0" err="1" smtClean="0">
                <a:solidFill>
                  <a:schemeClr val="tx1"/>
                </a:solidFill>
                <a:latin typeface="Huawei Sans" panose="020C0503030203020204" pitchFamily="34" charset="0"/>
              </a:rPr>
              <a:t>VLAN</a:t>
            </a:r>
            <a:r>
              <a:rPr lang="en-US" sz="1200" dirty="0" smtClean="0">
                <a:solidFill>
                  <a:schemeClr val="tx1"/>
                </a:solidFill>
                <a:latin typeface="Huawei Sans" panose="020C0503030203020204" pitchFamily="34" charset="0"/>
              </a:rPr>
              <a:t> negotiation and </a:t>
            </a:r>
            <a:r>
              <a:rPr lang="en-US" sz="1200" dirty="0" err="1" smtClean="0">
                <a:solidFill>
                  <a:schemeClr val="tx1"/>
                </a:solidFill>
                <a:latin typeface="Huawei Sans" panose="020C0503030203020204" pitchFamily="34" charset="0"/>
              </a:rPr>
              <a:t>DHCP</a:t>
            </a:r>
            <a:r>
              <a:rPr lang="en-US" sz="1200" dirty="0" smtClean="0">
                <a:solidFill>
                  <a:schemeClr val="tx1"/>
                </a:solidFill>
                <a:latin typeface="Huawei Sans" panose="020C0503030203020204" pitchFamily="34" charset="0"/>
              </a:rPr>
              <a:t> message exchange processes, and then register with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NCE</a:t>
            </a:r>
            <a:r>
              <a:rPr lang="en-US" sz="1200" dirty="0" smtClean="0">
                <a:solidFill>
                  <a:schemeClr val="tx1"/>
                </a:solidFill>
                <a:latin typeface="Huawei Sans" panose="020C0503030203020204" pitchFamily="34" charset="0"/>
              </a:rPr>
              <a:t>-Campus.</a:t>
            </a:r>
          </a:p>
          <a:p>
            <a:pPr marL="342900" lvl="0" indent="-342900" fontAlgn="ctr">
              <a:spcAft>
                <a:spcPts val="300"/>
              </a:spcAft>
              <a:buFont typeface="+mj-lt"/>
              <a:buAutoNum type="arabicPeriod"/>
            </a:pPr>
            <a:r>
              <a:rPr lang="en-US" sz="1200" dirty="0" smtClean="0">
                <a:solidFill>
                  <a:schemeClr val="tx1"/>
                </a:solidFill>
                <a:latin typeface="Huawei Sans" panose="020C0503030203020204" pitchFamily="34" charset="0"/>
              </a:rPr>
              <a:t>Aggregation and access switches are then managed by iMaster NCE-Campus and report LLDP neighbor information to iMaster NCE-Campus. Subsequently,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NCE</a:t>
            </a:r>
            <a:r>
              <a:rPr lang="en-US" sz="1200" dirty="0" smtClean="0">
                <a:solidFill>
                  <a:schemeClr val="tx1"/>
                </a:solidFill>
                <a:latin typeface="Huawei Sans" panose="020C0503030203020204" pitchFamily="34" charset="0"/>
              </a:rPr>
              <a:t>-Campus compares such </a:t>
            </a:r>
            <a:r>
              <a:rPr lang="en-US" sz="1200" dirty="0" err="1" smtClean="0">
                <a:solidFill>
                  <a:schemeClr val="tx1"/>
                </a:solidFill>
                <a:latin typeface="Huawei Sans" panose="020C0503030203020204" pitchFamily="34" charset="0"/>
              </a:rPr>
              <a:t>LLDP</a:t>
            </a:r>
            <a:r>
              <a:rPr lang="en-US" sz="1200" dirty="0" smtClean="0">
                <a:solidFill>
                  <a:schemeClr val="tx1"/>
                </a:solidFill>
                <a:latin typeface="Huawei Sans" panose="020C0503030203020204" pitchFamily="34" charset="0"/>
              </a:rPr>
              <a:t> information with that in the network topology planning document uploaded by the administrator. If any inconsistency is found, an error is reported. </a:t>
            </a:r>
            <a:r>
              <a:rPr lang="en-US" sz="1200" dirty="0" smtClean="0">
                <a:solidFill>
                  <a:srgbClr val="C7000B"/>
                </a:solidFill>
                <a:latin typeface="Huawei Sans" panose="020C0503030203020204" pitchFamily="34" charset="0"/>
              </a:rPr>
              <a:t>In this way, the administrator can correct the topology information error as prompted.</a:t>
            </a:r>
          </a:p>
          <a:p>
            <a:pPr marL="342900" indent="-342900" fontAlgn="ctr">
              <a:spcAft>
                <a:spcPts val="300"/>
              </a:spcAft>
              <a:buFont typeface="+mj-lt"/>
              <a:buAutoNum type="arabicPeriod"/>
            </a:pPr>
            <a:r>
              <a:rPr lang="en-US" sz="1200" dirty="0" smtClean="0">
                <a:solidFill>
                  <a:schemeClr val="tx1"/>
                </a:solidFill>
                <a:latin typeface="Huawei Sans" panose="020C0503030203020204" pitchFamily="34" charset="0"/>
              </a:rPr>
              <a:t>The administrator performs offline pre-configuration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NCE</a:t>
            </a:r>
            <a:r>
              <a:rPr lang="en-US" sz="1200" dirty="0" smtClean="0">
                <a:solidFill>
                  <a:schemeClr val="tx1"/>
                </a:solidFill>
                <a:latin typeface="Huawei Sans" panose="020C0503030203020204" pitchFamily="34" charset="0"/>
              </a:rPr>
              <a:t>-Campus.</a:t>
            </a:r>
          </a:p>
          <a:p>
            <a:pPr marL="342900" indent="-342900" fontAlgn="ctr">
              <a:spcAft>
                <a:spcPts val="300"/>
              </a:spcAft>
              <a:buFont typeface="+mj-lt"/>
              <a:buAutoNum type="arabicPeriod"/>
            </a:pPr>
            <a:r>
              <a:rPr lang="en-US" sz="1200" dirty="0" smtClean="0">
                <a:solidFill>
                  <a:schemeClr val="tx1"/>
                </a:solidFill>
                <a:latin typeface="Huawei Sans" panose="020C0503030203020204" pitchFamily="34" charset="0"/>
              </a:rPr>
              <a:t>Switches automatically obtain the configuration after onboarding.</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2483374" y="5676638"/>
            <a:ext cx="1840568" cy="461665"/>
          </a:xfrm>
          <a:prstGeom prst="rect">
            <a:avLst/>
          </a:prstGeom>
          <a:noFill/>
        </p:spPr>
        <p:txBody>
          <a:bodyPr wrap="none" rtlCol="0">
            <a:noAutofit/>
          </a:bodyPr>
          <a:lstStyle/>
          <a:p>
            <a:pPr fontAlgn="ctr"/>
            <a:r>
              <a:rPr lang="en-US" sz="1200" dirty="0" smtClean="0">
                <a:latin typeface="Huawei Sans" panose="020C0503030203020204" pitchFamily="34" charset="0"/>
              </a:rPr>
              <a:t>Access</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97" descr="接入交换机.png"/>
          <p:cNvPicPr>
            <a:picLocks noChangeAspect="1"/>
          </p:cNvPicPr>
          <p:nvPr/>
        </p:nvPicPr>
        <p:blipFill>
          <a:blip r:embed="rId6" cstate="print"/>
          <a:stretch>
            <a:fillRect/>
          </a:stretch>
        </p:blipFill>
        <p:spPr bwMode="gray">
          <a:xfrm>
            <a:off x="1988062" y="5703094"/>
            <a:ext cx="490909" cy="401653"/>
          </a:xfrm>
          <a:prstGeom prst="rect">
            <a:avLst/>
          </a:prstGeom>
        </p:spPr>
      </p:pic>
      <p:pic>
        <p:nvPicPr>
          <p:cNvPr id="30" name="图片 100" descr="汇聚交换机.png"/>
          <p:cNvPicPr>
            <a:picLocks noChangeAspect="1"/>
          </p:cNvPicPr>
          <p:nvPr/>
        </p:nvPicPr>
        <p:blipFill>
          <a:blip r:embed="rId7" cstate="print"/>
          <a:stretch>
            <a:fillRect/>
          </a:stretch>
        </p:blipFill>
        <p:spPr bwMode="gray">
          <a:xfrm>
            <a:off x="1984338" y="4677036"/>
            <a:ext cx="490909" cy="401653"/>
          </a:xfrm>
          <a:prstGeom prst="rect">
            <a:avLst/>
          </a:prstGeom>
        </p:spPr>
      </p:pic>
      <p:sp>
        <p:nvSpPr>
          <p:cNvPr id="31" name="五边形 30"/>
          <p:cNvSpPr/>
          <p:nvPr/>
        </p:nvSpPr>
        <p:spPr bwMode="gray">
          <a:xfrm>
            <a:off x="7484882" y="23065"/>
            <a:ext cx="1939579"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Network Architecture and Topology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gray">
          <a:xfrm>
            <a:off x="9327539" y="23065"/>
            <a:ext cx="1188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10397038" y="23065"/>
            <a:ext cx="1355852"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b="1" dirty="0" smtClean="0">
                <a:solidFill>
                  <a:schemeClr val="bg1"/>
                </a:solidFill>
                <a:latin typeface="Huawei Sans" panose="020C0503030203020204" pitchFamily="34" charset="0"/>
              </a:rPr>
              <a:t>LAN Automation Design</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616556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en-US" sz="1800" dirty="0" smtClean="0">
                <a:latin typeface="Huawei Sans" panose="020C0503030203020204" pitchFamily="34" charset="0"/>
              </a:rPr>
              <a:t>Upon completion of this course, you will be able to:</a:t>
            </a:r>
            <a:endParaRPr lang="en-US" altLang="zh-CN" sz="1800" dirty="0" smtClean="0">
              <a:latin typeface="Huawei Sans" panose="020C0503030203020204" pitchFamily="34" charset="0"/>
              <a:sym typeface="Huawei Sans" panose="020C0503030203020204" pitchFamily="34" charset="0"/>
            </a:endParaRPr>
          </a:p>
          <a:p>
            <a:pPr marL="654050" lvl="1" indent="-320675"/>
            <a:r>
              <a:rPr lang="en-US" sz="1600" dirty="0" smtClean="0">
                <a:latin typeface="Huawei Sans" panose="020C0503030203020204" pitchFamily="34" charset="0"/>
              </a:rPr>
              <a:t>Describe the requirements and challenges faced by large- and medium-sized campus networks.</a:t>
            </a:r>
          </a:p>
          <a:p>
            <a:pPr marL="654050" lvl="1" indent="-320675"/>
            <a:r>
              <a:rPr lang="en-US" sz="1600" dirty="0" smtClean="0">
                <a:latin typeface="Huawei Sans" panose="020C0503030203020204" pitchFamily="34" charset="0"/>
              </a:rPr>
              <a:t>Describe the layers and architectures of large- and medium-sized campus networks.</a:t>
            </a:r>
          </a:p>
          <a:p>
            <a:pPr marL="654050" lvl="1" indent="-320675"/>
            <a:r>
              <a:rPr lang="en-US" sz="1600" dirty="0" smtClean="0">
                <a:latin typeface="Huawei Sans" panose="020C0503030203020204" pitchFamily="34" charset="0"/>
              </a:rPr>
              <a:t>Describe the concepts and relationships of underlay, fabric, and overlay on a campus network.</a:t>
            </a:r>
          </a:p>
          <a:p>
            <a:pPr marL="654050" lvl="1" indent="-320675"/>
            <a:r>
              <a:rPr lang="en-US" sz="1600" dirty="0" smtClean="0">
                <a:latin typeface="Huawei Sans" panose="020C0503030203020204" pitchFamily="34" charset="0"/>
              </a:rPr>
              <a:t>Design the underlay for a VXLAN-based virtualized campus network according to your actual project requirements.</a:t>
            </a:r>
          </a:p>
          <a:p>
            <a:pPr marL="654050" lvl="1" indent="-320675"/>
            <a:r>
              <a:rPr lang="en-US" sz="1600" dirty="0" smtClean="0">
                <a:latin typeface="Huawei Sans" panose="020C0503030203020204" pitchFamily="34" charset="0"/>
              </a:rPr>
              <a:t>Design the fabric and overlay for a VXLAN-based virtualized campus network according to your actual project requirements.</a:t>
            </a:r>
          </a:p>
          <a:p>
            <a:pPr marL="654050" lvl="1" indent="-320675"/>
            <a:r>
              <a:rPr lang="en-US" sz="1600" dirty="0" smtClean="0">
                <a:latin typeface="Huawei Sans" panose="020C0503030203020204" pitchFamily="34" charset="0"/>
              </a:rPr>
              <a:t>Design WLAN services, admission authentication, and O&amp;M for a VXLAN-based virtualized campus network according to your actual project requirements.</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37032789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Automatic Orchestration of Underlay Routes on the LAN</a:t>
            </a:r>
            <a:endParaRPr lang="en-US" altLang="zh-CN" dirty="0">
              <a:latin typeface="Huawei Sans" panose="020C0503030203020204" pitchFamily="34" charset="0"/>
              <a:sym typeface="Huawei Sans" panose="020C0503030203020204" pitchFamily="34" charset="0"/>
            </a:endParaRPr>
          </a:p>
        </p:txBody>
      </p:sp>
      <p:sp>
        <p:nvSpPr>
          <p:cNvPr id="3" name="椭圆 2"/>
          <p:cNvSpPr/>
          <p:nvPr/>
        </p:nvSpPr>
        <p:spPr bwMode="gray">
          <a:xfrm rot="5400000">
            <a:off x="6488095" y="3296990"/>
            <a:ext cx="1929117" cy="2512081"/>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p:cNvCxnSpPr/>
          <p:nvPr/>
        </p:nvCxnSpPr>
        <p:spPr bwMode="gray">
          <a:xfrm flipH="1" flipV="1">
            <a:off x="6411792" y="4440279"/>
            <a:ext cx="1667149" cy="698529"/>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flipH="1">
            <a:off x="6449833" y="3854094"/>
            <a:ext cx="1257277" cy="586185"/>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 name="图片 87" descr="汇聚交换机.png"/>
          <p:cNvPicPr>
            <a:picLocks noChangeAspect="1"/>
          </p:cNvPicPr>
          <p:nvPr/>
        </p:nvPicPr>
        <p:blipFill>
          <a:blip r:embed="rId3"/>
          <a:stretch>
            <a:fillRect/>
          </a:stretch>
        </p:blipFill>
        <p:spPr bwMode="gray">
          <a:xfrm>
            <a:off x="7521046" y="3709216"/>
            <a:ext cx="377776" cy="309091"/>
          </a:xfrm>
          <a:prstGeom prst="rect">
            <a:avLst/>
          </a:prstGeom>
        </p:spPr>
      </p:pic>
      <p:pic>
        <p:nvPicPr>
          <p:cNvPr id="9" name="图片 87" descr="汇聚交换机.png"/>
          <p:cNvPicPr>
            <a:picLocks noChangeAspect="1"/>
          </p:cNvPicPr>
          <p:nvPr/>
        </p:nvPicPr>
        <p:blipFill>
          <a:blip r:embed="rId3"/>
          <a:stretch>
            <a:fillRect/>
          </a:stretch>
        </p:blipFill>
        <p:spPr bwMode="gray">
          <a:xfrm>
            <a:off x="7865573" y="4971085"/>
            <a:ext cx="377776" cy="309091"/>
          </a:xfrm>
          <a:prstGeom prst="rect">
            <a:avLst/>
          </a:prstGeom>
        </p:spPr>
      </p:pic>
      <p:pic>
        <p:nvPicPr>
          <p:cNvPr id="12" name="图片 86" descr="核心交换机.png"/>
          <p:cNvPicPr>
            <a:picLocks noChangeAspect="1"/>
          </p:cNvPicPr>
          <p:nvPr/>
        </p:nvPicPr>
        <p:blipFill>
          <a:blip r:embed="rId4"/>
          <a:stretch>
            <a:fillRect/>
          </a:stretch>
        </p:blipFill>
        <p:spPr bwMode="gray">
          <a:xfrm>
            <a:off x="6260945" y="4291797"/>
            <a:ext cx="377776" cy="309091"/>
          </a:xfrm>
          <a:prstGeom prst="rect">
            <a:avLst/>
          </a:prstGeom>
        </p:spPr>
      </p:pic>
      <p:sp>
        <p:nvSpPr>
          <p:cNvPr id="17" name="文本框 16"/>
          <p:cNvSpPr txBox="1"/>
          <p:nvPr/>
        </p:nvSpPr>
        <p:spPr bwMode="gray">
          <a:xfrm>
            <a:off x="5392226" y="3251196"/>
            <a:ext cx="2996030" cy="523220"/>
          </a:xfrm>
          <a:prstGeom prst="rect">
            <a:avLst/>
          </a:prstGeom>
          <a:noFill/>
        </p:spPr>
        <p:txBody>
          <a:bodyPr wrap="square" rtlCol="0">
            <a:noAutofit/>
          </a:bodyPr>
          <a:lstStyle/>
          <a:p>
            <a:pPr algn="ctr" fontAlgn="ctr"/>
            <a:r>
              <a:rPr lang="en-US" sz="1200" dirty="0" smtClean="0">
                <a:latin typeface="Huawei Sans" panose="020C0503030203020204" pitchFamily="34" charset="0"/>
              </a:rPr>
              <a:t>Interconnection </a:t>
            </a:r>
            <a:r>
              <a:rPr lang="en-US" sz="1200" dirty="0" err="1" smtClean="0">
                <a:latin typeface="Huawei Sans" panose="020C0503030203020204" pitchFamily="34" charset="0"/>
              </a:rPr>
              <a:t>VLAN</a:t>
            </a:r>
            <a:endParaRPr lang="en-US" sz="1200" dirty="0" smtClean="0">
              <a:latin typeface="Huawei Sans" panose="020C0503030203020204" pitchFamily="34" charset="0"/>
            </a:endParaRPr>
          </a:p>
          <a:p>
            <a:pPr algn="ctr" fontAlgn="ctr"/>
            <a:r>
              <a:rPr lang="en-US" sz="1200" dirty="0" smtClean="0">
                <a:latin typeface="Huawei Sans" panose="020C0503030203020204" pitchFamily="34" charset="0"/>
              </a:rPr>
              <a:t>Interconnection IP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5556513" y="5033895"/>
            <a:ext cx="2342309" cy="523220"/>
          </a:xfrm>
          <a:prstGeom prst="rect">
            <a:avLst/>
          </a:prstGeom>
          <a:noFill/>
        </p:spPr>
        <p:txBody>
          <a:bodyPr wrap="none" rtlCol="0">
            <a:noAutofit/>
          </a:bodyPr>
          <a:lstStyle/>
          <a:p>
            <a:pPr algn="ctr" fontAlgn="ctr"/>
            <a:r>
              <a:rPr lang="en-US" sz="1200" dirty="0" smtClean="0">
                <a:latin typeface="Huawei Sans" panose="020C0503030203020204" pitchFamily="34" charset="0"/>
              </a:rPr>
              <a:t>Interconnection </a:t>
            </a:r>
            <a:r>
              <a:rPr lang="en-US" sz="1200" dirty="0" err="1" smtClean="0">
                <a:latin typeface="Huawei Sans" panose="020C0503030203020204" pitchFamily="34" charset="0"/>
              </a:rPr>
              <a:t>VLAN</a:t>
            </a:r>
            <a:endParaRPr lang="en-US" sz="1200" dirty="0" smtClean="0">
              <a:latin typeface="Huawei Sans" panose="020C0503030203020204" pitchFamily="34" charset="0"/>
            </a:endParaRPr>
          </a:p>
          <a:p>
            <a:pPr algn="ctr" fontAlgn="ctr"/>
            <a:r>
              <a:rPr lang="en-US" sz="1200" dirty="0" smtClean="0">
                <a:latin typeface="Huawei Sans" panose="020C0503030203020204" pitchFamily="34" charset="0"/>
              </a:rPr>
              <a:t>Interconnection IP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7161808" y="4339128"/>
            <a:ext cx="1104790" cy="307777"/>
          </a:xfrm>
          <a:prstGeom prst="rect">
            <a:avLst/>
          </a:prstGeom>
          <a:noFill/>
        </p:spPr>
        <p:txBody>
          <a:bodyPr wrap="none" rtlCol="0">
            <a:noAutofit/>
          </a:bodyPr>
          <a:lstStyle/>
          <a:p>
            <a:pPr algn="ctr" fontAlgn="ctr"/>
            <a:r>
              <a:rPr lang="en-US" sz="1400" dirty="0" err="1" smtClean="0">
                <a:solidFill>
                  <a:srgbClr val="7F7F7F"/>
                </a:solidFill>
                <a:latin typeface="Huawei Sans" panose="020C0503030203020204" pitchFamily="34" charset="0"/>
              </a:rPr>
              <a:t>IGP</a:t>
            </a:r>
            <a:r>
              <a:rPr lang="en-US" sz="1400" dirty="0" smtClean="0">
                <a:solidFill>
                  <a:srgbClr val="7F7F7F"/>
                </a:solidFill>
                <a:latin typeface="Huawei Sans" panose="020C0503030203020204" pitchFamily="34" charset="0"/>
              </a:rPr>
              <a:t> (</a:t>
            </a:r>
            <a:r>
              <a:rPr lang="en-US" sz="1400" dirty="0" err="1" smtClean="0">
                <a:solidFill>
                  <a:srgbClr val="7F7F7F"/>
                </a:solidFill>
                <a:latin typeface="Huawei Sans" panose="020C0503030203020204" pitchFamily="34" charset="0"/>
              </a:rPr>
              <a:t>OSPF</a:t>
            </a:r>
            <a:r>
              <a:rPr lang="en-US" sz="1400" dirty="0" smtClean="0">
                <a:solidFill>
                  <a:srgbClr val="7F7F7F"/>
                </a:solidFill>
                <a:latin typeface="Huawei Sans" panose="020C0503030203020204" pitchFamily="34" charset="0"/>
              </a:rPr>
              <a:t>)</a:t>
            </a:r>
            <a:endParaRPr lang="en-US" altLang="zh-CN" sz="1400"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箭头连接符 20"/>
          <p:cNvCxnSpPr/>
          <p:nvPr/>
        </p:nvCxnSpPr>
        <p:spPr bwMode="gray">
          <a:xfrm>
            <a:off x="6859090" y="3700195"/>
            <a:ext cx="184020" cy="45374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bwMode="gray">
          <a:xfrm flipV="1">
            <a:off x="6684762" y="4649367"/>
            <a:ext cx="192918" cy="4103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4" name="图片 23"/>
          <p:cNvPicPr>
            <a:picLocks noChangeAspect="1"/>
          </p:cNvPicPr>
          <p:nvPr/>
        </p:nvPicPr>
        <p:blipFill>
          <a:blip r:embed="rId5"/>
          <a:stretch>
            <a:fillRect/>
          </a:stretch>
        </p:blipFill>
        <p:spPr bwMode="gray">
          <a:xfrm>
            <a:off x="609236" y="1011494"/>
            <a:ext cx="5088111" cy="2883978"/>
          </a:xfrm>
          <a:prstGeom prst="rect">
            <a:avLst/>
          </a:prstGeom>
          <a:ln>
            <a:solidFill>
              <a:schemeClr val="bg1">
                <a:lumMod val="75000"/>
              </a:schemeClr>
            </a:solidFill>
          </a:ln>
        </p:spPr>
      </p:pic>
      <p:sp>
        <p:nvSpPr>
          <p:cNvPr id="25" name="TextBox 179"/>
          <p:cNvSpPr txBox="1"/>
          <p:nvPr/>
        </p:nvSpPr>
        <p:spPr bwMode="gray">
          <a:xfrm>
            <a:off x="3349864" y="3535302"/>
            <a:ext cx="2178923" cy="267630"/>
          </a:xfrm>
          <a:prstGeom prst="roundRect">
            <a:avLst>
              <a:gd name="adj" fmla="val 49545"/>
            </a:avLst>
          </a:prstGeom>
          <a:solidFill>
            <a:schemeClr val="bg1">
              <a:lumMod val="50000"/>
            </a:schemeClr>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50" dirty="0" smtClean="0">
                <a:latin typeface="Huawei Sans" panose="020C0503030203020204" pitchFamily="34" charset="0"/>
              </a:rPr>
              <a:t>Define </a:t>
            </a:r>
            <a:r>
              <a:rPr lang="en-US" sz="1050" dirty="0" err="1" smtClean="0">
                <a:latin typeface="Huawei Sans" panose="020C0503030203020204" pitchFamily="34" charset="0"/>
              </a:rPr>
              <a:t>VLAN</a:t>
            </a:r>
            <a:r>
              <a:rPr lang="en-US" sz="1050" dirty="0" smtClean="0">
                <a:latin typeface="Huawei Sans" panose="020C0503030203020204" pitchFamily="34" charset="0"/>
              </a:rPr>
              <a:t> IDs or IP addresses</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stCxn id="31" idx="1"/>
          </p:cNvCxnSpPr>
          <p:nvPr/>
        </p:nvCxnSpPr>
        <p:spPr bwMode="gray">
          <a:xfrm flipH="1" flipV="1">
            <a:off x="953578" y="4819081"/>
            <a:ext cx="1453780" cy="685351"/>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30" idx="1"/>
          </p:cNvCxnSpPr>
          <p:nvPr/>
        </p:nvCxnSpPr>
        <p:spPr bwMode="gray">
          <a:xfrm flipH="1">
            <a:off x="991619" y="4242563"/>
            <a:ext cx="1071212" cy="57651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0" name="图片 87" descr="汇聚交换机.png"/>
          <p:cNvPicPr>
            <a:picLocks noChangeAspect="1"/>
          </p:cNvPicPr>
          <p:nvPr/>
        </p:nvPicPr>
        <p:blipFill>
          <a:blip r:embed="rId3"/>
          <a:stretch>
            <a:fillRect/>
          </a:stretch>
        </p:blipFill>
        <p:spPr bwMode="gray">
          <a:xfrm>
            <a:off x="2062831" y="4088017"/>
            <a:ext cx="377776" cy="309091"/>
          </a:xfrm>
          <a:prstGeom prst="rect">
            <a:avLst/>
          </a:prstGeom>
        </p:spPr>
      </p:pic>
      <p:pic>
        <p:nvPicPr>
          <p:cNvPr id="31" name="图片 87" descr="汇聚交换机.png"/>
          <p:cNvPicPr>
            <a:picLocks noChangeAspect="1"/>
          </p:cNvPicPr>
          <p:nvPr/>
        </p:nvPicPr>
        <p:blipFill>
          <a:blip r:embed="rId3"/>
          <a:stretch>
            <a:fillRect/>
          </a:stretch>
        </p:blipFill>
        <p:spPr bwMode="gray">
          <a:xfrm>
            <a:off x="2407358" y="5349886"/>
            <a:ext cx="377776" cy="309091"/>
          </a:xfrm>
          <a:prstGeom prst="rect">
            <a:avLst/>
          </a:prstGeom>
        </p:spPr>
      </p:pic>
      <p:pic>
        <p:nvPicPr>
          <p:cNvPr id="32" name="图片 86" descr="核心交换机.png"/>
          <p:cNvPicPr>
            <a:picLocks noChangeAspect="1"/>
          </p:cNvPicPr>
          <p:nvPr/>
        </p:nvPicPr>
        <p:blipFill>
          <a:blip r:embed="rId4"/>
          <a:stretch>
            <a:fillRect/>
          </a:stretch>
        </p:blipFill>
        <p:spPr bwMode="gray">
          <a:xfrm>
            <a:off x="802730" y="4670598"/>
            <a:ext cx="377776" cy="309091"/>
          </a:xfrm>
          <a:prstGeom prst="rect">
            <a:avLst/>
          </a:prstGeom>
        </p:spPr>
      </p:pic>
      <p:sp>
        <p:nvSpPr>
          <p:cNvPr id="39" name="矩形 38"/>
          <p:cNvSpPr/>
          <p:nvPr/>
        </p:nvSpPr>
        <p:spPr bwMode="gray">
          <a:xfrm>
            <a:off x="609237" y="4009160"/>
            <a:ext cx="5088110" cy="199717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79"/>
          <p:cNvSpPr txBox="1"/>
          <p:nvPr/>
        </p:nvSpPr>
        <p:spPr bwMode="gray">
          <a:xfrm>
            <a:off x="3349864" y="4852315"/>
            <a:ext cx="2178923" cy="267630"/>
          </a:xfrm>
          <a:prstGeom prst="roundRect">
            <a:avLst>
              <a:gd name="adj" fmla="val 49545"/>
            </a:avLst>
          </a:prstGeom>
          <a:solidFill>
            <a:schemeClr val="bg1">
              <a:lumMod val="50000"/>
            </a:schemeClr>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050" dirty="0" smtClean="0">
                <a:latin typeface="Huawei Sans" panose="020C0503030203020204" pitchFamily="34" charset="0"/>
              </a:rPr>
              <a:t>Define a fabric</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1957789" y="4411831"/>
            <a:ext cx="582211"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Edge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2305140" y="5645502"/>
            <a:ext cx="582211"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Edge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632038" y="4963642"/>
            <a:ext cx="728084"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Border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79"/>
          <p:cNvSpPr txBox="1"/>
          <p:nvPr/>
        </p:nvSpPr>
        <p:spPr bwMode="gray">
          <a:xfrm>
            <a:off x="3349864" y="5206644"/>
            <a:ext cx="2178923" cy="301518"/>
          </a:xfrm>
          <a:prstGeom prst="roundRect">
            <a:avLst>
              <a:gd name="adj" fmla="val 49545"/>
            </a:avLst>
          </a:prstGeom>
          <a:solidFill>
            <a:schemeClr val="bg1">
              <a:lumMod val="50000"/>
            </a:schemeClr>
          </a:solidFill>
          <a:ln>
            <a:noFill/>
          </a:ln>
        </p:spPr>
        <p:txBody>
          <a:bodyPr wrap="square" lIns="72000" tIns="0" rIns="7200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lvl="0" fontAlgn="ctr">
              <a:lnSpc>
                <a:spcPts val="1200"/>
              </a:lnSpc>
            </a:pPr>
            <a:r>
              <a:rPr lang="en-US" sz="1050" dirty="0" smtClean="0">
                <a:latin typeface="Huawei Sans" panose="020C0503030203020204" pitchFamily="34" charset="0"/>
              </a:rPr>
              <a:t>Enable automatic orchestration of underlay routes</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8600322" y="2709754"/>
            <a:ext cx="3112253" cy="4093428"/>
          </a:xfrm>
          <a:prstGeom prst="rect">
            <a:avLst/>
          </a:prstGeom>
        </p:spPr>
        <p:txBody>
          <a:bodyPr wrap="square">
            <a:noAutofit/>
          </a:bodyPr>
          <a:lstStyle/>
          <a:p>
            <a:pPr marL="285750" indent="-285750" fontAlgn="ctr">
              <a:lnSpc>
                <a:spcPct val="110000"/>
              </a:lnSpc>
              <a:spcAft>
                <a:spcPts val="600"/>
              </a:spcAft>
              <a:buFont typeface="Arial" panose="020B0604020202020204" pitchFamily="34" charset="0"/>
              <a:buChar char="•"/>
            </a:pPr>
            <a:r>
              <a:rPr lang="en-US" sz="1200" dirty="0" smtClean="0">
                <a:latin typeface="Huawei Sans" panose="020C0503030203020204" pitchFamily="34" charset="0"/>
              </a:rPr>
              <a:t>iMaster NCE-Campus automatically calculates the topology, partitions OSPF areas, and configures interconnection addresses and </a:t>
            </a:r>
            <a:r>
              <a:rPr lang="en-US" altLang="zh-CN" sz="1200" dirty="0" smtClean="0">
                <a:latin typeface="Huawei Sans" panose="020C0503030203020204" pitchFamily="34" charset="0"/>
              </a:rPr>
              <a:t>routes for </a:t>
            </a:r>
            <a:r>
              <a:rPr lang="en-US" sz="1200" dirty="0" smtClean="0">
                <a:latin typeface="Huawei Sans" panose="020C0503030203020204" pitchFamily="34" charset="0"/>
              </a:rPr>
              <a:t>communication between VTEPs.</a:t>
            </a:r>
          </a:p>
          <a:p>
            <a:pPr marL="285750" indent="-285750" fontAlgn="ctr">
              <a:lnSpc>
                <a:spcPct val="110000"/>
              </a:lnSpc>
              <a:spcAft>
                <a:spcPts val="600"/>
              </a:spcAft>
              <a:buFont typeface="Arial" panose="020B0604020202020204" pitchFamily="34" charset="0"/>
              <a:buChar char="•"/>
            </a:pPr>
            <a:r>
              <a:rPr lang="en-US" sz="1200" dirty="0" smtClean="0">
                <a:latin typeface="Huawei Sans" panose="020C0503030203020204" pitchFamily="34" charset="0"/>
              </a:rPr>
              <a:t>The network administrator can select single-area orchestration or multi-area orchestration based on the network scale. When the number of devices in the network area where routes need to be deployed on the underlay network is fewer than 100, single-area orchestration is recommended. Otherwise, multi-area orchestration is recommended.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图片 47"/>
          <p:cNvPicPr>
            <a:picLocks noChangeAspect="1"/>
          </p:cNvPicPr>
          <p:nvPr/>
        </p:nvPicPr>
        <p:blipFill>
          <a:blip r:embed="rId6"/>
          <a:stretch>
            <a:fillRect/>
          </a:stretch>
        </p:blipFill>
        <p:spPr bwMode="gray">
          <a:xfrm>
            <a:off x="5832108" y="1011493"/>
            <a:ext cx="5753175" cy="1668335"/>
          </a:xfrm>
          <a:prstGeom prst="rect">
            <a:avLst/>
          </a:prstGeom>
          <a:ln>
            <a:solidFill>
              <a:schemeClr val="bg1">
                <a:lumMod val="75000"/>
              </a:schemeClr>
            </a:solidFill>
          </a:ln>
        </p:spPr>
      </p:pic>
      <p:sp>
        <p:nvSpPr>
          <p:cNvPr id="49" name="TextBox 179"/>
          <p:cNvSpPr txBox="1"/>
          <p:nvPr/>
        </p:nvSpPr>
        <p:spPr bwMode="gray">
          <a:xfrm>
            <a:off x="8708695" y="1992041"/>
            <a:ext cx="2598956" cy="310838"/>
          </a:xfrm>
          <a:prstGeom prst="roundRect">
            <a:avLst>
              <a:gd name="adj" fmla="val 49545"/>
            </a:avLst>
          </a:prstGeom>
          <a:solidFill>
            <a:schemeClr val="bg1">
              <a:lumMod val="50000"/>
            </a:schemeClr>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lvl="0" fontAlgn="ctr">
              <a:lnSpc>
                <a:spcPts val="1200"/>
              </a:lnSpc>
            </a:pPr>
            <a:r>
              <a:rPr lang="en-US" dirty="0" smtClean="0">
                <a:latin typeface="Huawei Sans" panose="020C0503030203020204" pitchFamily="34" charset="0"/>
              </a:rPr>
              <a:t>Define loopback interface address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a:spLocks noChangeAspect="1"/>
          </p:cNvSpPr>
          <p:nvPr/>
        </p:nvSpPr>
        <p:spPr bwMode="gray">
          <a:xfrm>
            <a:off x="3038979" y="3536112"/>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500" b="1" dirty="0" smtClean="0">
                <a:solidFill>
                  <a:schemeClr val="bg1"/>
                </a:solidFill>
                <a:latin typeface="Huawei Sans" panose="020C0503030203020204" pitchFamily="34" charset="0"/>
              </a:rPr>
              <a:t>2</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3038979" y="4867945"/>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500" b="1" dirty="0" smtClean="0">
                <a:solidFill>
                  <a:schemeClr val="bg1"/>
                </a:solidFill>
                <a:latin typeface="Huawei Sans" panose="020C0503030203020204" pitchFamily="34" charset="0"/>
              </a:rPr>
              <a:t>3</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a:spLocks noChangeAspect="1"/>
          </p:cNvSpPr>
          <p:nvPr/>
        </p:nvSpPr>
        <p:spPr bwMode="gray">
          <a:xfrm>
            <a:off x="3038979" y="5216071"/>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500" b="1" dirty="0" smtClean="0">
                <a:solidFill>
                  <a:schemeClr val="bg1"/>
                </a:solidFill>
                <a:latin typeface="Huawei Sans" panose="020C0503030203020204" pitchFamily="34" charset="0"/>
              </a:rPr>
              <a:t>4</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a:spLocks noChangeAspect="1"/>
          </p:cNvSpPr>
          <p:nvPr/>
        </p:nvSpPr>
        <p:spPr bwMode="gray">
          <a:xfrm>
            <a:off x="8388256" y="1992041"/>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500" b="1" dirty="0" smtClean="0">
                <a:solidFill>
                  <a:schemeClr val="bg1"/>
                </a:solidFill>
                <a:latin typeface="Huawei Sans" panose="020C0503030203020204" pitchFamily="34" charset="0"/>
              </a:rPr>
              <a:t>1</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p:cNvSpPr>
            <a:spLocks noChangeAspect="1"/>
          </p:cNvSpPr>
          <p:nvPr/>
        </p:nvSpPr>
        <p:spPr bwMode="gray">
          <a:xfrm>
            <a:off x="7302041" y="4077117"/>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500" b="1" dirty="0" smtClean="0">
                <a:solidFill>
                  <a:schemeClr val="bg1"/>
                </a:solidFill>
                <a:latin typeface="Huawei Sans" panose="020C0503030203020204" pitchFamily="34" charset="0"/>
              </a:rPr>
              <a:t>5</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a:off x="632038" y="1097455"/>
            <a:ext cx="1000907" cy="507831"/>
          </a:xfrm>
          <a:prstGeom prst="rect">
            <a:avLst/>
          </a:prstGeom>
          <a:solidFill>
            <a:schemeClr val="bg1"/>
          </a:solidFill>
        </p:spPr>
        <p:txBody>
          <a:bodyPr wrap="square" rtlCol="0">
            <a:noAutofit/>
          </a:bodyPr>
          <a:lstStyle/>
          <a:p>
            <a:pPr fontAlgn="ctr"/>
            <a:r>
              <a:rPr lang="en-US" sz="900" dirty="0" smtClean="0">
                <a:latin typeface="Huawei Sans" panose="020C0503030203020204" pitchFamily="34" charset="0"/>
              </a:rPr>
              <a:t>Device Interconnection </a:t>
            </a:r>
            <a:r>
              <a:rPr lang="en-US" sz="900" dirty="0" err="1" smtClean="0">
                <a:latin typeface="Huawei Sans" panose="020C0503030203020204" pitchFamily="34" charset="0"/>
              </a:rPr>
              <a:t>VLAN</a:t>
            </a:r>
            <a:endParaRPr lang="en-US" altLang="zh-CN" sz="900" dirty="0">
              <a:latin typeface="Huawei Sans" panose="020C0503030203020204" pitchFamily="34" charset="0"/>
            </a:endParaRPr>
          </a:p>
        </p:txBody>
      </p:sp>
      <p:sp>
        <p:nvSpPr>
          <p:cNvPr id="46" name="文本框 45"/>
          <p:cNvSpPr txBox="1"/>
          <p:nvPr/>
        </p:nvSpPr>
        <p:spPr>
          <a:xfrm>
            <a:off x="633116" y="2606936"/>
            <a:ext cx="1000907" cy="507831"/>
          </a:xfrm>
          <a:prstGeom prst="rect">
            <a:avLst/>
          </a:prstGeom>
          <a:solidFill>
            <a:schemeClr val="bg1"/>
          </a:solidFill>
        </p:spPr>
        <p:txBody>
          <a:bodyPr wrap="square" rtlCol="0">
            <a:noAutofit/>
          </a:bodyPr>
          <a:lstStyle/>
          <a:p>
            <a:pPr fontAlgn="ctr"/>
            <a:r>
              <a:rPr lang="en-US" sz="900" dirty="0" smtClean="0">
                <a:latin typeface="Huawei Sans" panose="020C0503030203020204" pitchFamily="34" charset="0"/>
              </a:rPr>
              <a:t>Device interconnection IP address</a:t>
            </a:r>
            <a:endParaRPr lang="en-US" altLang="zh-CN" sz="900" dirty="0">
              <a:latin typeface="Huawei Sans" panose="020C0503030203020204" pitchFamily="34" charset="0"/>
            </a:endParaRPr>
          </a:p>
        </p:txBody>
      </p:sp>
      <p:sp>
        <p:nvSpPr>
          <p:cNvPr id="57" name="文本框 56"/>
          <p:cNvSpPr txBox="1"/>
          <p:nvPr/>
        </p:nvSpPr>
        <p:spPr>
          <a:xfrm>
            <a:off x="5850961" y="1078381"/>
            <a:ext cx="852655" cy="369332"/>
          </a:xfrm>
          <a:prstGeom prst="rect">
            <a:avLst/>
          </a:prstGeom>
          <a:solidFill>
            <a:schemeClr val="bg1"/>
          </a:solidFill>
        </p:spPr>
        <p:txBody>
          <a:bodyPr wrap="square" rtlCol="0">
            <a:noAutofit/>
          </a:bodyPr>
          <a:lstStyle/>
          <a:p>
            <a:pPr fontAlgn="ctr"/>
            <a:r>
              <a:rPr lang="en-US" sz="900" dirty="0" smtClean="0">
                <a:latin typeface="Huawei Sans" panose="020C0503030203020204" pitchFamily="34" charset="0"/>
              </a:rPr>
              <a:t>Loopback interface IP</a:t>
            </a:r>
            <a:endParaRPr lang="en-US" altLang="zh-CN" sz="900" dirty="0">
              <a:latin typeface="Huawei Sans" panose="020C0503030203020204" pitchFamily="34" charset="0"/>
            </a:endParaRPr>
          </a:p>
        </p:txBody>
      </p:sp>
      <p:sp>
        <p:nvSpPr>
          <p:cNvPr id="55" name="五边形 54"/>
          <p:cNvSpPr/>
          <p:nvPr/>
        </p:nvSpPr>
        <p:spPr bwMode="gray">
          <a:xfrm>
            <a:off x="7484882" y="23065"/>
            <a:ext cx="1939579"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Network Architecture and Topology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gray">
          <a:xfrm>
            <a:off x="9327539" y="23065"/>
            <a:ext cx="1188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00" dirty="0" smtClean="0">
                <a:latin typeface="Huawei Sans" panose="020C0503030203020204" pitchFamily="34" charset="0"/>
              </a:rPr>
              <a:t>Basic Service Design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10397038" y="23065"/>
            <a:ext cx="1355852"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00" b="1" dirty="0" smtClean="0">
                <a:solidFill>
                  <a:schemeClr val="bg1"/>
                </a:solidFill>
                <a:latin typeface="Huawei Sans" panose="020C0503030203020204" pitchFamily="34" charset="0"/>
              </a:rPr>
              <a:t>LAN Automation Design</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863612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noAutofit/>
          </a:bodyPr>
          <a:lstStyle/>
          <a:p>
            <a:pPr lvl="0"/>
            <a:r>
              <a:rPr lang="en-US" sz="2000" dirty="0" err="1" smtClean="0">
                <a:solidFill>
                  <a:schemeClr val="tx1">
                    <a:lumMod val="50000"/>
                    <a:lumOff val="50000"/>
                  </a:schemeClr>
                </a:solidFill>
                <a:latin typeface="Huawei Sans" panose="020C0503030203020204" pitchFamily="34" charset="0"/>
              </a:rPr>
              <a:t>VXLAN</a:t>
            </a:r>
            <a:r>
              <a:rPr lang="en-US" sz="2000" dirty="0" smtClean="0">
                <a:solidFill>
                  <a:schemeClr val="tx1">
                    <a:lumMod val="50000"/>
                    <a:lumOff val="50000"/>
                  </a:schemeClr>
                </a:solidFill>
                <a:latin typeface="Huawei Sans" panose="020C0503030203020204" pitchFamily="34" charset="0"/>
              </a:rPr>
              <a:t>-based Virtualized Campus Network and Solution </a:t>
            </a:r>
          </a:p>
          <a:p>
            <a:pPr lvl="0"/>
            <a:r>
              <a:rPr lang="en-US" sz="2000" dirty="0" smtClean="0">
                <a:solidFill>
                  <a:schemeClr val="tx1">
                    <a:lumMod val="50000"/>
                    <a:lumOff val="50000"/>
                  </a:schemeClr>
                </a:solidFill>
                <a:latin typeface="Huawei Sans" panose="020C0503030203020204" pitchFamily="34" charset="0"/>
              </a:rPr>
              <a:t>Underlay Design</a:t>
            </a:r>
          </a:p>
          <a:p>
            <a:pPr lvl="0"/>
            <a:r>
              <a:rPr lang="en-US" sz="2000" b="1" dirty="0" smtClean="0">
                <a:solidFill>
                  <a:prstClr val="black"/>
                </a:solidFill>
                <a:latin typeface="Huawei Sans" panose="020C0503030203020204" pitchFamily="34" charset="0"/>
              </a:rPr>
              <a:t>Fabric Design</a:t>
            </a:r>
            <a:endParaRPr lang="en-US" altLang="zh-CN" sz="2000" dirty="0" smtClean="0">
              <a:solidFill>
                <a:schemeClr val="tx1">
                  <a:lumMod val="50000"/>
                  <a:lumOff val="50000"/>
                </a:schemeClr>
              </a:solidFill>
              <a:latin typeface="Huawei Sans" panose="020C0503030203020204" pitchFamily="34" charset="0"/>
              <a:sym typeface="Huawei Sans" panose="020C0503030203020204" pitchFamily="34" charset="0"/>
            </a:endParaRPr>
          </a:p>
          <a:p>
            <a:pPr lvl="0"/>
            <a:r>
              <a:rPr lang="en-US" sz="2000" dirty="0" smtClean="0">
                <a:solidFill>
                  <a:schemeClr val="tx1">
                    <a:lumMod val="50000"/>
                    <a:lumOff val="50000"/>
                  </a:schemeClr>
                </a:solidFill>
                <a:latin typeface="Huawei Sans" panose="020C0503030203020204" pitchFamily="34" charset="0"/>
              </a:rPr>
              <a:t>Overlay Design</a:t>
            </a:r>
          </a:p>
          <a:p>
            <a:pPr lvl="0"/>
            <a:r>
              <a:rPr lang="en-US" sz="2000" dirty="0" smtClean="0">
                <a:solidFill>
                  <a:schemeClr val="tx1">
                    <a:lumMod val="50000"/>
                    <a:lumOff val="50000"/>
                  </a:schemeClr>
                </a:solidFill>
                <a:latin typeface="Huawei Sans" panose="020C0503030203020204" pitchFamily="34" charset="0"/>
              </a:rPr>
              <a:t>Admission Control and Free Mobility Design</a:t>
            </a:r>
          </a:p>
          <a:p>
            <a:pPr lvl="0"/>
            <a:r>
              <a:rPr lang="en-US" sz="2000" dirty="0" smtClean="0">
                <a:solidFill>
                  <a:schemeClr val="tx1">
                    <a:lumMod val="50000"/>
                    <a:lumOff val="50000"/>
                  </a:schemeClr>
                </a:solidFill>
                <a:latin typeface="Huawei Sans" panose="020C0503030203020204" pitchFamily="34" charset="0"/>
              </a:rPr>
              <a:t>WLAN Design</a:t>
            </a:r>
          </a:p>
          <a:p>
            <a:pPr lvl="0"/>
            <a:r>
              <a:rPr lang="en-US" sz="2000" dirty="0" err="1" smtClean="0">
                <a:solidFill>
                  <a:schemeClr val="tx1">
                    <a:lumMod val="50000"/>
                    <a:lumOff val="50000"/>
                  </a:schemeClr>
                </a:solidFill>
                <a:latin typeface="Huawei Sans" panose="020C0503030203020204" pitchFamily="34" charset="0"/>
              </a:rPr>
              <a:t>O&amp;M</a:t>
            </a:r>
            <a:r>
              <a:rPr lang="en-US" sz="2000" dirty="0" smtClean="0">
                <a:solidFill>
                  <a:schemeClr val="tx1">
                    <a:lumMod val="50000"/>
                    <a:lumOff val="50000"/>
                  </a:schemeClr>
                </a:solidFill>
                <a:latin typeface="Huawei Sans" panose="020C0503030203020204" pitchFamily="34" charset="0"/>
              </a:rPr>
              <a:t> Design</a:t>
            </a:r>
            <a:endParaRPr lang="en-US" altLang="zh-CN" sz="2000" dirty="0">
              <a:solidFill>
                <a:schemeClr val="tx1">
                  <a:lumMod val="50000"/>
                  <a:lumOff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16005415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Autofit/>
          </a:bodyPr>
          <a:lstStyle/>
          <a:p>
            <a:pPr fontAlgn="ctr"/>
            <a:r>
              <a:rPr lang="en-US" dirty="0" smtClean="0">
                <a:latin typeface="Huawei Sans" panose="020C0503030203020204" pitchFamily="34" charset="0"/>
              </a:rPr>
              <a:t>Fabric Design Overview</a:t>
            </a:r>
            <a:endParaRPr lang="en-US" dirty="0">
              <a:latin typeface="Huawei Sans" panose="020C0503030203020204" pitchFamily="34" charset="0"/>
            </a:endParaRPr>
          </a:p>
        </p:txBody>
      </p:sp>
      <p:sp>
        <p:nvSpPr>
          <p:cNvPr id="8" name="梯形 7"/>
          <p:cNvSpPr/>
          <p:nvPr/>
        </p:nvSpPr>
        <p:spPr bwMode="gray">
          <a:xfrm>
            <a:off x="538752" y="3437164"/>
            <a:ext cx="6050762" cy="168575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82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梯形 8"/>
          <p:cNvSpPr/>
          <p:nvPr/>
        </p:nvSpPr>
        <p:spPr bwMode="gray">
          <a:xfrm>
            <a:off x="538752" y="1794596"/>
            <a:ext cx="6050762" cy="1685757"/>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p:nvPr/>
        </p:nvCxnSpPr>
        <p:spPr bwMode="gray">
          <a:xfrm flipH="1" flipV="1">
            <a:off x="2819961" y="4294391"/>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H="1">
            <a:off x="2845800" y="3755951"/>
            <a:ext cx="1025914" cy="55235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bwMode="gray">
          <a:xfrm flipV="1">
            <a:off x="3679461" y="3824691"/>
            <a:ext cx="2450448" cy="839468"/>
            <a:chOff x="3911288" y="4456131"/>
            <a:chExt cx="2450448" cy="674979"/>
          </a:xfrm>
        </p:grpSpPr>
        <p:cxnSp>
          <p:nvCxnSpPr>
            <p:cNvPr id="13" name="直接连接符 12"/>
            <p:cNvCxnSpPr/>
            <p:nvPr/>
          </p:nvCxnSpPr>
          <p:spPr bwMode="gray">
            <a:xfrm>
              <a:off x="4393093" y="4456131"/>
              <a:ext cx="132350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a:off x="5800440" y="4456131"/>
              <a:ext cx="561296"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6" name="图片 87" descr="汇聚交换机.png"/>
          <p:cNvPicPr>
            <a:picLocks noChangeAspect="1"/>
          </p:cNvPicPr>
          <p:nvPr/>
        </p:nvPicPr>
        <p:blipFill>
          <a:blip r:embed="rId3"/>
          <a:stretch>
            <a:fillRect/>
          </a:stretch>
        </p:blipFill>
        <p:spPr bwMode="gray">
          <a:xfrm>
            <a:off x="3557258" y="3715017"/>
            <a:ext cx="343433" cy="280992"/>
          </a:xfrm>
          <a:prstGeom prst="rect">
            <a:avLst/>
          </a:prstGeom>
        </p:spPr>
      </p:pic>
      <p:pic>
        <p:nvPicPr>
          <p:cNvPr id="17" name="图片 87" descr="汇聚交换机.png"/>
          <p:cNvPicPr>
            <a:picLocks noChangeAspect="1"/>
          </p:cNvPicPr>
          <p:nvPr/>
        </p:nvPicPr>
        <p:blipFill>
          <a:blip r:embed="rId3"/>
          <a:stretch>
            <a:fillRect/>
          </a:stretch>
        </p:blipFill>
        <p:spPr bwMode="gray">
          <a:xfrm>
            <a:off x="3901785" y="4510485"/>
            <a:ext cx="343433" cy="280992"/>
          </a:xfrm>
          <a:prstGeom prst="rect">
            <a:avLst/>
          </a:prstGeom>
        </p:spPr>
      </p:pic>
      <p:pic>
        <p:nvPicPr>
          <p:cNvPr id="18" name="图片 76" descr="接入交换机.png"/>
          <p:cNvPicPr>
            <a:picLocks noChangeAspect="1"/>
          </p:cNvPicPr>
          <p:nvPr/>
        </p:nvPicPr>
        <p:blipFill>
          <a:blip r:embed="rId4"/>
          <a:stretch>
            <a:fillRect/>
          </a:stretch>
        </p:blipFill>
        <p:spPr bwMode="gray">
          <a:xfrm>
            <a:off x="5335990" y="4510485"/>
            <a:ext cx="343433" cy="280992"/>
          </a:xfrm>
          <a:prstGeom prst="rect">
            <a:avLst/>
          </a:prstGeom>
        </p:spPr>
      </p:pic>
      <p:pic>
        <p:nvPicPr>
          <p:cNvPr id="19" name="图片 18" descr="接入交换机.png"/>
          <p:cNvPicPr>
            <a:picLocks noChangeAspect="1"/>
          </p:cNvPicPr>
          <p:nvPr/>
        </p:nvPicPr>
        <p:blipFill>
          <a:blip r:embed="rId4"/>
          <a:stretch>
            <a:fillRect/>
          </a:stretch>
        </p:blipFill>
        <p:spPr bwMode="gray">
          <a:xfrm>
            <a:off x="4992557" y="3715017"/>
            <a:ext cx="343433" cy="280992"/>
          </a:xfrm>
          <a:prstGeom prst="rect">
            <a:avLst/>
          </a:prstGeom>
        </p:spPr>
      </p:pic>
      <p:cxnSp>
        <p:nvCxnSpPr>
          <p:cNvPr id="20" name="直接连接符 19"/>
          <p:cNvCxnSpPr/>
          <p:nvPr/>
        </p:nvCxnSpPr>
        <p:spPr bwMode="gray">
          <a:xfrm>
            <a:off x="2278850" y="4294395"/>
            <a:ext cx="58674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1" name="图片 86" descr="核心交换机.png"/>
          <p:cNvPicPr>
            <a:picLocks noChangeAspect="1"/>
          </p:cNvPicPr>
          <p:nvPr/>
        </p:nvPicPr>
        <p:blipFill>
          <a:blip r:embed="rId5"/>
          <a:stretch>
            <a:fillRect/>
          </a:stretch>
        </p:blipFill>
        <p:spPr bwMode="gray">
          <a:xfrm>
            <a:off x="2668401" y="4157897"/>
            <a:ext cx="343433" cy="280992"/>
          </a:xfrm>
          <a:prstGeom prst="rect">
            <a:avLst/>
          </a:prstGeom>
        </p:spPr>
      </p:pic>
      <p:pic>
        <p:nvPicPr>
          <p:cNvPr id="2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924457" y="4161226"/>
            <a:ext cx="335297" cy="274335"/>
          </a:xfrm>
          <a:prstGeom prst="rect">
            <a:avLst/>
          </a:prstGeom>
        </p:spPr>
      </p:pic>
      <p:sp>
        <p:nvSpPr>
          <p:cNvPr id="24" name="矩形 23"/>
          <p:cNvSpPr/>
          <p:nvPr/>
        </p:nvSpPr>
        <p:spPr bwMode="gray">
          <a:xfrm>
            <a:off x="638844" y="4693042"/>
            <a:ext cx="3040617" cy="305105"/>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Underlay (physical network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649726" y="3144812"/>
            <a:ext cx="681597" cy="307777"/>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pic>
        <p:nvPicPr>
          <p:cNvPr id="51" name="图片 105" descr="AP.png"/>
          <p:cNvPicPr>
            <a:picLocks noChangeAspect="1"/>
          </p:cNvPicPr>
          <p:nvPr/>
        </p:nvPicPr>
        <p:blipFill>
          <a:blip r:embed="rId7"/>
          <a:stretch>
            <a:fillRect/>
          </a:stretch>
        </p:blipFill>
        <p:spPr bwMode="gray">
          <a:xfrm>
            <a:off x="6010814" y="4513814"/>
            <a:ext cx="335297" cy="274335"/>
          </a:xfrm>
          <a:prstGeom prst="rect">
            <a:avLst/>
          </a:prstGeom>
        </p:spPr>
      </p:pic>
      <p:sp>
        <p:nvSpPr>
          <p:cNvPr id="52" name="椭圆 51"/>
          <p:cNvSpPr/>
          <p:nvPr/>
        </p:nvSpPr>
        <p:spPr bwMode="gray">
          <a:xfrm>
            <a:off x="3428019" y="2343359"/>
            <a:ext cx="863585" cy="6212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600" dirty="0" smtClean="0">
                <a:latin typeface="Huawei Sans" panose="020C0503030203020204" pitchFamily="34" charset="0"/>
              </a:rPr>
              <a:t>Fabric</a:t>
            </a:r>
            <a:endParaRPr lang="en-US" sz="1600" dirty="0">
              <a:latin typeface="Huawei Sans" panose="020C0503030203020204" pitchFamily="34" charset="0"/>
            </a:endParaRPr>
          </a:p>
        </p:txBody>
      </p:sp>
      <p:sp>
        <p:nvSpPr>
          <p:cNvPr id="53" name="圆角矩形 75"/>
          <p:cNvSpPr/>
          <p:nvPr/>
        </p:nvSpPr>
        <p:spPr bwMode="gray">
          <a:xfrm>
            <a:off x="1858343" y="1667279"/>
            <a:ext cx="129600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b="1" dirty="0" smtClean="0">
                <a:solidFill>
                  <a:schemeClr val="bg1"/>
                </a:solidFill>
                <a:latin typeface="Huawei Sans" panose="020C0503030203020204" pitchFamily="34" charset="0"/>
              </a:rPr>
              <a:t>External network</a:t>
            </a:r>
            <a:endParaRPr lang="en-US" altLang="zh-CN" sz="11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4" name="圆角矩形 75"/>
          <p:cNvSpPr/>
          <p:nvPr/>
        </p:nvSpPr>
        <p:spPr bwMode="gray">
          <a:xfrm>
            <a:off x="4570753" y="1667279"/>
            <a:ext cx="129600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b="1" dirty="0" smtClean="0">
                <a:solidFill>
                  <a:schemeClr val="bg1"/>
                </a:solidFill>
                <a:latin typeface="Huawei Sans" panose="020C0503030203020204" pitchFamily="34" charset="0"/>
              </a:rPr>
              <a:t>Network service resource</a:t>
            </a:r>
            <a:endParaRPr lang="en-US" altLang="zh-CN" sz="11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5" name="直接箭头连接符 54"/>
          <p:cNvCxnSpPr>
            <a:stCxn id="53" idx="2"/>
          </p:cNvCxnSpPr>
          <p:nvPr/>
        </p:nvCxnSpPr>
        <p:spPr bwMode="gray">
          <a:xfrm>
            <a:off x="2506343" y="2042126"/>
            <a:ext cx="921676" cy="533004"/>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bwMode="gray">
          <a:xfrm flipH="1">
            <a:off x="4286782" y="2042126"/>
            <a:ext cx="898103" cy="533004"/>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圆角矩形 75"/>
          <p:cNvSpPr/>
          <p:nvPr/>
        </p:nvSpPr>
        <p:spPr bwMode="gray">
          <a:xfrm>
            <a:off x="1722263" y="3026748"/>
            <a:ext cx="1568160" cy="257648"/>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b="1" dirty="0" smtClean="0">
                <a:solidFill>
                  <a:schemeClr val="bg1"/>
                </a:solidFill>
                <a:latin typeface="Huawei Sans" panose="020C0503030203020204" pitchFamily="34" charset="0"/>
              </a:rPr>
              <a:t>Wired access</a:t>
            </a:r>
            <a:endParaRPr lang="en-US" altLang="zh-CN" sz="11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8" name="圆角矩形 75"/>
          <p:cNvSpPr/>
          <p:nvPr/>
        </p:nvSpPr>
        <p:spPr bwMode="gray">
          <a:xfrm>
            <a:off x="4434673" y="3026748"/>
            <a:ext cx="1568160" cy="257648"/>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b="1" dirty="0" smtClean="0">
                <a:solidFill>
                  <a:schemeClr val="bg1"/>
                </a:solidFill>
                <a:latin typeface="Huawei Sans" panose="020C0503030203020204" pitchFamily="34" charset="0"/>
              </a:rPr>
              <a:t>Wireless access</a:t>
            </a:r>
            <a:endParaRPr lang="en-US" altLang="zh-CN" sz="11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9" name="直接箭头连接符 58"/>
          <p:cNvCxnSpPr>
            <a:stCxn id="57" idx="3"/>
            <a:endCxn id="52" idx="3"/>
          </p:cNvCxnSpPr>
          <p:nvPr/>
        </p:nvCxnSpPr>
        <p:spPr bwMode="gray">
          <a:xfrm flipV="1">
            <a:off x="3290423" y="2873669"/>
            <a:ext cx="264065" cy="281903"/>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a:stCxn id="58" idx="1"/>
            <a:endCxn id="52" idx="5"/>
          </p:cNvCxnSpPr>
          <p:nvPr/>
        </p:nvCxnSpPr>
        <p:spPr bwMode="gray">
          <a:xfrm flipH="1" flipV="1">
            <a:off x="4165135" y="2873669"/>
            <a:ext cx="269538" cy="281903"/>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圆角矩形 75"/>
          <p:cNvSpPr/>
          <p:nvPr/>
        </p:nvSpPr>
        <p:spPr bwMode="gray">
          <a:xfrm>
            <a:off x="6848995" y="1589996"/>
            <a:ext cx="4797765"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Fabric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角矩形 75"/>
          <p:cNvSpPr/>
          <p:nvPr/>
        </p:nvSpPr>
        <p:spPr bwMode="gray">
          <a:xfrm>
            <a:off x="6848995" y="2000481"/>
            <a:ext cx="4797765" cy="2790995"/>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spcAft>
                <a:spcPts val="300"/>
              </a:spcAft>
            </a:pPr>
            <a:r>
              <a:rPr lang="en-US" sz="1400" dirty="0" smtClean="0">
                <a:solidFill>
                  <a:schemeClr val="tx1"/>
                </a:solidFill>
                <a:latin typeface="Huawei Sans" panose="020C0503030203020204" pitchFamily="34" charset="0"/>
              </a:rPr>
              <a:t>The campus fabric is a resource pooling network abstracted from the underlay network. The fabric virtualizes underlay network resources into a resource pool to implement "one network for multiple purposes".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just" fontAlgn="ctr">
              <a:spcAft>
                <a:spcPts val="300"/>
              </a:spcAft>
            </a:pPr>
            <a:r>
              <a:rPr lang="en-US" sz="1400" dirty="0" smtClean="0">
                <a:solidFill>
                  <a:schemeClr val="tx1"/>
                </a:solidFill>
                <a:latin typeface="Huawei Sans" panose="020C0503030203020204" pitchFamily="34" charset="0"/>
              </a:rPr>
              <a:t>The fabric design involves the following:</a:t>
            </a:r>
          </a:p>
          <a:p>
            <a:pPr marL="176213" indent="-176213" algn="just" fontAlgn="ctr">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Fabric networking and node design</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algn="just" fontAlgn="ctr">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Interconnection design between the fabric and external network</a:t>
            </a:r>
          </a:p>
          <a:p>
            <a:pPr marL="176213" indent="-176213" algn="just" fontAlgn="ctr">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Fabric network service resource planning</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algn="just" fontAlgn="ctr">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Fabric access management</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2" name="圆角矩形 71"/>
          <p:cNvSpPr/>
          <p:nvPr/>
        </p:nvSpPr>
        <p:spPr bwMode="gray">
          <a:xfrm>
            <a:off x="480250" y="2250917"/>
            <a:ext cx="1271056"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800" dirty="0" smtClean="0">
                <a:solidFill>
                  <a:srgbClr val="000000"/>
                </a:solidFill>
                <a:latin typeface="Huawei Sans" panose="020C0503030203020204" pitchFamily="34" charset="0"/>
              </a:rPr>
              <a:t>External network</a:t>
            </a:r>
            <a:endParaRPr lang="en-US" altLang="zh-CN" sz="8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480250" y="2000279"/>
            <a:ext cx="1271056" cy="204400"/>
          </a:xfrm>
          <a:prstGeom prst="roundRect">
            <a:avLst>
              <a:gd name="adj" fmla="val 6984"/>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800" dirty="0" smtClean="0">
                <a:solidFill>
                  <a:srgbClr val="000000"/>
                </a:solidFill>
                <a:latin typeface="Huawei Sans" panose="020C0503030203020204" pitchFamily="34" charset="0"/>
              </a:rPr>
              <a:t>IP/</a:t>
            </a:r>
            <a:r>
              <a:rPr lang="en-US" sz="800" dirty="0" err="1" smtClean="0">
                <a:solidFill>
                  <a:srgbClr val="000000"/>
                </a:solidFill>
                <a:latin typeface="Huawei Sans" panose="020C0503030203020204" pitchFamily="34" charset="0"/>
              </a:rPr>
              <a:t>VLAN</a:t>
            </a:r>
            <a:r>
              <a:rPr lang="en-US" sz="800" dirty="0" smtClean="0">
                <a:solidFill>
                  <a:srgbClr val="000000"/>
                </a:solidFill>
                <a:latin typeface="Huawei Sans" panose="020C0503030203020204" pitchFamily="34" charset="0"/>
              </a:rPr>
              <a:t> segment</a:t>
            </a:r>
            <a:endParaRPr lang="en-US" altLang="zh-CN" sz="8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角矩形 73"/>
          <p:cNvSpPr/>
          <p:nvPr/>
        </p:nvSpPr>
        <p:spPr bwMode="gray">
          <a:xfrm>
            <a:off x="480250" y="2671509"/>
            <a:ext cx="1271056"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800" dirty="0" smtClean="0">
                <a:solidFill>
                  <a:srgbClr val="000000"/>
                </a:solidFill>
                <a:latin typeface="Huawei Sans" panose="020C0503030203020204" pitchFamily="34" charset="0"/>
              </a:rPr>
              <a:t>Access point</a:t>
            </a:r>
            <a:endParaRPr lang="en-US" altLang="zh-CN" sz="8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bwMode="gray">
          <a:xfrm>
            <a:off x="768241" y="1836221"/>
            <a:ext cx="638512" cy="164058"/>
          </a:xfrm>
          <a:prstGeom prst="roundRect">
            <a:avLst/>
          </a:prstGeom>
          <a:noFill/>
          <a:ln w="9525" cap="flat" cmpd="sng" algn="ctr">
            <a:no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000" dirty="0" err="1" smtClean="0">
                <a:solidFill>
                  <a:srgbClr val="000000"/>
                </a:solidFill>
                <a:latin typeface="Huawei Sans" panose="020C0503030203020204" pitchFamily="34" charset="0"/>
              </a:rPr>
              <a:t>VN</a:t>
            </a:r>
            <a:endParaRPr lang="en-US" altLang="zh-CN" sz="10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448878" y="1821985"/>
            <a:ext cx="1333800" cy="1067137"/>
          </a:xfrm>
          <a:prstGeom prst="rect">
            <a:avLst/>
          </a:prstGeom>
          <a:noFill/>
          <a:ln w="9525" cap="flat" cmpd="sng" algn="ctr">
            <a:solidFill>
              <a:schemeClr val="tx1"/>
            </a:solidFill>
            <a:prstDash val="dash"/>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endParaRPr lang="en-US" altLang="zh-CN" sz="10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480250" y="2461213"/>
            <a:ext cx="1271056"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800" dirty="0" smtClean="0">
                <a:solidFill>
                  <a:srgbClr val="000000"/>
                </a:solidFill>
                <a:latin typeface="Huawei Sans" panose="020C0503030203020204" pitchFamily="34" charset="0"/>
              </a:rPr>
              <a:t>Network service resource</a:t>
            </a:r>
            <a:endParaRPr lang="en-US" altLang="zh-CN" sz="8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585388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Fabric Design — Two-Layer Networking</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p:txBody>
          <a:bodyPr/>
          <a:lstStyle/>
          <a:p>
            <a:r>
              <a:rPr lang="en-US" sz="1600" dirty="0" smtClean="0"/>
              <a:t>A fabric can use two-layer or three-layer networking. The selection of a two-layer or three-layer network architecture is similar to that of a common network architecture.</a:t>
            </a:r>
            <a:endParaRPr lang="en-US" altLang="zh-CN" sz="1600" dirty="0" smtClean="0">
              <a:sym typeface="Huawei Sans" panose="020C0503030203020204" pitchFamily="34" charset="0"/>
            </a:endParaRPr>
          </a:p>
          <a:p>
            <a:r>
              <a:rPr lang="en-US" sz="1600" dirty="0" smtClean="0"/>
              <a:t>Selecting the fabric architecture depends on the physical network architecture. When the physical network uses a two-layer architecture, the following is designed for fabric architecture: </a:t>
            </a:r>
          </a:p>
          <a:p>
            <a:pPr lvl="1"/>
            <a:r>
              <a:rPr lang="en-US" sz="1400" dirty="0" smtClean="0"/>
              <a:t>The core switch functions as the border node.</a:t>
            </a:r>
          </a:p>
          <a:p>
            <a:pPr lvl="1"/>
            <a:r>
              <a:rPr lang="en-US" sz="1400" dirty="0" smtClean="0"/>
              <a:t>Access switches function as edge nodes.</a:t>
            </a:r>
          </a:p>
          <a:p>
            <a:pPr lvl="1"/>
            <a:endParaRPr lang="en-US" altLang="zh-CN" sz="1400" dirty="0" smtClean="0">
              <a:sym typeface="Huawei Sans" panose="020C0503030203020204" pitchFamily="34" charset="0"/>
            </a:endParaRPr>
          </a:p>
          <a:p>
            <a:endParaRPr lang="en-US" altLang="zh-CN" sz="1600" dirty="0">
              <a:sym typeface="Huawei Sans" panose="020C0503030203020204" pitchFamily="34" charset="0"/>
            </a:endParaRPr>
          </a:p>
        </p:txBody>
      </p:sp>
      <p:grpSp>
        <p:nvGrpSpPr>
          <p:cNvPr id="4" name="组合 3"/>
          <p:cNvGrpSpPr/>
          <p:nvPr/>
        </p:nvGrpSpPr>
        <p:grpSpPr bwMode="gray">
          <a:xfrm>
            <a:off x="5004506" y="2543528"/>
            <a:ext cx="5148163" cy="3663317"/>
            <a:chOff x="525121" y="2010312"/>
            <a:chExt cx="5238317" cy="3727468"/>
          </a:xfrm>
        </p:grpSpPr>
        <p:cxnSp>
          <p:nvCxnSpPr>
            <p:cNvPr id="35" name="直接连接符 34"/>
            <p:cNvCxnSpPr/>
            <p:nvPr/>
          </p:nvCxnSpPr>
          <p:spPr bwMode="gray">
            <a:xfrm>
              <a:off x="4218090" y="5149770"/>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bwMode="gray">
            <a:xfrm>
              <a:off x="2027074" y="2828488"/>
              <a:ext cx="3736364" cy="218696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3363369" y="3825950"/>
              <a:ext cx="854721" cy="338554"/>
            </a:xfrm>
            <a:prstGeom prst="rect">
              <a:avLst/>
            </a:prstGeom>
            <a:noFill/>
          </p:spPr>
          <p:txBody>
            <a:bodyPr wrap="square" rtlCol="0">
              <a:noAutofit/>
            </a:bodyPr>
            <a:lstStyle/>
            <a:p>
              <a:pPr algn="ctr" fontAlgn="ctr"/>
              <a:r>
                <a:rPr lang="en-US" sz="1600" dirty="0" err="1" smtClean="0">
                  <a:latin typeface="Huawei Sans" panose="020C0503030203020204" pitchFamily="34" charset="0"/>
                </a:rPr>
                <a:t>VXLAN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4077981" y="2635295"/>
              <a:ext cx="837442" cy="294884"/>
            </a:xfrm>
            <a:prstGeom prst="rect">
              <a:avLst/>
            </a:prstGeom>
            <a:noFill/>
          </p:spPr>
          <p:txBody>
            <a:bodyPr wrap="square" rtlCol="0">
              <a:noAutofit/>
            </a:bodyPr>
            <a:lstStyle/>
            <a:p>
              <a:pPr algn="ctr" fontAlgn="ctr"/>
              <a:r>
                <a:rPr lang="en-US" sz="1400" b="1" dirty="0" smtClean="0">
                  <a:solidFill>
                    <a:srgbClr val="30B5C5"/>
                  </a:solidFill>
                  <a:latin typeface="Huawei Sans" panose="020C0503030203020204" pitchFamily="34" charset="0"/>
                </a:rPr>
                <a:t>Border</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1854481" y="4869184"/>
              <a:ext cx="646988" cy="294884"/>
            </a:xfrm>
            <a:prstGeom prst="rect">
              <a:avLst/>
            </a:prstGeom>
            <a:noFill/>
          </p:spPr>
          <p:txBody>
            <a:bodyPr wrap="square" rtlCol="0">
              <a:noAutofit/>
            </a:bodyPr>
            <a:lstStyle/>
            <a:p>
              <a:pPr algn="ctr" fontAlgn="ctr"/>
              <a:r>
                <a:rPr lang="en-US" sz="1400" b="1" dirty="0" smtClean="0">
                  <a:solidFill>
                    <a:srgbClr val="30B5C5"/>
                  </a:solidFill>
                  <a:latin typeface="Huawei Sans" panose="020C0503030203020204" pitchFamily="34" charset="0"/>
                </a:rPr>
                <a:t>Edge</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86"/>
            <p:cNvSpPr txBox="1"/>
            <p:nvPr/>
          </p:nvSpPr>
          <p:spPr bwMode="gray">
            <a:xfrm>
              <a:off x="1151514" y="2587173"/>
              <a:ext cx="1210477" cy="307777"/>
            </a:xfrm>
            <a:prstGeom prst="rect">
              <a:avLst/>
            </a:prstGeom>
            <a:noFill/>
          </p:spPr>
          <p:txBody>
            <a:bodyPr wrap="square" rtlCol="0">
              <a:noAutofit/>
            </a:bodyPr>
            <a:lstStyle/>
            <a:p>
              <a:pPr fontAlgn="ctr"/>
              <a:r>
                <a:rPr lang="en-US" sz="1400" dirty="0" smtClean="0">
                  <a:latin typeface="Huawei Sans" panose="020C0503030203020204" pitchFamily="34" charset="0"/>
                </a:rPr>
                <a:t>Core layer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89"/>
            <p:cNvSpPr txBox="1"/>
            <p:nvPr/>
          </p:nvSpPr>
          <p:spPr bwMode="gray">
            <a:xfrm>
              <a:off x="525121" y="4892708"/>
              <a:ext cx="1165704" cy="307777"/>
            </a:xfrm>
            <a:prstGeom prst="rect">
              <a:avLst/>
            </a:prstGeom>
            <a:noFill/>
          </p:spPr>
          <p:txBody>
            <a:bodyPr wrap="none" rtlCol="0">
              <a:noAutofit/>
            </a:bodyPr>
            <a:lstStyle/>
            <a:p>
              <a:pPr fontAlgn="ctr"/>
              <a:r>
                <a:rPr lang="en-US" sz="1400" dirty="0" smtClean="0">
                  <a:latin typeface="Huawei Sans" panose="020C0503030203020204" pitchFamily="34" charset="0"/>
                </a:rPr>
                <a:t>Access layer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Straight Connector 76"/>
            <p:cNvCxnSpPr/>
            <p:nvPr/>
          </p:nvCxnSpPr>
          <p:spPr bwMode="gray">
            <a:xfrm>
              <a:off x="2214925" y="2765066"/>
              <a:ext cx="1290782"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76"/>
            <p:cNvCxnSpPr/>
            <p:nvPr/>
          </p:nvCxnSpPr>
          <p:spPr bwMode="gray">
            <a:xfrm>
              <a:off x="1635054" y="5057437"/>
              <a:ext cx="291761"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4" name="图片 105" descr="AP.png"/>
            <p:cNvPicPr>
              <a:picLocks noChangeAspect="1"/>
            </p:cNvPicPr>
            <p:nvPr/>
          </p:nvPicPr>
          <p:blipFill>
            <a:blip r:embed="rId3" cstate="print"/>
            <a:stretch>
              <a:fillRect/>
            </a:stretch>
          </p:blipFill>
          <p:spPr bwMode="gray">
            <a:xfrm>
              <a:off x="4050442" y="5463445"/>
              <a:ext cx="335297" cy="274335"/>
            </a:xfrm>
            <a:prstGeom prst="rect">
              <a:avLst/>
            </a:prstGeom>
          </p:spPr>
        </p:pic>
        <p:grpSp>
          <p:nvGrpSpPr>
            <p:cNvPr id="44" name="组合 43"/>
            <p:cNvGrpSpPr/>
            <p:nvPr/>
          </p:nvGrpSpPr>
          <p:grpSpPr bwMode="gray">
            <a:xfrm>
              <a:off x="3623905" y="2010312"/>
              <a:ext cx="407880" cy="1003262"/>
              <a:chOff x="6155989" y="2019314"/>
              <a:chExt cx="407880" cy="1003262"/>
            </a:xfrm>
          </p:grpSpPr>
          <p:cxnSp>
            <p:nvCxnSpPr>
              <p:cNvPr id="45" name="直接连接符 44"/>
              <p:cNvCxnSpPr/>
              <p:nvPr/>
            </p:nvCxnSpPr>
            <p:spPr bwMode="gray">
              <a:xfrm>
                <a:off x="6359199" y="2281951"/>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图片 86" descr="核心交换机.png"/>
              <p:cNvPicPr>
                <a:picLocks noChangeAspect="1"/>
              </p:cNvPicPr>
              <p:nvPr/>
            </p:nvPicPr>
            <p:blipFill>
              <a:blip r:embed="rId4"/>
              <a:stretch>
                <a:fillRect/>
              </a:stretch>
            </p:blipFill>
            <p:spPr bwMode="gray">
              <a:xfrm>
                <a:off x="6155989" y="2690048"/>
                <a:ext cx="406421" cy="332528"/>
              </a:xfrm>
              <a:prstGeom prst="rect">
                <a:avLst/>
              </a:prstGeom>
            </p:spPr>
          </p:pic>
          <p:pic>
            <p:nvPicPr>
              <p:cNvPr id="47"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155989" y="2019314"/>
                <a:ext cx="407880" cy="333719"/>
              </a:xfrm>
              <a:prstGeom prst="rect">
                <a:avLst/>
              </a:prstGeom>
            </p:spPr>
          </p:pic>
        </p:grpSp>
        <p:grpSp>
          <p:nvGrpSpPr>
            <p:cNvPr id="48" name="组合 47"/>
            <p:cNvGrpSpPr/>
            <p:nvPr/>
          </p:nvGrpSpPr>
          <p:grpSpPr bwMode="gray">
            <a:xfrm>
              <a:off x="2453895" y="4860396"/>
              <a:ext cx="2747901" cy="332528"/>
              <a:chOff x="4883643" y="4869398"/>
              <a:chExt cx="2747901" cy="332528"/>
            </a:xfrm>
          </p:grpSpPr>
          <p:pic>
            <p:nvPicPr>
              <p:cNvPr id="49" name="图片 76" descr="接入交换机.png"/>
              <p:cNvPicPr>
                <a:picLocks noChangeAspect="1"/>
              </p:cNvPicPr>
              <p:nvPr/>
            </p:nvPicPr>
            <p:blipFill>
              <a:blip r:embed="rId6"/>
              <a:stretch>
                <a:fillRect/>
              </a:stretch>
            </p:blipFill>
            <p:spPr bwMode="gray">
              <a:xfrm>
                <a:off x="4883643" y="4869398"/>
                <a:ext cx="406421" cy="332528"/>
              </a:xfrm>
              <a:prstGeom prst="rect">
                <a:avLst/>
              </a:prstGeom>
            </p:spPr>
          </p:pic>
          <p:pic>
            <p:nvPicPr>
              <p:cNvPr id="50" name="图片 76" descr="接入交换机.png"/>
              <p:cNvPicPr>
                <a:picLocks noChangeAspect="1"/>
              </p:cNvPicPr>
              <p:nvPr/>
            </p:nvPicPr>
            <p:blipFill>
              <a:blip r:embed="rId6"/>
              <a:stretch>
                <a:fillRect/>
              </a:stretch>
            </p:blipFill>
            <p:spPr bwMode="gray">
              <a:xfrm>
                <a:off x="5664136" y="4869398"/>
                <a:ext cx="406421" cy="332528"/>
              </a:xfrm>
              <a:prstGeom prst="rect">
                <a:avLst/>
              </a:prstGeom>
            </p:spPr>
          </p:pic>
          <p:pic>
            <p:nvPicPr>
              <p:cNvPr id="51" name="图片 76" descr="接入交换机.png"/>
              <p:cNvPicPr>
                <a:picLocks noChangeAspect="1"/>
              </p:cNvPicPr>
              <p:nvPr/>
            </p:nvPicPr>
            <p:blipFill>
              <a:blip r:embed="rId6"/>
              <a:stretch>
                <a:fillRect/>
              </a:stretch>
            </p:blipFill>
            <p:spPr bwMode="gray">
              <a:xfrm>
                <a:off x="6444629" y="4869398"/>
                <a:ext cx="406421" cy="332528"/>
              </a:xfrm>
              <a:prstGeom prst="rect">
                <a:avLst/>
              </a:prstGeom>
            </p:spPr>
          </p:pic>
          <p:pic>
            <p:nvPicPr>
              <p:cNvPr id="52" name="图片 76" descr="接入交换机.png"/>
              <p:cNvPicPr>
                <a:picLocks noChangeAspect="1"/>
              </p:cNvPicPr>
              <p:nvPr/>
            </p:nvPicPr>
            <p:blipFill>
              <a:blip r:embed="rId6"/>
              <a:stretch>
                <a:fillRect/>
              </a:stretch>
            </p:blipFill>
            <p:spPr bwMode="gray">
              <a:xfrm>
                <a:off x="7225123" y="4869398"/>
                <a:ext cx="406421" cy="332528"/>
              </a:xfrm>
              <a:prstGeom prst="rect">
                <a:avLst/>
              </a:prstGeom>
            </p:spPr>
          </p:pic>
        </p:grpSp>
      </p:grpSp>
    </p:spTree>
    <p:extLst>
      <p:ext uri="{BB962C8B-B14F-4D97-AF65-F5344CB8AC3E}">
        <p14:creationId xmlns:p14="http://schemas.microsoft.com/office/powerpoint/2010/main" val="34694305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Fabric Design — Three-Layer Networking</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p:txBody>
          <a:bodyPr/>
          <a:lstStyle/>
          <a:p>
            <a:r>
              <a:rPr lang="en-US" sz="1400" dirty="0" smtClean="0"/>
              <a:t>If the physical network uses a three-layer architecture, the fabric architecture can be deployed in either of the following modes.</a:t>
            </a:r>
          </a:p>
          <a:p>
            <a:endParaRPr lang="en-US" altLang="zh-CN" sz="1400" dirty="0">
              <a:sym typeface="Huawei Sans" panose="020C0503030203020204" pitchFamily="34" charset="0"/>
            </a:endParaRPr>
          </a:p>
        </p:txBody>
      </p:sp>
      <p:cxnSp>
        <p:nvCxnSpPr>
          <p:cNvPr id="23" name="直接连接符 22"/>
          <p:cNvCxnSpPr/>
          <p:nvPr/>
        </p:nvCxnSpPr>
        <p:spPr bwMode="gray">
          <a:xfrm>
            <a:off x="3311201" y="2263482"/>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bwMode="gray">
          <a:xfrm>
            <a:off x="1795743" y="2767660"/>
            <a:ext cx="2962526" cy="17340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76" descr="接入交换机.png"/>
          <p:cNvPicPr>
            <a:picLocks noChangeAspect="1"/>
          </p:cNvPicPr>
          <p:nvPr/>
        </p:nvPicPr>
        <p:blipFill>
          <a:blip r:embed="rId3"/>
          <a:stretch>
            <a:fillRect/>
          </a:stretch>
        </p:blipFill>
        <p:spPr bwMode="gray">
          <a:xfrm>
            <a:off x="1854118" y="4280662"/>
            <a:ext cx="369474" cy="302298"/>
          </a:xfrm>
          <a:prstGeom prst="rect">
            <a:avLst/>
          </a:prstGeom>
        </p:spPr>
      </p:pic>
      <p:pic>
        <p:nvPicPr>
          <p:cNvPr id="12" name="图片 76" descr="接入交换机.png"/>
          <p:cNvPicPr>
            <a:picLocks noChangeAspect="1"/>
          </p:cNvPicPr>
          <p:nvPr/>
        </p:nvPicPr>
        <p:blipFill>
          <a:blip r:embed="rId3"/>
          <a:stretch>
            <a:fillRect/>
          </a:stretch>
        </p:blipFill>
        <p:spPr bwMode="gray">
          <a:xfrm>
            <a:off x="2634611" y="4280662"/>
            <a:ext cx="369474" cy="302298"/>
          </a:xfrm>
          <a:prstGeom prst="rect">
            <a:avLst/>
          </a:prstGeom>
        </p:spPr>
      </p:pic>
      <p:pic>
        <p:nvPicPr>
          <p:cNvPr id="14" name="图片 76" descr="接入交换机.png"/>
          <p:cNvPicPr>
            <a:picLocks noChangeAspect="1"/>
          </p:cNvPicPr>
          <p:nvPr/>
        </p:nvPicPr>
        <p:blipFill>
          <a:blip r:embed="rId3"/>
          <a:stretch>
            <a:fillRect/>
          </a:stretch>
        </p:blipFill>
        <p:spPr bwMode="gray">
          <a:xfrm>
            <a:off x="4195598" y="4280662"/>
            <a:ext cx="369474" cy="302298"/>
          </a:xfrm>
          <a:prstGeom prst="rect">
            <a:avLst/>
          </a:prstGeom>
        </p:spPr>
      </p:pic>
      <p:pic>
        <p:nvPicPr>
          <p:cNvPr id="15" name="图片 86" descr="核心交换机.png"/>
          <p:cNvPicPr>
            <a:picLocks noChangeAspect="1"/>
          </p:cNvPicPr>
          <p:nvPr/>
        </p:nvPicPr>
        <p:blipFill>
          <a:blip r:embed="rId4"/>
          <a:stretch>
            <a:fillRect/>
          </a:stretch>
        </p:blipFill>
        <p:spPr bwMode="gray">
          <a:xfrm>
            <a:off x="3107991" y="2671579"/>
            <a:ext cx="406421" cy="332528"/>
          </a:xfrm>
          <a:prstGeom prst="rect">
            <a:avLst/>
          </a:prstGeom>
        </p:spPr>
      </p:pic>
      <p:sp>
        <p:nvSpPr>
          <p:cNvPr id="16" name="文本框 15"/>
          <p:cNvSpPr txBox="1"/>
          <p:nvPr/>
        </p:nvSpPr>
        <p:spPr bwMode="gray">
          <a:xfrm>
            <a:off x="2809814" y="3212724"/>
            <a:ext cx="854721" cy="338554"/>
          </a:xfrm>
          <a:prstGeom prst="rect">
            <a:avLst/>
          </a:prstGeom>
          <a:noFill/>
        </p:spPr>
        <p:txBody>
          <a:bodyPr wrap="square" rtlCol="0">
            <a:noAutofit/>
          </a:bodyPr>
          <a:lstStyle/>
          <a:p>
            <a:pPr algn="ctr" fontAlgn="ctr"/>
            <a:r>
              <a:rPr lang="en-US" sz="1400" dirty="0" err="1" smtClean="0">
                <a:latin typeface="Huawei Sans" panose="020C0503030203020204" pitchFamily="34" charset="0"/>
              </a:rPr>
              <a:t>VXLAN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3514412" y="2666492"/>
            <a:ext cx="716509" cy="294884"/>
          </a:xfrm>
          <a:prstGeom prst="rect">
            <a:avLst/>
          </a:prstGeom>
          <a:noFill/>
        </p:spPr>
        <p:txBody>
          <a:bodyPr wrap="none" rtlCol="0">
            <a:noAutofit/>
          </a:bodyPr>
          <a:lstStyle/>
          <a:p>
            <a:pPr algn="ctr" fontAlgn="ctr"/>
            <a:r>
              <a:rPr lang="en-US" sz="1200" dirty="0" smtClean="0">
                <a:solidFill>
                  <a:srgbClr val="30B5C5"/>
                </a:solidFill>
                <a:latin typeface="Huawei Sans" panose="020C0503030203020204" pitchFamily="34" charset="0"/>
              </a:rPr>
              <a:t>Border</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1236231" y="4282802"/>
            <a:ext cx="646988" cy="294884"/>
          </a:xfrm>
          <a:prstGeom prst="rect">
            <a:avLst/>
          </a:prstGeom>
          <a:noFill/>
        </p:spPr>
        <p:txBody>
          <a:bodyPr wrap="square" rtlCol="0">
            <a:noAutofit/>
          </a:bodyPr>
          <a:lstStyle/>
          <a:p>
            <a:pPr algn="ctr" fontAlgn="ctr"/>
            <a:r>
              <a:rPr lang="en-US" sz="1200" dirty="0" smtClean="0">
                <a:solidFill>
                  <a:srgbClr val="30B5C5"/>
                </a:solidFill>
                <a:latin typeface="Huawei Sans" panose="020C0503030203020204" pitchFamily="34" charset="0"/>
              </a:rPr>
              <a:t>Edge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107991" y="2051972"/>
            <a:ext cx="407880" cy="333719"/>
          </a:xfrm>
          <a:prstGeom prst="rect">
            <a:avLst/>
          </a:prstGeom>
        </p:spPr>
      </p:pic>
      <p:sp>
        <p:nvSpPr>
          <p:cNvPr id="24" name="TextBox 86"/>
          <p:cNvSpPr txBox="1"/>
          <p:nvPr/>
        </p:nvSpPr>
        <p:spPr bwMode="gray">
          <a:xfrm>
            <a:off x="485795" y="2701951"/>
            <a:ext cx="896399" cy="276999"/>
          </a:xfrm>
          <a:prstGeom prst="rect">
            <a:avLst/>
          </a:prstGeom>
          <a:noFill/>
        </p:spPr>
        <p:txBody>
          <a:bodyPr wrap="none" rtlCol="0">
            <a:noAutofit/>
          </a:bodyPr>
          <a:lstStyle/>
          <a:p>
            <a:pPr fontAlgn="ctr"/>
            <a:r>
              <a:rPr lang="en-US" sz="1050" dirty="0" smtClean="0">
                <a:latin typeface="Huawei Sans" panose="020C0503030203020204" pitchFamily="34" charset="0"/>
              </a:rPr>
              <a:t>Core layer</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89"/>
          <p:cNvSpPr txBox="1"/>
          <p:nvPr/>
        </p:nvSpPr>
        <p:spPr bwMode="gray">
          <a:xfrm>
            <a:off x="485795" y="4317167"/>
            <a:ext cx="1029449" cy="276999"/>
          </a:xfrm>
          <a:prstGeom prst="rect">
            <a:avLst/>
          </a:prstGeom>
          <a:noFill/>
        </p:spPr>
        <p:txBody>
          <a:bodyPr wrap="none" rtlCol="0">
            <a:noAutofit/>
          </a:bodyPr>
          <a:lstStyle/>
          <a:p>
            <a:pPr fontAlgn="ctr"/>
            <a:r>
              <a:rPr lang="en-US" sz="1050" dirty="0" smtClean="0">
                <a:latin typeface="Huawei Sans" panose="020C0503030203020204" pitchFamily="34" charset="0"/>
              </a:rPr>
              <a:t>Access layer</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21"/>
          <p:cNvCxnSpPr/>
          <p:nvPr/>
        </p:nvCxnSpPr>
        <p:spPr bwMode="gray">
          <a:xfrm>
            <a:off x="3599840" y="4563388"/>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105" descr="AP.png"/>
          <p:cNvPicPr>
            <a:picLocks noChangeAspect="1"/>
          </p:cNvPicPr>
          <p:nvPr/>
        </p:nvPicPr>
        <p:blipFill>
          <a:blip r:embed="rId6" cstate="print"/>
          <a:stretch>
            <a:fillRect/>
          </a:stretch>
        </p:blipFill>
        <p:spPr bwMode="gray">
          <a:xfrm>
            <a:off x="3432192" y="4744440"/>
            <a:ext cx="335297" cy="274335"/>
          </a:xfrm>
          <a:prstGeom prst="rect">
            <a:avLst/>
          </a:prstGeom>
        </p:spPr>
      </p:pic>
      <p:sp>
        <p:nvSpPr>
          <p:cNvPr id="28" name="TextBox 321"/>
          <p:cNvSpPr txBox="1"/>
          <p:nvPr/>
        </p:nvSpPr>
        <p:spPr bwMode="gray">
          <a:xfrm>
            <a:off x="446086" y="1552414"/>
            <a:ext cx="5582179"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err="1" smtClean="0">
                <a:latin typeface="Huawei Sans" panose="020C0503030203020204" pitchFamily="34" charset="0"/>
              </a:rPr>
              <a:t>VXLAN</a:t>
            </a:r>
            <a:r>
              <a:rPr lang="en-US" dirty="0" smtClean="0">
                <a:latin typeface="Huawei Sans" panose="020C0503030203020204" pitchFamily="34" charset="0"/>
              </a:rPr>
              <a:t> to the access layer</a:t>
            </a:r>
            <a:endParaRPr lang="en-US" altLang="zh-CN" dirty="0">
              <a:latin typeface="Huawei Sans" panose="020C0503030203020204" pitchFamily="34" charset="0"/>
            </a:endParaRPr>
          </a:p>
        </p:txBody>
      </p:sp>
      <p:sp>
        <p:nvSpPr>
          <p:cNvPr id="30" name="圆角矩形 75"/>
          <p:cNvSpPr/>
          <p:nvPr/>
        </p:nvSpPr>
        <p:spPr bwMode="gray">
          <a:xfrm>
            <a:off x="446087" y="1982229"/>
            <a:ext cx="5582179" cy="4203576"/>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lnSpc>
                <a:spcPts val="2200"/>
              </a:lnSpc>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4" name="TextBox 321"/>
          <p:cNvSpPr txBox="1"/>
          <p:nvPr/>
        </p:nvSpPr>
        <p:spPr bwMode="gray">
          <a:xfrm>
            <a:off x="6158538" y="1552414"/>
            <a:ext cx="5582179"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err="1" smtClean="0">
                <a:latin typeface="Huawei Sans" panose="020C0503030203020204" pitchFamily="34" charset="0"/>
              </a:rPr>
              <a:t>VXLAN</a:t>
            </a:r>
            <a:r>
              <a:rPr lang="en-US" dirty="0" smtClean="0">
                <a:latin typeface="Huawei Sans" panose="020C0503030203020204" pitchFamily="34" charset="0"/>
              </a:rPr>
              <a:t> to the aggregation layer</a:t>
            </a:r>
            <a:endParaRPr lang="en-US" altLang="zh-CN" dirty="0">
              <a:latin typeface="Huawei Sans" panose="020C0503030203020204" pitchFamily="34" charset="0"/>
            </a:endParaRPr>
          </a:p>
        </p:txBody>
      </p:sp>
      <p:sp>
        <p:nvSpPr>
          <p:cNvPr id="35" name="圆角矩形 75"/>
          <p:cNvSpPr/>
          <p:nvPr/>
        </p:nvSpPr>
        <p:spPr bwMode="gray">
          <a:xfrm>
            <a:off x="6158539" y="1982229"/>
            <a:ext cx="5582179" cy="4203576"/>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lnSpc>
                <a:spcPts val="2200"/>
              </a:lnSpc>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36" name="图片 87" descr="汇聚交换机.png"/>
          <p:cNvPicPr>
            <a:picLocks noChangeAspect="1"/>
          </p:cNvPicPr>
          <p:nvPr/>
        </p:nvPicPr>
        <p:blipFill>
          <a:blip r:embed="rId7" cstate="print">
            <a:grayscl/>
          </a:blip>
          <a:stretch>
            <a:fillRect/>
          </a:stretch>
        </p:blipFill>
        <p:spPr bwMode="gray">
          <a:xfrm>
            <a:off x="2306177" y="3623883"/>
            <a:ext cx="335297" cy="274335"/>
          </a:xfrm>
          <a:prstGeom prst="rect">
            <a:avLst/>
          </a:prstGeom>
        </p:spPr>
      </p:pic>
      <p:sp>
        <p:nvSpPr>
          <p:cNvPr id="5" name="矩形 4"/>
          <p:cNvSpPr/>
          <p:nvPr/>
        </p:nvSpPr>
        <p:spPr bwMode="gray">
          <a:xfrm>
            <a:off x="6158539" y="5026423"/>
            <a:ext cx="5582180" cy="1537600"/>
          </a:xfrm>
          <a:prstGeom prst="rect">
            <a:avLst/>
          </a:prstGeom>
        </p:spPr>
        <p:txBody>
          <a:bodyPr wrap="square">
            <a:noAutofit/>
          </a:bodyPr>
          <a:lstStyle/>
          <a:p>
            <a:pPr fontAlgn="ctr">
              <a:lnSpc>
                <a:spcPts val="1400"/>
              </a:lnSpc>
            </a:pPr>
            <a:r>
              <a:rPr lang="en-US" sz="1100" b="1" dirty="0" smtClean="0">
                <a:solidFill>
                  <a:prstClr val="black"/>
                </a:solidFill>
                <a:latin typeface="Huawei Sans" panose="020C0503030203020204" pitchFamily="34" charset="0"/>
              </a:rPr>
              <a:t>Solution description: </a:t>
            </a:r>
            <a:r>
              <a:rPr lang="en-US" sz="1100" dirty="0" smtClean="0">
                <a:solidFill>
                  <a:prstClr val="black"/>
                </a:solidFill>
                <a:latin typeface="Huawei Sans" panose="020C0503030203020204" pitchFamily="34" charset="0"/>
              </a:rPr>
              <a:t>The core switch functions as the border node and aggregation switches as the edge nodes. Access switches function only as access nodes of wired users or APs. In this case, policy association is implemented between aggregation and access switches to control user admission on the access switches.</a:t>
            </a:r>
          </a:p>
          <a:p>
            <a:pPr fontAlgn="ctr">
              <a:lnSpc>
                <a:spcPts val="1400"/>
              </a:lnSpc>
            </a:pPr>
            <a:r>
              <a:rPr lang="en-US" sz="1100" b="1" dirty="0" smtClean="0">
                <a:solidFill>
                  <a:prstClr val="black"/>
                </a:solidFill>
                <a:latin typeface="Huawei Sans" panose="020C0503030203020204" pitchFamily="34" charset="0"/>
              </a:rPr>
              <a:t>Application scenario: </a:t>
            </a:r>
            <a:r>
              <a:rPr lang="en-US" sz="1100" dirty="0" smtClean="0">
                <a:solidFill>
                  <a:prstClr val="black"/>
                </a:solidFill>
                <a:latin typeface="Huawei Sans" panose="020C0503030203020204" pitchFamily="34" charset="0"/>
              </a:rPr>
              <a:t>This solution applies to legacy network reconstruction scenarios. Low-end access switches can be reused.</a:t>
            </a:r>
            <a:endParaRPr lang="en-US" altLang="zh-CN" sz="1100" dirty="0">
              <a:solidFill>
                <a:prstClr val="black"/>
              </a:solidFill>
              <a:latin typeface="Huawei Sans" panose="020C0503030203020204" pitchFamily="34" charset="0"/>
            </a:endParaRPr>
          </a:p>
        </p:txBody>
      </p:sp>
      <p:pic>
        <p:nvPicPr>
          <p:cNvPr id="40" name="图片 87" descr="汇聚交换机.png"/>
          <p:cNvPicPr>
            <a:picLocks noChangeAspect="1"/>
          </p:cNvPicPr>
          <p:nvPr/>
        </p:nvPicPr>
        <p:blipFill>
          <a:blip r:embed="rId7" cstate="print">
            <a:grayscl/>
          </a:blip>
          <a:stretch>
            <a:fillRect/>
          </a:stretch>
        </p:blipFill>
        <p:spPr bwMode="gray">
          <a:xfrm>
            <a:off x="3784254" y="3623883"/>
            <a:ext cx="335297" cy="274335"/>
          </a:xfrm>
          <a:prstGeom prst="rect">
            <a:avLst/>
          </a:prstGeom>
        </p:spPr>
      </p:pic>
      <p:pic>
        <p:nvPicPr>
          <p:cNvPr id="41" name="图片 76" descr="接入交换机.png"/>
          <p:cNvPicPr>
            <a:picLocks noChangeAspect="1"/>
          </p:cNvPicPr>
          <p:nvPr/>
        </p:nvPicPr>
        <p:blipFill>
          <a:blip r:embed="rId3"/>
          <a:stretch>
            <a:fillRect/>
          </a:stretch>
        </p:blipFill>
        <p:spPr bwMode="gray">
          <a:xfrm>
            <a:off x="3415104" y="4280662"/>
            <a:ext cx="369474" cy="302298"/>
          </a:xfrm>
          <a:prstGeom prst="rect">
            <a:avLst/>
          </a:prstGeom>
        </p:spPr>
      </p:pic>
      <p:sp>
        <p:nvSpPr>
          <p:cNvPr id="42" name="TextBox 86"/>
          <p:cNvSpPr txBox="1"/>
          <p:nvPr/>
        </p:nvSpPr>
        <p:spPr bwMode="gray">
          <a:xfrm>
            <a:off x="485795" y="3637939"/>
            <a:ext cx="1436612" cy="276999"/>
          </a:xfrm>
          <a:prstGeom prst="rect">
            <a:avLst/>
          </a:prstGeom>
          <a:noFill/>
        </p:spPr>
        <p:txBody>
          <a:bodyPr wrap="none" rtlCol="0">
            <a:noAutofit/>
          </a:bodyPr>
          <a:lstStyle/>
          <a:p>
            <a:pPr fontAlgn="ctr"/>
            <a:r>
              <a:rPr lang="en-US" sz="1050" dirty="0" smtClean="0">
                <a:latin typeface="Huawei Sans" panose="020C0503030203020204" pitchFamily="34" charset="0"/>
              </a:rPr>
              <a:t>Aggregation layer</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446085" y="5026423"/>
            <a:ext cx="5582180" cy="1178528"/>
          </a:xfrm>
          <a:prstGeom prst="rect">
            <a:avLst/>
          </a:prstGeom>
        </p:spPr>
        <p:txBody>
          <a:bodyPr wrap="square">
            <a:noAutofit/>
          </a:bodyPr>
          <a:lstStyle/>
          <a:p>
            <a:pPr fontAlgn="ctr">
              <a:lnSpc>
                <a:spcPts val="1400"/>
              </a:lnSpc>
            </a:pPr>
            <a:r>
              <a:rPr lang="en-US" sz="1100" b="1" dirty="0" smtClean="0">
                <a:solidFill>
                  <a:prstClr val="black"/>
                </a:solidFill>
                <a:latin typeface="Huawei Sans" panose="020C0503030203020204" pitchFamily="34" charset="0"/>
              </a:rPr>
              <a:t>Solution description: </a:t>
            </a:r>
            <a:r>
              <a:rPr lang="en-US" sz="1100" dirty="0" smtClean="0">
                <a:solidFill>
                  <a:prstClr val="black"/>
                </a:solidFill>
                <a:latin typeface="Huawei Sans" panose="020C0503030203020204" pitchFamily="34" charset="0"/>
              </a:rPr>
              <a:t>The core switch functions as the border node, access switches as the edge nodes, and aggregation switches </a:t>
            </a:r>
            <a:r>
              <a:rPr lang="en-US" sz="1100" dirty="0">
                <a:solidFill>
                  <a:prstClr val="black"/>
                </a:solidFill>
                <a:latin typeface="Huawei Sans" panose="020C0503030203020204" pitchFamily="34" charset="0"/>
              </a:rPr>
              <a:t>as transparent nodes on the fabric</a:t>
            </a:r>
            <a:r>
              <a:rPr lang="en-US" sz="1100" dirty="0" smtClean="0">
                <a:solidFill>
                  <a:prstClr val="black"/>
                </a:solidFill>
                <a:latin typeface="Huawei Sans" panose="020C0503030203020204" pitchFamily="34" charset="0"/>
              </a:rPr>
              <a:t>.</a:t>
            </a:r>
          </a:p>
          <a:p>
            <a:pPr fontAlgn="ctr">
              <a:lnSpc>
                <a:spcPts val="1400"/>
              </a:lnSpc>
            </a:pPr>
            <a:r>
              <a:rPr lang="en-US" sz="1100" b="1" dirty="0" smtClean="0">
                <a:solidFill>
                  <a:prstClr val="black"/>
                </a:solidFill>
                <a:latin typeface="Huawei Sans" panose="020C0503030203020204" pitchFamily="34" charset="0"/>
              </a:rPr>
              <a:t>Application scenario: </a:t>
            </a:r>
            <a:r>
              <a:rPr lang="en-US" sz="1100" dirty="0" smtClean="0">
                <a:solidFill>
                  <a:prstClr val="black"/>
                </a:solidFill>
                <a:latin typeface="Huawei Sans" panose="020C0503030203020204" pitchFamily="34" charset="0"/>
              </a:rPr>
              <a:t>This solution applies to new network deployment scenarios. The entire network is virtualized, facilitating service provisioning and network management.</a:t>
            </a:r>
            <a:endParaRPr lang="en-US" altLang="zh-CN" sz="1100" dirty="0">
              <a:solidFill>
                <a:prstClr val="black"/>
              </a:solidFill>
              <a:latin typeface="Huawei Sans" panose="020C0503030203020204" pitchFamily="34" charset="0"/>
            </a:endParaRPr>
          </a:p>
        </p:txBody>
      </p:sp>
      <p:sp>
        <p:nvSpPr>
          <p:cNvPr id="44" name="文本框 43"/>
          <p:cNvSpPr txBox="1"/>
          <p:nvPr/>
        </p:nvSpPr>
        <p:spPr bwMode="gray">
          <a:xfrm>
            <a:off x="4126065" y="3600891"/>
            <a:ext cx="1695631" cy="294884"/>
          </a:xfrm>
          <a:prstGeom prst="rect">
            <a:avLst/>
          </a:prstGeom>
          <a:noFill/>
        </p:spPr>
        <p:txBody>
          <a:bodyPr wrap="square" rtlCol="0">
            <a:noAutofit/>
          </a:bodyPr>
          <a:lstStyle/>
          <a:p>
            <a:pPr fontAlgn="ctr"/>
            <a:r>
              <a:rPr lang="en-US" sz="1200" dirty="0" smtClean="0">
                <a:solidFill>
                  <a:srgbClr val="30B5C5"/>
                </a:solidFill>
                <a:latin typeface="Huawei Sans" panose="020C0503030203020204" pitchFamily="34" charset="0"/>
              </a:rPr>
              <a:t>Transparent Node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p:nvPr/>
        </p:nvCxnSpPr>
        <p:spPr bwMode="gray">
          <a:xfrm>
            <a:off x="9113317" y="2263482"/>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任意多边形 45"/>
          <p:cNvSpPr/>
          <p:nvPr/>
        </p:nvSpPr>
        <p:spPr bwMode="gray">
          <a:xfrm>
            <a:off x="8116777" y="2758132"/>
            <a:ext cx="1924690" cy="1126556"/>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76" descr="接入交换机.png"/>
          <p:cNvPicPr>
            <a:picLocks noChangeAspect="1"/>
          </p:cNvPicPr>
          <p:nvPr/>
        </p:nvPicPr>
        <p:blipFill>
          <a:blip r:embed="rId3"/>
          <a:stretch>
            <a:fillRect/>
          </a:stretch>
        </p:blipFill>
        <p:spPr bwMode="gray">
          <a:xfrm>
            <a:off x="7656234" y="4280662"/>
            <a:ext cx="369474" cy="302298"/>
          </a:xfrm>
          <a:prstGeom prst="rect">
            <a:avLst/>
          </a:prstGeom>
        </p:spPr>
      </p:pic>
      <p:pic>
        <p:nvPicPr>
          <p:cNvPr id="48" name="图片 76" descr="接入交换机.png"/>
          <p:cNvPicPr>
            <a:picLocks noChangeAspect="1"/>
          </p:cNvPicPr>
          <p:nvPr/>
        </p:nvPicPr>
        <p:blipFill>
          <a:blip r:embed="rId3"/>
          <a:stretch>
            <a:fillRect/>
          </a:stretch>
        </p:blipFill>
        <p:spPr bwMode="gray">
          <a:xfrm>
            <a:off x="8436727" y="4280662"/>
            <a:ext cx="369474" cy="302298"/>
          </a:xfrm>
          <a:prstGeom prst="rect">
            <a:avLst/>
          </a:prstGeom>
        </p:spPr>
      </p:pic>
      <p:pic>
        <p:nvPicPr>
          <p:cNvPr id="49" name="图片 76" descr="接入交换机.png"/>
          <p:cNvPicPr>
            <a:picLocks noChangeAspect="1"/>
          </p:cNvPicPr>
          <p:nvPr/>
        </p:nvPicPr>
        <p:blipFill>
          <a:blip r:embed="rId3"/>
          <a:stretch>
            <a:fillRect/>
          </a:stretch>
        </p:blipFill>
        <p:spPr bwMode="gray">
          <a:xfrm>
            <a:off x="9997714" y="4280662"/>
            <a:ext cx="369474" cy="302298"/>
          </a:xfrm>
          <a:prstGeom prst="rect">
            <a:avLst/>
          </a:prstGeom>
        </p:spPr>
      </p:pic>
      <p:pic>
        <p:nvPicPr>
          <p:cNvPr id="50" name="图片 86" descr="核心交换机.png"/>
          <p:cNvPicPr>
            <a:picLocks noChangeAspect="1"/>
          </p:cNvPicPr>
          <p:nvPr/>
        </p:nvPicPr>
        <p:blipFill>
          <a:blip r:embed="rId4"/>
          <a:stretch>
            <a:fillRect/>
          </a:stretch>
        </p:blipFill>
        <p:spPr bwMode="gray">
          <a:xfrm>
            <a:off x="8910107" y="2671579"/>
            <a:ext cx="406421" cy="332528"/>
          </a:xfrm>
          <a:prstGeom prst="rect">
            <a:avLst/>
          </a:prstGeom>
        </p:spPr>
      </p:pic>
      <p:sp>
        <p:nvSpPr>
          <p:cNvPr id="51" name="文本框 50"/>
          <p:cNvSpPr txBox="1"/>
          <p:nvPr/>
        </p:nvSpPr>
        <p:spPr bwMode="gray">
          <a:xfrm>
            <a:off x="8611930" y="3212724"/>
            <a:ext cx="854721" cy="338554"/>
          </a:xfrm>
          <a:prstGeom prst="rect">
            <a:avLst/>
          </a:prstGeom>
          <a:noFill/>
        </p:spPr>
        <p:txBody>
          <a:bodyPr wrap="square" rtlCol="0">
            <a:noAutofit/>
          </a:bodyPr>
          <a:lstStyle/>
          <a:p>
            <a:pPr algn="ctr" fontAlgn="ctr"/>
            <a:r>
              <a:rPr lang="en-US" sz="1400" dirty="0" err="1" smtClean="0">
                <a:latin typeface="Huawei Sans" panose="020C0503030203020204" pitchFamily="34" charset="0"/>
              </a:rPr>
              <a:t>VXLAN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9316528" y="2666492"/>
            <a:ext cx="716509" cy="294884"/>
          </a:xfrm>
          <a:prstGeom prst="rect">
            <a:avLst/>
          </a:prstGeom>
          <a:noFill/>
        </p:spPr>
        <p:txBody>
          <a:bodyPr wrap="none" rtlCol="0">
            <a:noAutofit/>
          </a:bodyPr>
          <a:lstStyle/>
          <a:p>
            <a:pPr algn="ctr" fontAlgn="ctr"/>
            <a:r>
              <a:rPr lang="en-US" sz="1200" dirty="0" smtClean="0">
                <a:solidFill>
                  <a:srgbClr val="30B5C5"/>
                </a:solidFill>
                <a:latin typeface="Huawei Sans" panose="020C0503030203020204" pitchFamily="34" charset="0"/>
              </a:rPr>
              <a:t>Border</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7440493" y="3623403"/>
            <a:ext cx="646988" cy="294884"/>
          </a:xfrm>
          <a:prstGeom prst="rect">
            <a:avLst/>
          </a:prstGeom>
          <a:noFill/>
        </p:spPr>
        <p:txBody>
          <a:bodyPr wrap="square" rtlCol="0">
            <a:noAutofit/>
          </a:bodyPr>
          <a:lstStyle/>
          <a:p>
            <a:pPr algn="ctr" fontAlgn="ctr"/>
            <a:r>
              <a:rPr lang="en-US" sz="1200" dirty="0" smtClean="0">
                <a:solidFill>
                  <a:srgbClr val="30B5C5"/>
                </a:solidFill>
                <a:latin typeface="Huawei Sans" panose="020C0503030203020204" pitchFamily="34" charset="0"/>
              </a:rPr>
              <a:t>Edge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910107" y="2051972"/>
            <a:ext cx="407880" cy="333719"/>
          </a:xfrm>
          <a:prstGeom prst="rect">
            <a:avLst/>
          </a:prstGeom>
        </p:spPr>
      </p:pic>
      <p:sp>
        <p:nvSpPr>
          <p:cNvPr id="55" name="TextBox 86"/>
          <p:cNvSpPr txBox="1"/>
          <p:nvPr/>
        </p:nvSpPr>
        <p:spPr bwMode="gray">
          <a:xfrm>
            <a:off x="6203068" y="2701951"/>
            <a:ext cx="896399" cy="276999"/>
          </a:xfrm>
          <a:prstGeom prst="rect">
            <a:avLst/>
          </a:prstGeom>
          <a:noFill/>
        </p:spPr>
        <p:txBody>
          <a:bodyPr wrap="none" rtlCol="0">
            <a:noAutofit/>
          </a:bodyPr>
          <a:lstStyle/>
          <a:p>
            <a:pPr fontAlgn="ctr"/>
            <a:r>
              <a:rPr lang="en-US" sz="1100" dirty="0" smtClean="0">
                <a:latin typeface="Huawei Sans" panose="020C0503030203020204" pitchFamily="34" charset="0"/>
              </a:rPr>
              <a:t>Core layer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89"/>
          <p:cNvSpPr txBox="1"/>
          <p:nvPr/>
        </p:nvSpPr>
        <p:spPr bwMode="gray">
          <a:xfrm>
            <a:off x="6203068" y="4317167"/>
            <a:ext cx="1029449" cy="276999"/>
          </a:xfrm>
          <a:prstGeom prst="rect">
            <a:avLst/>
          </a:prstGeom>
          <a:noFill/>
        </p:spPr>
        <p:txBody>
          <a:bodyPr wrap="none" rtlCol="0">
            <a:noAutofit/>
          </a:bodyPr>
          <a:lstStyle/>
          <a:p>
            <a:pPr fontAlgn="ctr"/>
            <a:r>
              <a:rPr lang="en-US" sz="1100" dirty="0" smtClean="0">
                <a:latin typeface="Huawei Sans" panose="020C0503030203020204" pitchFamily="34" charset="0"/>
              </a:rPr>
              <a:t>Access layer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56"/>
          <p:cNvCxnSpPr/>
          <p:nvPr/>
        </p:nvCxnSpPr>
        <p:spPr bwMode="gray">
          <a:xfrm>
            <a:off x="9401956" y="4563388"/>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8" name="图片 105" descr="AP.png"/>
          <p:cNvPicPr>
            <a:picLocks noChangeAspect="1"/>
          </p:cNvPicPr>
          <p:nvPr/>
        </p:nvPicPr>
        <p:blipFill>
          <a:blip r:embed="rId6" cstate="print"/>
          <a:stretch>
            <a:fillRect/>
          </a:stretch>
        </p:blipFill>
        <p:spPr bwMode="gray">
          <a:xfrm>
            <a:off x="9234308" y="4744440"/>
            <a:ext cx="335297" cy="274335"/>
          </a:xfrm>
          <a:prstGeom prst="rect">
            <a:avLst/>
          </a:prstGeom>
        </p:spPr>
      </p:pic>
      <p:pic>
        <p:nvPicPr>
          <p:cNvPr id="59" name="图片 87" descr="汇聚交换机.png"/>
          <p:cNvPicPr>
            <a:picLocks noChangeAspect="1"/>
          </p:cNvPicPr>
          <p:nvPr/>
        </p:nvPicPr>
        <p:blipFill>
          <a:blip r:embed="rId7" cstate="print"/>
          <a:stretch>
            <a:fillRect/>
          </a:stretch>
        </p:blipFill>
        <p:spPr bwMode="gray">
          <a:xfrm>
            <a:off x="8073086" y="3595077"/>
            <a:ext cx="405710" cy="331946"/>
          </a:xfrm>
          <a:prstGeom prst="rect">
            <a:avLst/>
          </a:prstGeom>
        </p:spPr>
      </p:pic>
      <p:pic>
        <p:nvPicPr>
          <p:cNvPr id="60" name="图片 87" descr="汇聚交换机.png"/>
          <p:cNvPicPr>
            <a:picLocks noChangeAspect="1"/>
          </p:cNvPicPr>
          <p:nvPr/>
        </p:nvPicPr>
        <p:blipFill>
          <a:blip r:embed="rId7" cstate="print"/>
          <a:stretch>
            <a:fillRect/>
          </a:stretch>
        </p:blipFill>
        <p:spPr bwMode="gray">
          <a:xfrm>
            <a:off x="9551163" y="3595077"/>
            <a:ext cx="405710" cy="331946"/>
          </a:xfrm>
          <a:prstGeom prst="rect">
            <a:avLst/>
          </a:prstGeom>
        </p:spPr>
      </p:pic>
      <p:pic>
        <p:nvPicPr>
          <p:cNvPr id="61" name="图片 76" descr="接入交换机.png"/>
          <p:cNvPicPr>
            <a:picLocks noChangeAspect="1"/>
          </p:cNvPicPr>
          <p:nvPr/>
        </p:nvPicPr>
        <p:blipFill>
          <a:blip r:embed="rId3"/>
          <a:stretch>
            <a:fillRect/>
          </a:stretch>
        </p:blipFill>
        <p:spPr bwMode="gray">
          <a:xfrm>
            <a:off x="9217220" y="4280662"/>
            <a:ext cx="369474" cy="302298"/>
          </a:xfrm>
          <a:prstGeom prst="rect">
            <a:avLst/>
          </a:prstGeom>
        </p:spPr>
      </p:pic>
      <p:sp>
        <p:nvSpPr>
          <p:cNvPr id="62" name="TextBox 86"/>
          <p:cNvSpPr txBox="1"/>
          <p:nvPr/>
        </p:nvSpPr>
        <p:spPr bwMode="gray">
          <a:xfrm>
            <a:off x="6203068" y="3637939"/>
            <a:ext cx="1436612" cy="276999"/>
          </a:xfrm>
          <a:prstGeom prst="rect">
            <a:avLst/>
          </a:prstGeom>
          <a:noFill/>
        </p:spPr>
        <p:txBody>
          <a:bodyPr wrap="none" rtlCol="0">
            <a:noAutofit/>
          </a:bodyPr>
          <a:lstStyle/>
          <a:p>
            <a:pPr fontAlgn="ctr"/>
            <a:r>
              <a:rPr lang="en-US" sz="1100" dirty="0" smtClean="0">
                <a:latin typeface="Huawei Sans" panose="020C0503030203020204" pitchFamily="34" charset="0"/>
              </a:rPr>
              <a:t>Aggregation layer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6946496" y="4280330"/>
            <a:ext cx="788472" cy="294884"/>
          </a:xfrm>
          <a:prstGeom prst="rect">
            <a:avLst/>
          </a:prstGeom>
          <a:noFill/>
        </p:spPr>
        <p:txBody>
          <a:bodyPr wrap="square" rtlCol="0">
            <a:noAutofit/>
          </a:bodyPr>
          <a:lstStyle/>
          <a:p>
            <a:pPr algn="ctr" fontAlgn="ctr"/>
            <a:r>
              <a:rPr lang="en-US" sz="1200" dirty="0" smtClean="0">
                <a:latin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6791530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fontAlgn="ctr"/>
            <a:r>
              <a:rPr lang="en-US" dirty="0" smtClean="0">
                <a:latin typeface="Huawei Sans" panose="020C0503030203020204" pitchFamily="34" charset="0"/>
              </a:rPr>
              <a:t>Fabric Networking Scenario Summary</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p:txBody>
          <a:bodyPr>
            <a:noAutofit/>
          </a:bodyPr>
          <a:lstStyle/>
          <a:p>
            <a:pPr fontAlgn="ctr"/>
            <a:r>
              <a:rPr lang="en-US" sz="1800" dirty="0" smtClean="0">
                <a:latin typeface="Huawei Sans" panose="020C0503030203020204" pitchFamily="34" charset="0"/>
              </a:rPr>
              <a:t>For a two-layer or three-layer network architecture, a border or edge node can be used as the gateway.</a:t>
            </a:r>
            <a:endParaRPr lang="en-US" altLang="zh-CN" sz="1800" dirty="0" smtClean="0">
              <a:latin typeface="Huawei Sans" panose="020C0503030203020204" pitchFamily="34" charset="0"/>
              <a:sym typeface="Huawei Sans" panose="020C0503030203020204" pitchFamily="34" charset="0"/>
            </a:endParaRPr>
          </a:p>
          <a:p>
            <a:pPr lvl="1" fontAlgn="ctr"/>
            <a:r>
              <a:rPr lang="en-US" sz="1600" dirty="0" smtClean="0">
                <a:latin typeface="Huawei Sans" panose="020C0503030203020204" pitchFamily="34" charset="0"/>
              </a:rPr>
              <a:t>Centralized gateway: When the border node functions as the gateway, it is easy to achieve centralized management and simplified </a:t>
            </a:r>
            <a:r>
              <a:rPr lang="en-US" sz="1600" dirty="0" err="1" smtClean="0">
                <a:latin typeface="Huawei Sans" panose="020C0503030203020204" pitchFamily="34" charset="0"/>
              </a:rPr>
              <a:t>O&amp;M</a:t>
            </a:r>
            <a:r>
              <a:rPr lang="en-US" sz="1600" dirty="0" smtClean="0">
                <a:latin typeface="Huawei Sans" panose="020C0503030203020204" pitchFamily="34" charset="0"/>
              </a:rPr>
              <a:t>. </a:t>
            </a:r>
            <a:endParaRPr lang="en-US" altLang="zh-CN" sz="1600" dirty="0" smtClean="0">
              <a:latin typeface="Huawei Sans" panose="020C0503030203020204" pitchFamily="34" charset="0"/>
              <a:sym typeface="Huawei Sans" panose="020C0503030203020204" pitchFamily="34" charset="0"/>
            </a:endParaRPr>
          </a:p>
          <a:p>
            <a:pPr marL="625475" lvl="1" indent="-307975" fontAlgn="ctr"/>
            <a:r>
              <a:rPr lang="en-US" sz="1600" dirty="0" smtClean="0">
                <a:latin typeface="Huawei Sans" panose="020C0503030203020204" pitchFamily="34" charset="0"/>
              </a:rPr>
              <a:t>Distributed gateway: When the edge node functions as the gateway, it is easy to expand the network scale.</a:t>
            </a:r>
            <a:endParaRPr lang="en-US" altLang="zh-CN" sz="1600" dirty="0">
              <a:latin typeface="Huawei Sans" panose="020C0503030203020204" pitchFamily="34" charset="0"/>
              <a:sym typeface="Huawei Sans" panose="020C0503030203020204" pitchFamily="34" charset="0"/>
            </a:endParaRPr>
          </a:p>
        </p:txBody>
      </p:sp>
      <p:graphicFrame>
        <p:nvGraphicFramePr>
          <p:cNvPr id="4" name="表格 3"/>
          <p:cNvGraphicFramePr>
            <a:graphicFrameLocks noGrp="1"/>
          </p:cNvGraphicFramePr>
          <p:nvPr>
            <p:extLst/>
          </p:nvPr>
        </p:nvGraphicFramePr>
        <p:xfrm>
          <a:off x="457534" y="2861892"/>
          <a:ext cx="11276931" cy="2784240"/>
        </p:xfrm>
        <a:graphic>
          <a:graphicData uri="http://schemas.openxmlformats.org/drawingml/2006/table">
            <a:tbl>
              <a:tblPr firstRow="1" firstCol="1" lastRow="1" lastCol="1" bandRow="1" bandCol="1"/>
              <a:tblGrid>
                <a:gridCol w="3300583"/>
                <a:gridCol w="1468582"/>
                <a:gridCol w="1551709"/>
                <a:gridCol w="1691035"/>
                <a:gridCol w="3265022"/>
              </a:tblGrid>
              <a:tr h="508541">
                <a:tc>
                  <a:txBody>
                    <a:bodyPr/>
                    <a:lstStyle/>
                    <a:p>
                      <a:pPr algn="ctr" fontAlgn="ctr">
                        <a:lnSpc>
                          <a:spcPct val="100000"/>
                        </a:lnSpc>
                        <a:spcBef>
                          <a:spcPts val="0"/>
                        </a:spcBef>
                        <a:spcAft>
                          <a:spcPts val="0"/>
                        </a:spcAft>
                      </a:pPr>
                      <a:r>
                        <a:rPr lang="en-US" sz="1400" dirty="0" smtClean="0">
                          <a:latin typeface="Huawei Sans" panose="020C0503030203020204" pitchFamily="34" charset="0"/>
                        </a:rPr>
                        <a:t>Networking Type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108000" marB="108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Gateway Location</a:t>
                      </a:r>
                      <a:endParaRPr lang="en-US" sz="1400" dirty="0">
                        <a:latin typeface="Huawei Sans" panose="020C0503030203020204" pitchFamily="34" charset="0"/>
                      </a:endParaRPr>
                    </a:p>
                  </a:txBody>
                  <a:tcPr marL="108000" marR="108000" marT="108000" marB="10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Edge Node Location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108000" marB="10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Number of Terminals Supported</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108000" marB="10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Applicable Scenario</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108000" marB="108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508541">
                <a:tc>
                  <a:txBody>
                    <a:bodyPr/>
                    <a:lstStyle/>
                    <a:p>
                      <a:pPr algn="ctr" fontAlgn="ctr">
                        <a:lnSpc>
                          <a:spcPct val="100000"/>
                        </a:lnSpc>
                        <a:spcBef>
                          <a:spcPts val="0"/>
                        </a:spcBef>
                        <a:spcAft>
                          <a:spcPts val="0"/>
                        </a:spcAft>
                      </a:pPr>
                      <a:r>
                        <a:rPr lang="en-US" sz="1400" dirty="0" smtClean="0">
                          <a:latin typeface="Huawei Sans" panose="020C0503030203020204" pitchFamily="34" charset="0"/>
                        </a:rPr>
                        <a:t>Centralized gateway, </a:t>
                      </a:r>
                      <a:r>
                        <a:rPr lang="en-US" sz="1400" dirty="0" err="1" smtClean="0">
                          <a:latin typeface="Huawei Sans" panose="020C0503030203020204" pitchFamily="34" charset="0"/>
                        </a:rPr>
                        <a:t>VXLAN</a:t>
                      </a:r>
                      <a:r>
                        <a:rPr lang="en-US" sz="1400" dirty="0" smtClean="0">
                          <a:latin typeface="Huawei Sans" panose="020C0503030203020204" pitchFamily="34" charset="0"/>
                        </a:rPr>
                        <a:t> to the access layer</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108000" marB="108000" anchor="ctr">
                    <a:lnL w="28575" cap="flat" cmpd="sng" algn="ctr">
                      <a:solidFill>
                        <a:schemeClr val="tx1"/>
                      </a:solidFill>
                      <a:prstDash val="solid"/>
                      <a:round/>
                      <a:headEnd type="none" w="med" len="med"/>
                      <a:tailEnd type="none" w="med" len="med"/>
                    </a:lnL>
                  </a:tcPr>
                </a:tc>
                <a:tc>
                  <a:txBody>
                    <a:bodyPr/>
                    <a:lstStyle/>
                    <a:p>
                      <a:pPr algn="ctr" fontAlgn="ctr">
                        <a:lnSpc>
                          <a:spcPct val="100000"/>
                        </a:lnSpc>
                        <a:spcBef>
                          <a:spcPts val="0"/>
                        </a:spcBef>
                        <a:spcAft>
                          <a:spcPts val="0"/>
                        </a:spcAft>
                      </a:pPr>
                      <a:r>
                        <a:rPr lang="en-US" sz="1600" dirty="0" smtClean="0">
                          <a:latin typeface="Huawei Sans" panose="020C0503030203020204" pitchFamily="34" charset="0"/>
                        </a:rPr>
                        <a:t>Border</a:t>
                      </a:r>
                      <a:endParaRPr lang="en-US" altLang="zh-CN" sz="16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Access switch</a:t>
                      </a:r>
                      <a:endParaRPr lang="en-US" sz="1400" dirty="0">
                        <a:latin typeface="Huawei Sans" panose="020C0503030203020204" pitchFamily="34" charset="0"/>
                      </a:endParaRPr>
                    </a:p>
                  </a:txBody>
                  <a:tcPr marL="108000" marR="108000" marT="108000" marB="108000"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 ≤ 50,000</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108000" marB="108000"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Recommended when the number of terminals does not exceed 50,000</a:t>
                      </a:r>
                      <a:endParaRPr lang="en-US" sz="1400" dirty="0">
                        <a:latin typeface="Huawei Sans" panose="020C0503030203020204" pitchFamily="34" charset="0"/>
                      </a:endParaRPr>
                    </a:p>
                  </a:txBody>
                  <a:tcPr marL="108000" marR="108000" marT="108000" marB="108000" anchor="ctr">
                    <a:lnR w="28575" cap="flat" cmpd="sng" algn="ctr">
                      <a:solidFill>
                        <a:schemeClr val="tx1"/>
                      </a:solidFill>
                      <a:prstDash val="solid"/>
                      <a:round/>
                      <a:headEnd type="none" w="med" len="med"/>
                      <a:tailEnd type="none" w="med" len="med"/>
                    </a:lnR>
                  </a:tcPr>
                </a:tc>
              </a:tr>
              <a:tr h="508541">
                <a:tc>
                  <a:txBody>
                    <a:bodyPr/>
                    <a:lstStyle/>
                    <a:p>
                      <a:pPr algn="ctr" fontAlgn="ctr">
                        <a:lnSpc>
                          <a:spcPct val="100000"/>
                        </a:lnSpc>
                        <a:spcBef>
                          <a:spcPts val="0"/>
                        </a:spcBef>
                        <a:spcAft>
                          <a:spcPts val="0"/>
                        </a:spcAft>
                      </a:pPr>
                      <a:r>
                        <a:rPr lang="en-US" sz="1400" dirty="0" smtClean="0">
                          <a:latin typeface="Huawei Sans" panose="020C0503030203020204" pitchFamily="34" charset="0"/>
                        </a:rPr>
                        <a:t>Centralized gateway, </a:t>
                      </a:r>
                      <a:r>
                        <a:rPr lang="en-US" sz="1400" dirty="0" err="1" smtClean="0">
                          <a:latin typeface="Huawei Sans" panose="020C0503030203020204" pitchFamily="34" charset="0"/>
                        </a:rPr>
                        <a:t>VXLAN</a:t>
                      </a:r>
                      <a:r>
                        <a:rPr lang="en-US" sz="1400" dirty="0" smtClean="0">
                          <a:latin typeface="Huawei Sans" panose="020C0503030203020204" pitchFamily="34" charset="0"/>
                        </a:rPr>
                        <a:t> to the aggregation layer</a:t>
                      </a:r>
                      <a:endParaRPr lang="en-US" sz="1400" dirty="0">
                        <a:latin typeface="Huawei Sans" panose="020C0503030203020204" pitchFamily="34" charset="0"/>
                      </a:endParaRPr>
                    </a:p>
                  </a:txBody>
                  <a:tcPr marL="108000" marR="108000" marT="108000" marB="108000" anchor="ctr">
                    <a:lnL w="28575" cap="flat" cmpd="sng" algn="ctr">
                      <a:solidFill>
                        <a:schemeClr val="tx1"/>
                      </a:solidFill>
                      <a:prstDash val="solid"/>
                      <a:round/>
                      <a:headEnd type="none" w="med" len="med"/>
                      <a:tailEnd type="none" w="med" len="med"/>
                    </a:lnL>
                  </a:tcPr>
                </a:tc>
                <a:tc>
                  <a:txBody>
                    <a:bodyPr/>
                    <a:lstStyle/>
                    <a:p>
                      <a:pPr algn="ctr" fontAlgn="ctr">
                        <a:lnSpc>
                          <a:spcPct val="100000"/>
                        </a:lnSpc>
                        <a:spcBef>
                          <a:spcPts val="0"/>
                        </a:spcBef>
                        <a:spcAft>
                          <a:spcPts val="0"/>
                        </a:spcAft>
                      </a:pPr>
                      <a:r>
                        <a:rPr lang="en-US" sz="1600" dirty="0" smtClean="0">
                          <a:latin typeface="Huawei Sans" panose="020C0503030203020204" pitchFamily="34" charset="0"/>
                        </a:rPr>
                        <a:t>Border</a:t>
                      </a:r>
                      <a:endParaRPr lang="en-US" altLang="zh-CN" sz="16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Aggregation switch</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108000" marB="108000"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 ≤ 50,000</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108000" marB="108000" anchor="ct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The number of terminals does not exceed 50,000.</a:t>
                      </a:r>
                      <a:endParaRPr lang="en-US" sz="1400" dirty="0">
                        <a:latin typeface="Huawei Sans" panose="020C0503030203020204" pitchFamily="34" charset="0"/>
                      </a:endParaRPr>
                    </a:p>
                  </a:txBody>
                  <a:tcPr marL="108000" marR="108000" marT="108000" marB="108000" anchor="ctr">
                    <a:lnR w="28575" cap="flat" cmpd="sng" algn="ctr">
                      <a:solidFill>
                        <a:schemeClr val="tx1"/>
                      </a:solidFill>
                      <a:prstDash val="solid"/>
                      <a:round/>
                      <a:headEnd type="none" w="med" len="med"/>
                      <a:tailEnd type="none" w="med" len="med"/>
                    </a:lnR>
                  </a:tcPr>
                </a:tc>
              </a:tr>
              <a:tr h="508541">
                <a:tc>
                  <a:txBody>
                    <a:bodyPr/>
                    <a:lstStyle/>
                    <a:p>
                      <a:pPr algn="ctr" fontAlgn="ctr">
                        <a:lnSpc>
                          <a:spcPct val="100000"/>
                        </a:lnSpc>
                        <a:spcBef>
                          <a:spcPts val="0"/>
                        </a:spcBef>
                        <a:spcAft>
                          <a:spcPts val="0"/>
                        </a:spcAft>
                      </a:pPr>
                      <a:r>
                        <a:rPr lang="en-US" sz="1400" dirty="0" smtClean="0">
                          <a:latin typeface="Huawei Sans" panose="020C0503030203020204" pitchFamily="34" charset="0"/>
                        </a:rPr>
                        <a:t>Distributed gateway</a:t>
                      </a:r>
                      <a:endParaRPr lang="en-US" sz="1400" dirty="0">
                        <a:latin typeface="Huawei Sans" panose="020C0503030203020204" pitchFamily="34" charset="0"/>
                      </a:endParaRPr>
                    </a:p>
                  </a:txBody>
                  <a:tcPr marL="108000" marR="108000" marT="108000" marB="108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600" dirty="0" smtClean="0">
                          <a:latin typeface="Huawei Sans" panose="020C0503030203020204" pitchFamily="34" charset="0"/>
                        </a:rPr>
                        <a:t>Edge</a:t>
                      </a:r>
                      <a:endParaRPr lang="en-US" altLang="zh-CN" sz="16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dirty="0" smtClean="0">
                          <a:latin typeface="Huawei Sans" panose="020C0503030203020204" pitchFamily="34" charset="0"/>
                        </a:rPr>
                        <a:t>Aggregation switch</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108000" marB="108000"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kern="1200" dirty="0" smtClean="0">
                          <a:solidFill>
                            <a:schemeClr val="tx1"/>
                          </a:solidFill>
                          <a:latin typeface="Huawei Sans" panose="020C0503030203020204" pitchFamily="34" charset="0"/>
                          <a:ea typeface="+mn-ea"/>
                          <a:cs typeface="+mn-cs"/>
                        </a:rPr>
                        <a:t>50000–100000</a:t>
                      </a:r>
                      <a:endParaRPr lang="en-US" altLang="zh-CN" sz="1400"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400" kern="1200" dirty="0" smtClean="0">
                          <a:solidFill>
                            <a:schemeClr val="tx1"/>
                          </a:solidFill>
                          <a:latin typeface="Huawei Sans" panose="020C0503030203020204" pitchFamily="34" charset="0"/>
                          <a:ea typeface="+mn-ea"/>
                          <a:cs typeface="+mn-cs"/>
                        </a:rPr>
                        <a:t>Recommended when the number of terminals exceeds 50,000</a:t>
                      </a:r>
                      <a:endParaRPr lang="en-US" altLang="zh-CN" sz="1400"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109644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Fabric Node Design</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4294967295"/>
          </p:nvPr>
        </p:nvSpPr>
        <p:spPr bwMode="gray">
          <a:xfrm>
            <a:off x="6096000" y="978694"/>
            <a:ext cx="5653088" cy="5148262"/>
          </a:xfrm>
        </p:spPr>
        <p:txBody>
          <a:bodyPr>
            <a:noAutofit/>
          </a:bodyPr>
          <a:lstStyle/>
          <a:p>
            <a:pPr fontAlgn="ctr">
              <a:lnSpc>
                <a:spcPct val="110000"/>
              </a:lnSpc>
            </a:pPr>
            <a:r>
              <a:rPr lang="en-US" sz="1600" b="1" dirty="0" smtClean="0">
                <a:latin typeface="Huawei Sans" panose="020C0503030203020204" pitchFamily="34" charset="0"/>
              </a:rPr>
              <a:t>Border node</a:t>
            </a:r>
            <a:r>
              <a:rPr lang="en-US" sz="1600" dirty="0" smtClean="0">
                <a:latin typeface="Huawei Sans" panose="020C0503030203020204" pitchFamily="34" charset="0"/>
              </a:rPr>
              <a:t> (</a:t>
            </a:r>
            <a:r>
              <a:rPr lang="en-US" sz="1600" dirty="0" err="1" smtClean="0">
                <a:latin typeface="Huawei Sans" panose="020C0503030203020204" pitchFamily="34" charset="0"/>
              </a:rPr>
              <a:t>CSS</a:t>
            </a:r>
            <a:r>
              <a:rPr lang="en-US" sz="1600" dirty="0" smtClean="0">
                <a:latin typeface="Huawei Sans" panose="020C0503030203020204" pitchFamily="34" charset="0"/>
              </a:rPr>
              <a:t>/</a:t>
            </a:r>
            <a:r>
              <a:rPr lang="en-US" sz="1600" dirty="0" err="1" smtClean="0">
                <a:latin typeface="Huawei Sans" panose="020C0503030203020204" pitchFamily="34" charset="0"/>
              </a:rPr>
              <a:t>iStack</a:t>
            </a:r>
            <a:r>
              <a:rPr lang="en-US" sz="1600" dirty="0" smtClean="0">
                <a:latin typeface="Huawei Sans" panose="020C0503030203020204" pitchFamily="34" charset="0"/>
              </a:rPr>
              <a:t> or a single switch. </a:t>
            </a:r>
            <a:r>
              <a:rPr lang="en-US" sz="1600" dirty="0" err="1" smtClean="0">
                <a:latin typeface="Huawei Sans" panose="020C0503030203020204" pitchFamily="34" charset="0"/>
              </a:rPr>
              <a:t>CSS</a:t>
            </a:r>
            <a:r>
              <a:rPr lang="en-US" sz="1600" dirty="0" smtClean="0">
                <a:latin typeface="Huawei Sans" panose="020C0503030203020204" pitchFamily="34" charset="0"/>
              </a:rPr>
              <a:t> is recommended.)</a:t>
            </a:r>
            <a:endParaRPr lang="en-US" altLang="zh-CN" sz="1600" dirty="0" smtClean="0">
              <a:latin typeface="Huawei Sans" panose="020C0503030203020204" pitchFamily="34" charset="0"/>
              <a:sym typeface="Huawei Sans" panose="020C0503030203020204" pitchFamily="34" charset="0"/>
            </a:endParaRPr>
          </a:p>
          <a:p>
            <a:pPr lvl="1" fontAlgn="ctr">
              <a:lnSpc>
                <a:spcPct val="110000"/>
              </a:lnSpc>
            </a:pPr>
            <a:r>
              <a:rPr lang="en-US" sz="1200" dirty="0" smtClean="0">
                <a:solidFill>
                  <a:prstClr val="black"/>
                </a:solidFill>
                <a:latin typeface="Huawei Sans" panose="020C0503030203020204" pitchFamily="34" charset="0"/>
              </a:rPr>
              <a:t>Large-capacity switches (such as </a:t>
            </a:r>
            <a:r>
              <a:rPr lang="en-US" sz="1200" dirty="0" err="1" smtClean="0">
                <a:solidFill>
                  <a:prstClr val="black"/>
                </a:solidFill>
                <a:latin typeface="Huawei Sans" panose="020C0503030203020204" pitchFamily="34" charset="0"/>
              </a:rPr>
              <a:t>S12700</a:t>
            </a:r>
            <a:r>
              <a:rPr lang="en-US" sz="1200" dirty="0" smtClean="0">
                <a:solidFill>
                  <a:prstClr val="black"/>
                </a:solidFill>
                <a:latin typeface="Huawei Sans" panose="020C0503030203020204" pitchFamily="34" charset="0"/>
              </a:rPr>
              <a:t> or </a:t>
            </a:r>
            <a:r>
              <a:rPr lang="en-US" sz="1200" dirty="0" err="1" smtClean="0">
                <a:solidFill>
                  <a:prstClr val="black"/>
                </a:solidFill>
                <a:latin typeface="Huawei Sans" panose="020C0503030203020204" pitchFamily="34" charset="0"/>
              </a:rPr>
              <a:t>S12700E</a:t>
            </a:r>
            <a:r>
              <a:rPr lang="en-US" sz="1200" dirty="0" smtClean="0">
                <a:solidFill>
                  <a:prstClr val="black"/>
                </a:solidFill>
                <a:latin typeface="Huawei Sans" panose="020C0503030203020204" pitchFamily="34" charset="0"/>
              </a:rPr>
              <a:t>) are recommended.</a:t>
            </a:r>
          </a:p>
          <a:p>
            <a:pPr lvl="1" fontAlgn="ctr">
              <a:lnSpc>
                <a:spcPct val="110000"/>
              </a:lnSpc>
            </a:pPr>
            <a:r>
              <a:rPr lang="en-US" sz="1200" dirty="0" err="1" smtClean="0">
                <a:solidFill>
                  <a:prstClr val="black"/>
                </a:solidFill>
                <a:latin typeface="Huawei Sans" panose="020C0503030203020204" pitchFamily="34" charset="0"/>
              </a:rPr>
              <a:t>ENP</a:t>
            </a:r>
            <a:r>
              <a:rPr lang="en-US" sz="1200" dirty="0" smtClean="0">
                <a:solidFill>
                  <a:prstClr val="black"/>
                </a:solidFill>
                <a:latin typeface="Huawei Sans" panose="020C0503030203020204" pitchFamily="34" charset="0"/>
              </a:rPr>
              <a:t> cards are used for interconnection between the core layer and aggregation layer, and Eth-Trunk is deployed for interconnection links.</a:t>
            </a:r>
            <a:endParaRPr lang="en-US" altLang="zh-CN" sz="1400" dirty="0" smtClean="0">
              <a:latin typeface="Huawei Sans" panose="020C0503030203020204" pitchFamily="34" charset="0"/>
              <a:sym typeface="Huawei Sans" panose="020C0503030203020204" pitchFamily="34" charset="0"/>
            </a:endParaRPr>
          </a:p>
          <a:p>
            <a:pPr fontAlgn="ctr">
              <a:lnSpc>
                <a:spcPct val="110000"/>
              </a:lnSpc>
            </a:pPr>
            <a:r>
              <a:rPr lang="en-US" sz="1600" b="1" dirty="0" smtClean="0">
                <a:latin typeface="Huawei Sans" panose="020C0503030203020204" pitchFamily="34" charset="0"/>
              </a:rPr>
              <a:t>Edge node</a:t>
            </a:r>
            <a:r>
              <a:rPr lang="en-US" sz="1600" dirty="0" smtClean="0">
                <a:latin typeface="Huawei Sans" panose="020C0503030203020204" pitchFamily="34" charset="0"/>
              </a:rPr>
              <a:t> (</a:t>
            </a:r>
            <a:r>
              <a:rPr lang="en-US" sz="1600" dirty="0" err="1" smtClean="0">
                <a:latin typeface="Huawei Sans" panose="020C0503030203020204" pitchFamily="34" charset="0"/>
              </a:rPr>
              <a:t>CSS</a:t>
            </a:r>
            <a:r>
              <a:rPr lang="en-US" sz="1600" dirty="0" smtClean="0">
                <a:latin typeface="Huawei Sans" panose="020C0503030203020204" pitchFamily="34" charset="0"/>
              </a:rPr>
              <a:t>/</a:t>
            </a:r>
            <a:r>
              <a:rPr lang="en-US" sz="1600" dirty="0" err="1" smtClean="0">
                <a:latin typeface="Huawei Sans" panose="020C0503030203020204" pitchFamily="34" charset="0"/>
              </a:rPr>
              <a:t>iStack</a:t>
            </a:r>
            <a:r>
              <a:rPr lang="en-US" sz="1600" dirty="0" smtClean="0">
                <a:latin typeface="Huawei Sans" panose="020C0503030203020204" pitchFamily="34" charset="0"/>
              </a:rPr>
              <a:t> or a single switch. </a:t>
            </a:r>
            <a:r>
              <a:rPr lang="en-US" sz="1600" dirty="0" err="1" smtClean="0">
                <a:latin typeface="Huawei Sans" panose="020C0503030203020204" pitchFamily="34" charset="0"/>
              </a:rPr>
              <a:t>CSS</a:t>
            </a:r>
            <a:r>
              <a:rPr lang="en-US" sz="1600" dirty="0" smtClean="0">
                <a:latin typeface="Huawei Sans" panose="020C0503030203020204" pitchFamily="34" charset="0"/>
              </a:rPr>
              <a:t>/</a:t>
            </a:r>
            <a:r>
              <a:rPr lang="en-US" sz="1600" dirty="0" err="1" smtClean="0">
                <a:latin typeface="Huawei Sans" panose="020C0503030203020204" pitchFamily="34" charset="0"/>
              </a:rPr>
              <a:t>iStack</a:t>
            </a:r>
            <a:r>
              <a:rPr lang="en-US" sz="1600" dirty="0" smtClean="0">
                <a:latin typeface="Huawei Sans" panose="020C0503030203020204" pitchFamily="34" charset="0"/>
              </a:rPr>
              <a:t> is recommended.)</a:t>
            </a:r>
            <a:endParaRPr lang="en-US" altLang="zh-CN" sz="1600" dirty="0" smtClean="0">
              <a:latin typeface="Huawei Sans" panose="020C0503030203020204" pitchFamily="34" charset="0"/>
              <a:cs typeface="+mn-cs"/>
              <a:sym typeface="Huawei Sans" panose="020C0503030203020204" pitchFamily="34" charset="0"/>
            </a:endParaRPr>
          </a:p>
          <a:p>
            <a:pPr lvl="1" fontAlgn="ctr">
              <a:lnSpc>
                <a:spcPct val="110000"/>
              </a:lnSpc>
            </a:pPr>
            <a:r>
              <a:rPr lang="en-US" sz="1200" dirty="0" smtClean="0">
                <a:solidFill>
                  <a:prstClr val="black"/>
                </a:solidFill>
                <a:latin typeface="Huawei Sans" panose="020C0503030203020204" pitchFamily="34" charset="0"/>
              </a:rPr>
              <a:t>Large-capacity switches (such as </a:t>
            </a:r>
            <a:r>
              <a:rPr lang="en-US" sz="1200" dirty="0" err="1" smtClean="0">
                <a:solidFill>
                  <a:prstClr val="black"/>
                </a:solidFill>
                <a:latin typeface="Huawei Sans" panose="020C0503030203020204" pitchFamily="34" charset="0"/>
              </a:rPr>
              <a:t>S7700</a:t>
            </a: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S6700</a:t>
            </a:r>
            <a:r>
              <a:rPr lang="en-US" sz="1200" dirty="0" smtClean="0">
                <a:solidFill>
                  <a:prstClr val="black"/>
                </a:solidFill>
                <a:latin typeface="Huawei Sans" panose="020C0503030203020204" pitchFamily="34" charset="0"/>
              </a:rPr>
              <a:t>, and </a:t>
            </a:r>
            <a:r>
              <a:rPr lang="en-US" sz="1200" dirty="0" err="1" smtClean="0">
                <a:solidFill>
                  <a:prstClr val="black"/>
                </a:solidFill>
                <a:latin typeface="Huawei Sans" panose="020C0503030203020204" pitchFamily="34" charset="0"/>
              </a:rPr>
              <a:t>S12700</a:t>
            </a:r>
            <a:r>
              <a:rPr lang="en-US" sz="1200" dirty="0" smtClean="0">
                <a:solidFill>
                  <a:prstClr val="black"/>
                </a:solidFill>
                <a:latin typeface="Huawei Sans" panose="020C0503030203020204" pitchFamily="34" charset="0"/>
              </a:rPr>
              <a:t>) are recommended.</a:t>
            </a:r>
          </a:p>
          <a:p>
            <a:pPr lvl="1" fontAlgn="ctr">
              <a:lnSpc>
                <a:spcPct val="110000"/>
              </a:lnSpc>
            </a:pPr>
            <a:r>
              <a:rPr lang="en-US" sz="1200" dirty="0" smtClean="0">
                <a:solidFill>
                  <a:prstClr val="black"/>
                </a:solidFill>
                <a:latin typeface="Huawei Sans" panose="020C0503030203020204" pitchFamily="34" charset="0"/>
              </a:rPr>
              <a:t>Eth-Trunk is used for interconnection between core and aggregation switches, and between aggregation and access switches.</a:t>
            </a:r>
            <a:endParaRPr lang="en-US" altLang="zh-CN" sz="1400" dirty="0" smtClean="0">
              <a:latin typeface="Huawei Sans" panose="020C0503030203020204" pitchFamily="34" charset="0"/>
              <a:sym typeface="Huawei Sans" panose="020C0503030203020204" pitchFamily="34" charset="0"/>
            </a:endParaRPr>
          </a:p>
          <a:p>
            <a:pPr fontAlgn="ctr">
              <a:lnSpc>
                <a:spcPct val="110000"/>
              </a:lnSpc>
            </a:pPr>
            <a:r>
              <a:rPr lang="en-US" sz="1600" b="1" dirty="0" smtClean="0">
                <a:latin typeface="Huawei Sans" panose="020C0503030203020204" pitchFamily="34" charset="0"/>
              </a:rPr>
              <a:t>Access node</a:t>
            </a:r>
            <a:endParaRPr lang="en-US" altLang="zh-CN" sz="1600" b="1" dirty="0" smtClean="0">
              <a:latin typeface="Huawei Sans" panose="020C0503030203020204" pitchFamily="34" charset="0"/>
              <a:sym typeface="Huawei Sans" panose="020C0503030203020204" pitchFamily="34" charset="0"/>
            </a:endParaRPr>
          </a:p>
          <a:p>
            <a:pPr lvl="1" fontAlgn="ctr">
              <a:lnSpc>
                <a:spcPct val="110000"/>
              </a:lnSpc>
            </a:pPr>
            <a:r>
              <a:rPr lang="en-US" sz="1200" dirty="0" smtClean="0">
                <a:latin typeface="Huawei Sans" panose="020C0503030203020204" pitchFamily="34" charset="0"/>
              </a:rPr>
              <a:t>Wired access nodes: </a:t>
            </a:r>
            <a:r>
              <a:rPr lang="en-US" sz="1200" dirty="0" smtClean="0">
                <a:solidFill>
                  <a:prstClr val="black"/>
                </a:solidFill>
                <a:latin typeface="Huawei Sans" panose="020C0503030203020204" pitchFamily="34" charset="0"/>
              </a:rPr>
              <a:t>Each access node can be a switch stack (a maximum of four member switches are recommended) or a standalone switch. A maximum of two layers of access switches are supported.</a:t>
            </a:r>
          </a:p>
          <a:p>
            <a:pPr lvl="1" fontAlgn="ctr">
              <a:lnSpc>
                <a:spcPct val="110000"/>
              </a:lnSpc>
            </a:pPr>
            <a:r>
              <a:rPr lang="en-US" sz="1200" dirty="0" smtClean="0">
                <a:solidFill>
                  <a:prstClr val="black"/>
                </a:solidFill>
                <a:latin typeface="Huawei Sans" panose="020C0503030203020204" pitchFamily="34" charset="0"/>
              </a:rPr>
              <a:t>Wireless access nodes: refer to Fit APs, which are managed by the native AC on agile switches.</a:t>
            </a:r>
            <a:endParaRPr lang="en-US" altLang="zh-CN" sz="1600" dirty="0">
              <a:latin typeface="Huawei Sans" panose="020C0503030203020204" pitchFamily="34" charset="0"/>
              <a:sym typeface="Huawei Sans" panose="020C0503030203020204" pitchFamily="34" charset="0"/>
            </a:endParaRPr>
          </a:p>
        </p:txBody>
      </p:sp>
      <p:grpSp>
        <p:nvGrpSpPr>
          <p:cNvPr id="57" name="Group 165"/>
          <p:cNvGrpSpPr/>
          <p:nvPr/>
        </p:nvGrpSpPr>
        <p:grpSpPr bwMode="gray">
          <a:xfrm rot="10800000">
            <a:off x="2873848" y="1194720"/>
            <a:ext cx="715186" cy="837423"/>
            <a:chOff x="-1233037" y="914446"/>
            <a:chExt cx="1573823" cy="778776"/>
          </a:xfrm>
        </p:grpSpPr>
        <p:cxnSp>
          <p:nvCxnSpPr>
            <p:cNvPr id="58"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60" name="直接连接符 59"/>
          <p:cNvCxnSpPr/>
          <p:nvPr/>
        </p:nvCxnSpPr>
        <p:spPr bwMode="gray">
          <a:xfrm flipH="1" flipV="1">
            <a:off x="2172460" y="1678122"/>
            <a:ext cx="705076" cy="42830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70" idx="2"/>
            <a:endCxn id="71" idx="0"/>
          </p:cNvCxnSpPr>
          <p:nvPr/>
        </p:nvCxnSpPr>
        <p:spPr bwMode="gray">
          <a:xfrm>
            <a:off x="4572726" y="4331805"/>
            <a:ext cx="0" cy="87582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63" name="Group 165"/>
          <p:cNvGrpSpPr/>
          <p:nvPr/>
        </p:nvGrpSpPr>
        <p:grpSpPr bwMode="gray">
          <a:xfrm rot="10800000" flipV="1">
            <a:off x="1816590" y="4269785"/>
            <a:ext cx="715186" cy="1093839"/>
            <a:chOff x="-1233037" y="914446"/>
            <a:chExt cx="1573823" cy="778776"/>
          </a:xfrm>
        </p:grpSpPr>
        <p:cxnSp>
          <p:nvCxnSpPr>
            <p:cNvPr id="64"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66" name="任意多边形 65"/>
          <p:cNvSpPr/>
          <p:nvPr/>
        </p:nvSpPr>
        <p:spPr bwMode="gray">
          <a:xfrm>
            <a:off x="1201432" y="1958683"/>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7" name="图片 87" descr="汇聚交换机.png"/>
          <p:cNvPicPr>
            <a:picLocks noChangeAspect="1"/>
          </p:cNvPicPr>
          <p:nvPr/>
        </p:nvPicPr>
        <p:blipFill>
          <a:blip r:embed="rId3"/>
          <a:stretch>
            <a:fillRect/>
          </a:stretch>
        </p:blipFill>
        <p:spPr bwMode="gray">
          <a:xfrm>
            <a:off x="2347040" y="4029508"/>
            <a:ext cx="369473" cy="302297"/>
          </a:xfrm>
          <a:prstGeom prst="rect">
            <a:avLst/>
          </a:prstGeom>
        </p:spPr>
      </p:pic>
      <p:pic>
        <p:nvPicPr>
          <p:cNvPr id="68" name="图片 76" descr="接入交换机.png"/>
          <p:cNvPicPr>
            <a:picLocks noChangeAspect="1"/>
          </p:cNvPicPr>
          <p:nvPr/>
        </p:nvPicPr>
        <p:blipFill>
          <a:blip r:embed="rId4"/>
          <a:stretch>
            <a:fillRect/>
          </a:stretch>
        </p:blipFill>
        <p:spPr bwMode="gray">
          <a:xfrm>
            <a:off x="1987724" y="5207628"/>
            <a:ext cx="369473" cy="302297"/>
          </a:xfrm>
          <a:prstGeom prst="rect">
            <a:avLst/>
          </a:prstGeom>
        </p:spPr>
      </p:pic>
      <p:pic>
        <p:nvPicPr>
          <p:cNvPr id="69"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1877000" y="1560428"/>
            <a:ext cx="369473" cy="302297"/>
          </a:xfrm>
          <a:prstGeom prst="rect">
            <a:avLst/>
          </a:prstGeom>
        </p:spPr>
      </p:pic>
      <p:pic>
        <p:nvPicPr>
          <p:cNvPr id="70" name="图片 87" descr="汇聚交换机.png"/>
          <p:cNvPicPr>
            <a:picLocks noChangeAspect="1"/>
          </p:cNvPicPr>
          <p:nvPr/>
        </p:nvPicPr>
        <p:blipFill>
          <a:blip r:embed="rId3"/>
          <a:stretch>
            <a:fillRect/>
          </a:stretch>
        </p:blipFill>
        <p:spPr bwMode="gray">
          <a:xfrm>
            <a:off x="4387989" y="4029508"/>
            <a:ext cx="369473" cy="302297"/>
          </a:xfrm>
          <a:prstGeom prst="rect">
            <a:avLst/>
          </a:prstGeom>
        </p:spPr>
      </p:pic>
      <p:pic>
        <p:nvPicPr>
          <p:cNvPr id="71" name="图片 76" descr="接入交换机.png"/>
          <p:cNvPicPr>
            <a:picLocks noChangeAspect="1"/>
          </p:cNvPicPr>
          <p:nvPr/>
        </p:nvPicPr>
        <p:blipFill>
          <a:blip r:embed="rId4"/>
          <a:stretch>
            <a:fillRect/>
          </a:stretch>
        </p:blipFill>
        <p:spPr bwMode="gray">
          <a:xfrm>
            <a:off x="4387989" y="5207628"/>
            <a:ext cx="369473" cy="302297"/>
          </a:xfrm>
          <a:prstGeom prst="rect">
            <a:avLst/>
          </a:prstGeom>
        </p:spPr>
      </p:pic>
      <p:pic>
        <p:nvPicPr>
          <p:cNvPr id="72" name="图片 105" descr="AP.png"/>
          <p:cNvPicPr>
            <a:picLocks noChangeAspect="1"/>
          </p:cNvPicPr>
          <p:nvPr/>
        </p:nvPicPr>
        <p:blipFill>
          <a:blip r:embed="rId6"/>
          <a:stretch>
            <a:fillRect/>
          </a:stretch>
        </p:blipFill>
        <p:spPr bwMode="gray">
          <a:xfrm>
            <a:off x="4999108" y="5221165"/>
            <a:ext cx="333509" cy="272873"/>
          </a:xfrm>
          <a:prstGeom prst="rect">
            <a:avLst/>
          </a:prstGeom>
        </p:spPr>
      </p:pic>
      <p:pic>
        <p:nvPicPr>
          <p:cNvPr id="73"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3039967" y="1116754"/>
            <a:ext cx="369473" cy="302297"/>
          </a:xfrm>
          <a:prstGeom prst="rect">
            <a:avLst/>
          </a:prstGeom>
          <a:noFill/>
        </p:spPr>
      </p:pic>
      <p:sp>
        <p:nvSpPr>
          <p:cNvPr id="74" name="文本框 73"/>
          <p:cNvSpPr txBox="1"/>
          <p:nvPr/>
        </p:nvSpPr>
        <p:spPr bwMode="gray">
          <a:xfrm>
            <a:off x="2316041" y="2734479"/>
            <a:ext cx="1853555" cy="579699"/>
          </a:xfrm>
          <a:prstGeom prst="rect">
            <a:avLst/>
          </a:prstGeom>
          <a:noFill/>
        </p:spPr>
        <p:txBody>
          <a:bodyPr wrap="square" rtlCol="0">
            <a:noAutofit/>
          </a:bodyPr>
          <a:lstStyle/>
          <a:p>
            <a:pPr algn="ctr" fontAlgn="ctr"/>
            <a:r>
              <a:rPr lang="en-US" sz="1600" dirty="0" smtClean="0">
                <a:latin typeface="Huawei Sans" panose="020C0503030203020204" pitchFamily="34" charset="0"/>
              </a:rPr>
              <a:t>Fabric domain</a:t>
            </a:r>
          </a:p>
          <a:p>
            <a:pPr algn="ctr" fontAlgn="ctr"/>
            <a:r>
              <a:rPr lang="en-US" sz="1600" dirty="0" smtClean="0">
                <a:latin typeface="Huawei Sans" panose="020C0503030203020204" pitchFamily="34" charset="0"/>
              </a:rPr>
              <a:t>(</a:t>
            </a:r>
            <a:r>
              <a:rPr lang="en-US" sz="1600" dirty="0" err="1" smtClean="0">
                <a:latin typeface="Huawei Sans" panose="020C0503030203020204" pitchFamily="34" charset="0"/>
              </a:rPr>
              <a:t>VXLAN</a:t>
            </a:r>
            <a:r>
              <a:rPr lang="en-US" sz="1600" dirty="0" smtClean="0">
                <a:latin typeface="Huawei Sans" panose="020C0503030203020204" pitchFamily="34" charset="0"/>
              </a:rPr>
              <a:t>)</a:t>
            </a:r>
            <a:endParaRPr lang="en-US" altLang="zh-CN" sz="1600" dirty="0">
              <a:latin typeface="Huawei Sans" panose="020C0503030203020204" pitchFamily="34" charset="0"/>
            </a:endParaRPr>
          </a:p>
        </p:txBody>
      </p:sp>
      <p:pic>
        <p:nvPicPr>
          <p:cNvPr id="75" name="图片 86" descr="核心交换机.png"/>
          <p:cNvPicPr>
            <a:picLocks noChangeAspect="1"/>
          </p:cNvPicPr>
          <p:nvPr/>
        </p:nvPicPr>
        <p:blipFill>
          <a:blip r:embed="rId8"/>
          <a:stretch>
            <a:fillRect/>
          </a:stretch>
        </p:blipFill>
        <p:spPr bwMode="gray">
          <a:xfrm>
            <a:off x="2717837" y="1963576"/>
            <a:ext cx="369473" cy="302297"/>
          </a:xfrm>
          <a:prstGeom prst="rect">
            <a:avLst/>
          </a:prstGeom>
        </p:spPr>
      </p:pic>
      <p:pic>
        <p:nvPicPr>
          <p:cNvPr id="76" name="图片 86" descr="核心交换机.png"/>
          <p:cNvPicPr>
            <a:picLocks noChangeAspect="1"/>
          </p:cNvPicPr>
          <p:nvPr/>
        </p:nvPicPr>
        <p:blipFill>
          <a:blip r:embed="rId8"/>
          <a:stretch>
            <a:fillRect/>
          </a:stretch>
        </p:blipFill>
        <p:spPr bwMode="gray">
          <a:xfrm>
            <a:off x="3409440" y="1963576"/>
            <a:ext cx="369473" cy="302297"/>
          </a:xfrm>
          <a:prstGeom prst="rect">
            <a:avLst/>
          </a:prstGeom>
        </p:spPr>
      </p:pic>
      <p:cxnSp>
        <p:nvCxnSpPr>
          <p:cNvPr id="77" name="直接连接符 76"/>
          <p:cNvCxnSpPr>
            <a:stCxn id="75" idx="3"/>
            <a:endCxn id="76" idx="1"/>
          </p:cNvCxnSpPr>
          <p:nvPr/>
        </p:nvCxnSpPr>
        <p:spPr bwMode="gray">
          <a:xfrm>
            <a:off x="3087310" y="2114725"/>
            <a:ext cx="32213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78" name="图片 87" descr="汇聚交换机.png"/>
          <p:cNvPicPr>
            <a:picLocks noChangeAspect="1"/>
          </p:cNvPicPr>
          <p:nvPr/>
        </p:nvPicPr>
        <p:blipFill>
          <a:blip r:embed="rId3"/>
          <a:stretch>
            <a:fillRect/>
          </a:stretch>
        </p:blipFill>
        <p:spPr bwMode="gray">
          <a:xfrm>
            <a:off x="1628411" y="4029508"/>
            <a:ext cx="369473" cy="302297"/>
          </a:xfrm>
          <a:prstGeom prst="rect">
            <a:avLst/>
          </a:prstGeom>
        </p:spPr>
      </p:pic>
      <p:cxnSp>
        <p:nvCxnSpPr>
          <p:cNvPr id="79" name="直接连接符 78"/>
          <p:cNvCxnSpPr>
            <a:stCxn id="78" idx="3"/>
            <a:endCxn id="67" idx="1"/>
          </p:cNvCxnSpPr>
          <p:nvPr/>
        </p:nvCxnSpPr>
        <p:spPr bwMode="gray">
          <a:xfrm>
            <a:off x="1997884" y="4180657"/>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80" name="圆角矩形 79"/>
          <p:cNvSpPr/>
          <p:nvPr/>
        </p:nvSpPr>
        <p:spPr bwMode="gray">
          <a:xfrm>
            <a:off x="2621022" y="1868153"/>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圆角矩形 80"/>
          <p:cNvSpPr/>
          <p:nvPr/>
        </p:nvSpPr>
        <p:spPr bwMode="gray">
          <a:xfrm>
            <a:off x="1537636" y="3942229"/>
            <a:ext cx="1269652" cy="476853"/>
          </a:xfrm>
          <a:prstGeom prst="roundRect">
            <a:avLst>
              <a:gd name="adj" fmla="val 27853"/>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87" descr="汇聚交换机.png"/>
          <p:cNvPicPr>
            <a:picLocks noChangeAspect="1"/>
          </p:cNvPicPr>
          <p:nvPr/>
        </p:nvPicPr>
        <p:blipFill>
          <a:blip r:embed="rId3"/>
          <a:stretch>
            <a:fillRect/>
          </a:stretch>
        </p:blipFill>
        <p:spPr bwMode="gray">
          <a:xfrm>
            <a:off x="3358794" y="4029508"/>
            <a:ext cx="369473" cy="302297"/>
          </a:xfrm>
          <a:prstGeom prst="rect">
            <a:avLst/>
          </a:prstGeom>
        </p:spPr>
      </p:pic>
      <p:cxnSp>
        <p:nvCxnSpPr>
          <p:cNvPr id="83" name="直接连接符 82"/>
          <p:cNvCxnSpPr/>
          <p:nvPr/>
        </p:nvCxnSpPr>
        <p:spPr bwMode="gray">
          <a:xfrm flipH="1">
            <a:off x="3543530" y="4331805"/>
            <a:ext cx="0" cy="152216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84" name="图片 11" descr="开放网络-蓝.png"/>
          <p:cNvPicPr>
            <a:picLocks noChangeAspect="1"/>
          </p:cNvPicPr>
          <p:nvPr/>
        </p:nvPicPr>
        <p:blipFill>
          <a:blip r:embed="rId9"/>
          <a:stretch>
            <a:fillRect/>
          </a:stretch>
        </p:blipFill>
        <p:spPr bwMode="gray">
          <a:xfrm>
            <a:off x="1969753" y="5853971"/>
            <a:ext cx="405415" cy="312082"/>
          </a:xfrm>
          <a:prstGeom prst="rect">
            <a:avLst/>
          </a:prstGeom>
        </p:spPr>
      </p:pic>
      <p:pic>
        <p:nvPicPr>
          <p:cNvPr id="85" name="图片 11" descr="开放网络-蓝.png"/>
          <p:cNvPicPr>
            <a:picLocks noChangeAspect="1"/>
          </p:cNvPicPr>
          <p:nvPr/>
        </p:nvPicPr>
        <p:blipFill>
          <a:blip r:embed="rId9"/>
          <a:stretch>
            <a:fillRect/>
          </a:stretch>
        </p:blipFill>
        <p:spPr bwMode="gray">
          <a:xfrm>
            <a:off x="3314557" y="5853971"/>
            <a:ext cx="405415" cy="312082"/>
          </a:xfrm>
          <a:prstGeom prst="rect">
            <a:avLst/>
          </a:prstGeom>
        </p:spPr>
      </p:pic>
      <p:pic>
        <p:nvPicPr>
          <p:cNvPr id="86" name="图片 11" descr="开放网络-蓝.png"/>
          <p:cNvPicPr>
            <a:picLocks noChangeAspect="1"/>
          </p:cNvPicPr>
          <p:nvPr/>
        </p:nvPicPr>
        <p:blipFill>
          <a:blip r:embed="rId9"/>
          <a:stretch>
            <a:fillRect/>
          </a:stretch>
        </p:blipFill>
        <p:spPr bwMode="gray">
          <a:xfrm>
            <a:off x="4370018" y="5853971"/>
            <a:ext cx="405415" cy="312082"/>
          </a:xfrm>
          <a:prstGeom prst="rect">
            <a:avLst/>
          </a:prstGeom>
        </p:spPr>
      </p:pic>
      <p:pic>
        <p:nvPicPr>
          <p:cNvPr id="87" name="图片 157" descr="故障链路.png"/>
          <p:cNvPicPr>
            <a:picLocks noChangeAspect="1"/>
          </p:cNvPicPr>
          <p:nvPr/>
        </p:nvPicPr>
        <p:blipFill>
          <a:blip r:embed="rId10"/>
          <a:stretch>
            <a:fillRect/>
          </a:stretch>
        </p:blipFill>
        <p:spPr bwMode="gray">
          <a:xfrm>
            <a:off x="4990628" y="5843620"/>
            <a:ext cx="446281" cy="332783"/>
          </a:xfrm>
          <a:prstGeom prst="rect">
            <a:avLst/>
          </a:prstGeom>
        </p:spPr>
      </p:pic>
      <p:sp>
        <p:nvSpPr>
          <p:cNvPr id="88" name="椭圆 87"/>
          <p:cNvSpPr/>
          <p:nvPr/>
        </p:nvSpPr>
        <p:spPr bwMode="gray">
          <a:xfrm>
            <a:off x="1976974" y="4932197"/>
            <a:ext cx="394420"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71" idx="3"/>
            <a:endCxn id="72" idx="1"/>
          </p:cNvCxnSpPr>
          <p:nvPr/>
        </p:nvCxnSpPr>
        <p:spPr bwMode="gray">
          <a:xfrm flipV="1">
            <a:off x="4757462" y="5357602"/>
            <a:ext cx="241646" cy="117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bwMode="gray">
          <a:xfrm>
            <a:off x="3853697" y="1960768"/>
            <a:ext cx="794451"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Border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1807748" y="3633298"/>
            <a:ext cx="770675"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3183791" y="3633298"/>
            <a:ext cx="750603"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4222740" y="3633298"/>
            <a:ext cx="699970"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直接连接符 102"/>
          <p:cNvCxnSpPr/>
          <p:nvPr/>
        </p:nvCxnSpPr>
        <p:spPr bwMode="gray">
          <a:xfrm flipH="1">
            <a:off x="1256748" y="4172240"/>
            <a:ext cx="23122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bwMode="gray">
          <a:xfrm>
            <a:off x="1152974" y="4167450"/>
            <a:ext cx="462742" cy="259339"/>
          </a:xfrm>
          <a:prstGeom prst="rect">
            <a:avLst/>
          </a:prstGeom>
          <a:noFill/>
        </p:spPr>
        <p:txBody>
          <a:bodyPr wrap="square" rtlCol="0">
            <a:noAutofit/>
          </a:bodyPr>
          <a:lstStyle/>
          <a:p>
            <a:pPr algn="ctr" fontAlgn="ctr"/>
            <a:r>
              <a:rPr lang="en-US" sz="1100" dirty="0" err="1" smtClean="0">
                <a:latin typeface="Huawei Sans" panose="020C0503030203020204" pitchFamily="34" charset="0"/>
              </a:rPr>
              <a:t>L2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p:cNvSpPr txBox="1"/>
          <p:nvPr/>
        </p:nvSpPr>
        <p:spPr bwMode="gray">
          <a:xfrm>
            <a:off x="1145028" y="3913413"/>
            <a:ext cx="478633" cy="259339"/>
          </a:xfrm>
          <a:prstGeom prst="rect">
            <a:avLst/>
          </a:prstGeom>
          <a:noFill/>
        </p:spPr>
        <p:txBody>
          <a:bodyPr wrap="square" rtlCol="0">
            <a:noAutofit/>
          </a:bodyPr>
          <a:lstStyle/>
          <a:p>
            <a:pPr algn="ctr" fontAlgn="ctr"/>
            <a:r>
              <a:rPr lang="en-US" sz="1100" dirty="0" err="1" smtClean="0">
                <a:latin typeface="Huawei Sans" panose="020C0503030203020204" pitchFamily="34" charset="0"/>
              </a:rPr>
              <a:t>L3</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677970" y="2026266"/>
            <a:ext cx="1585459" cy="253602"/>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 layer</a:t>
            </a:r>
            <a:endParaRPr lang="en-US" altLang="zh-CN" sz="1200" dirty="0">
              <a:solidFill>
                <a:prstClr val="black"/>
              </a:solidFill>
              <a:latin typeface="Huawei Sans" panose="020C0503030203020204" pitchFamily="34" charset="0"/>
              <a:ea typeface="微软雅黑" panose="020B0503020204020204" pitchFamily="34" charset="-122"/>
            </a:endParaRPr>
          </a:p>
        </p:txBody>
      </p:sp>
      <p:sp>
        <p:nvSpPr>
          <p:cNvPr id="112" name="文本框 111"/>
          <p:cNvSpPr txBox="1"/>
          <p:nvPr/>
        </p:nvSpPr>
        <p:spPr bwMode="gray">
          <a:xfrm>
            <a:off x="749874" y="3654496"/>
            <a:ext cx="1127126" cy="267546"/>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 layer</a:t>
            </a:r>
            <a:endParaRPr lang="en-US" altLang="zh-CN" sz="1200" dirty="0">
              <a:solidFill>
                <a:prstClr val="black"/>
              </a:solidFill>
              <a:latin typeface="Huawei Sans" panose="020C0503030203020204" pitchFamily="34" charset="0"/>
              <a:ea typeface="微软雅黑" panose="020B0503020204020204" pitchFamily="34" charset="-122"/>
            </a:endParaRPr>
          </a:p>
        </p:txBody>
      </p:sp>
      <p:sp>
        <p:nvSpPr>
          <p:cNvPr id="113" name="文本框 112"/>
          <p:cNvSpPr txBox="1"/>
          <p:nvPr/>
        </p:nvSpPr>
        <p:spPr bwMode="gray">
          <a:xfrm>
            <a:off x="637486" y="5230643"/>
            <a:ext cx="928009" cy="13298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 layer</a:t>
            </a:r>
            <a:endParaRPr lang="en-US" altLang="zh-CN" sz="1200" dirty="0">
              <a:solidFill>
                <a:prstClr val="black"/>
              </a:solidFill>
              <a:latin typeface="Huawei Sans" panose="020C0503030203020204" pitchFamily="34" charset="0"/>
              <a:ea typeface="微软雅黑" panose="020B0503020204020204" pitchFamily="34" charset="-122"/>
            </a:endParaRPr>
          </a:p>
        </p:txBody>
      </p:sp>
      <p:sp>
        <p:nvSpPr>
          <p:cNvPr id="114" name="文本框 113"/>
          <p:cNvSpPr txBox="1"/>
          <p:nvPr/>
        </p:nvSpPr>
        <p:spPr bwMode="gray">
          <a:xfrm>
            <a:off x="677970" y="1557674"/>
            <a:ext cx="1129778"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Egress zone</a:t>
            </a:r>
            <a:endParaRPr lang="en-US" altLang="zh-CN" sz="1200" dirty="0">
              <a:solidFill>
                <a:prstClr val="black"/>
              </a:solidFill>
              <a:latin typeface="Huawei Sans" panose="020C0503030203020204" pitchFamily="34" charset="0"/>
              <a:ea typeface="微软雅黑" panose="020B0503020204020204" pitchFamily="34" charset="-122"/>
            </a:endParaRPr>
          </a:p>
        </p:txBody>
      </p:sp>
      <p:sp>
        <p:nvSpPr>
          <p:cNvPr id="115" name="圆角矩形 114"/>
          <p:cNvSpPr/>
          <p:nvPr/>
        </p:nvSpPr>
        <p:spPr bwMode="gray">
          <a:xfrm>
            <a:off x="4491463" y="1204286"/>
            <a:ext cx="1113324" cy="246221"/>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sz="10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4632787" y="1194720"/>
            <a:ext cx="830677" cy="246221"/>
          </a:xfrm>
          <a:prstGeom prst="rect">
            <a:avLst/>
          </a:prstGeom>
          <a:noFill/>
          <a:ln>
            <a:noFill/>
          </a:ln>
        </p:spPr>
        <p:txBody>
          <a:bodyPr wrap="square" rtlCol="0">
            <a:noAutofit/>
          </a:bodyPr>
          <a:lstStyle/>
          <a:p>
            <a:pPr algn="ctr" fontAlgn="ctr"/>
            <a:r>
              <a:rPr lang="en-US" sz="1000" dirty="0" err="1" smtClean="0">
                <a:solidFill>
                  <a:schemeClr val="tx1">
                    <a:lumMod val="50000"/>
                    <a:lumOff val="50000"/>
                  </a:schemeClr>
                </a:solidFill>
                <a:latin typeface="Huawei Sans" panose="020C0503030203020204" pitchFamily="34" charset="0"/>
              </a:rPr>
              <a:t>CSS</a:t>
            </a:r>
            <a:r>
              <a:rPr lang="en-US" sz="1000" dirty="0" smtClean="0">
                <a:solidFill>
                  <a:schemeClr val="tx1">
                    <a:lumMod val="50000"/>
                    <a:lumOff val="50000"/>
                  </a:schemeClr>
                </a:solidFill>
                <a:latin typeface="Huawei Sans" panose="020C0503030203020204" pitchFamily="34" charset="0"/>
              </a:rPr>
              <a:t>/</a:t>
            </a:r>
            <a:r>
              <a:rPr lang="en-US" sz="1000" dirty="0" err="1" smtClean="0">
                <a:solidFill>
                  <a:schemeClr val="tx1">
                    <a:lumMod val="50000"/>
                    <a:lumOff val="50000"/>
                  </a:schemeClr>
                </a:solidFill>
                <a:latin typeface="Huawei Sans" panose="020C0503030203020204" pitchFamily="34" charset="0"/>
              </a:rPr>
              <a:t>iStack</a:t>
            </a:r>
            <a:endParaRPr lang="en-US" altLang="zh-CN" sz="1000"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1261139" y="5211071"/>
            <a:ext cx="776368"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Access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5090674" y="5203945"/>
            <a:ext cx="799292"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AP</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3674836" y="5211071"/>
            <a:ext cx="776368"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Access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连接符 61"/>
          <p:cNvCxnSpPr>
            <a:stCxn id="71" idx="2"/>
            <a:endCxn id="86" idx="0"/>
          </p:cNvCxnSpPr>
          <p:nvPr/>
        </p:nvCxnSpPr>
        <p:spPr bwMode="gray">
          <a:xfrm>
            <a:off x="4572726" y="5509925"/>
            <a:ext cx="0"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68" idx="2"/>
            <a:endCxn id="84" idx="0"/>
          </p:cNvCxnSpPr>
          <p:nvPr/>
        </p:nvCxnSpPr>
        <p:spPr bwMode="gray">
          <a:xfrm>
            <a:off x="2172461" y="5509925"/>
            <a:ext cx="0"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4" name="椭圆 53"/>
          <p:cNvSpPr/>
          <p:nvPr/>
        </p:nvSpPr>
        <p:spPr bwMode="gray">
          <a:xfrm>
            <a:off x="4519897" y="1552338"/>
            <a:ext cx="394420"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4922710" y="1457301"/>
            <a:ext cx="1192215" cy="247037"/>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Link aggregation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282506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Designing Fabric Nodes — Policy Association</a:t>
            </a:r>
            <a:endParaRPr lang="en-US" altLang="zh-CN" dirty="0">
              <a:latin typeface="Huawei Sans" panose="020C0503030203020204" pitchFamily="34" charset="0"/>
              <a:sym typeface="Huawei Sans" panose="020C0503030203020204" pitchFamily="34" charset="0"/>
            </a:endParaRPr>
          </a:p>
        </p:txBody>
      </p:sp>
      <p:sp>
        <p:nvSpPr>
          <p:cNvPr id="8" name="文本占位符 7"/>
          <p:cNvSpPr>
            <a:spLocks noGrp="1"/>
          </p:cNvSpPr>
          <p:nvPr>
            <p:ph type="body" sz="quarter" idx="4294967295"/>
          </p:nvPr>
        </p:nvSpPr>
        <p:spPr bwMode="gray">
          <a:xfrm>
            <a:off x="5880100" y="1281113"/>
            <a:ext cx="5868988" cy="3879684"/>
          </a:xfrm>
        </p:spPr>
        <p:txBody>
          <a:bodyPr>
            <a:noAutofit/>
          </a:bodyPr>
          <a:lstStyle/>
          <a:p>
            <a:pPr fontAlgn="ctr">
              <a:lnSpc>
                <a:spcPct val="130000"/>
              </a:lnSpc>
            </a:pPr>
            <a:r>
              <a:rPr lang="en-US" sz="1400" dirty="0" smtClean="0">
                <a:latin typeface="Huawei Sans" panose="020C0503030203020204" pitchFamily="34" charset="0"/>
              </a:rPr>
              <a:t>Policy association can be deployed between access and aggregation switches (gateways). The gateway manages user access policies in a unified manner, and the access switch enforces user access policies.</a:t>
            </a:r>
            <a:endParaRPr lang="en-US" altLang="zh-CN" sz="1400" dirty="0" smtClean="0">
              <a:latin typeface="Huawei Sans" panose="020C0503030203020204" pitchFamily="34" charset="0"/>
              <a:sym typeface="Huawei Sans" panose="020C0503030203020204" pitchFamily="34" charset="0"/>
            </a:endParaRPr>
          </a:p>
          <a:p>
            <a:pPr lvl="1" fontAlgn="ctr">
              <a:lnSpc>
                <a:spcPct val="130000"/>
              </a:lnSpc>
            </a:pPr>
            <a:r>
              <a:rPr lang="en-US" sz="1200" dirty="0" smtClean="0">
                <a:solidFill>
                  <a:prstClr val="black"/>
                </a:solidFill>
                <a:latin typeface="Huawei Sans" panose="020C0503030203020204" pitchFamily="34" charset="0"/>
              </a:rPr>
              <a:t>Authentication control points and enforcement points are connected through </a:t>
            </a:r>
            <a:r>
              <a:rPr lang="en-US" sz="1200" dirty="0" err="1" smtClean="0">
                <a:solidFill>
                  <a:prstClr val="black"/>
                </a:solidFill>
                <a:latin typeface="Huawei Sans" panose="020C0503030203020204" pitchFamily="34" charset="0"/>
              </a:rPr>
              <a:t>CAPWAP</a:t>
            </a:r>
            <a:r>
              <a:rPr lang="en-US" sz="1200" dirty="0" smtClean="0">
                <a:solidFill>
                  <a:prstClr val="black"/>
                </a:solidFill>
                <a:latin typeface="Huawei Sans" panose="020C0503030203020204" pitchFamily="34" charset="0"/>
              </a:rPr>
              <a:t> tunnels (which are the management tunnels used by policy association).</a:t>
            </a:r>
            <a:endParaRPr lang="en-US" altLang="zh-CN" sz="1200" dirty="0" smtClean="0">
              <a:latin typeface="Huawei Sans" panose="020C0503030203020204" pitchFamily="34" charset="0"/>
              <a:sym typeface="Huawei Sans" panose="020C0503030203020204" pitchFamily="34" charset="0"/>
            </a:endParaRPr>
          </a:p>
          <a:p>
            <a:pPr lvl="1" fontAlgn="ctr">
              <a:lnSpc>
                <a:spcPct val="130000"/>
              </a:lnSpc>
            </a:pPr>
            <a:r>
              <a:rPr lang="en-US" sz="1200" dirty="0" err="1" smtClean="0">
                <a:solidFill>
                  <a:prstClr val="black"/>
                </a:solidFill>
                <a:latin typeface="Huawei Sans" panose="020C0503030203020204" pitchFamily="34" charset="0"/>
              </a:rPr>
              <a:t>CAPWAP</a:t>
            </a:r>
            <a:r>
              <a:rPr lang="en-US" sz="1200" dirty="0" smtClean="0">
                <a:solidFill>
                  <a:prstClr val="black"/>
                </a:solidFill>
                <a:latin typeface="Huawei Sans" panose="020C0503030203020204" pitchFamily="34" charset="0"/>
              </a:rPr>
              <a:t> tunnels implement user association, message transmission, user authorization policy delivery, user information synchronization, and other functions.</a:t>
            </a:r>
            <a:endParaRPr lang="en-US" altLang="zh-CN" sz="1200" dirty="0" smtClean="0">
              <a:latin typeface="Huawei Sans" panose="020C0503030203020204" pitchFamily="34" charset="0"/>
              <a:sym typeface="Huawei Sans" panose="020C0503030203020204" pitchFamily="34" charset="0"/>
            </a:endParaRPr>
          </a:p>
          <a:p>
            <a:pPr lvl="1" fontAlgn="ctr">
              <a:lnSpc>
                <a:spcPct val="130000"/>
              </a:lnSpc>
            </a:pPr>
            <a:r>
              <a:rPr lang="en-US" sz="1200" dirty="0" smtClean="0">
                <a:solidFill>
                  <a:prstClr val="black"/>
                </a:solidFill>
                <a:latin typeface="Huawei Sans" panose="020C0503030203020204" pitchFamily="34" charset="0"/>
              </a:rPr>
              <a:t>After policy association is configured, enforcement points can transparently transmit </a:t>
            </a:r>
            <a:r>
              <a:rPr lang="en-US" sz="1200" dirty="0" err="1" smtClean="0">
                <a:solidFill>
                  <a:prstClr val="black"/>
                </a:solidFill>
                <a:latin typeface="Huawei Sans" panose="020C0503030203020204" pitchFamily="34" charset="0"/>
              </a:rPr>
              <a:t>BPDUs</a:t>
            </a:r>
            <a:r>
              <a:rPr lang="en-US" sz="1200" dirty="0" smtClean="0">
                <a:solidFill>
                  <a:prstClr val="black"/>
                </a:solidFill>
                <a:latin typeface="Huawei Sans" panose="020C0503030203020204" pitchFamily="34" charset="0"/>
              </a:rPr>
              <a:t>, report user logout and user access locations in real time, and enforce user access policies upon request, thereby controlling user access to the network.</a:t>
            </a:r>
          </a:p>
          <a:p>
            <a:pPr fontAlgn="ctr">
              <a:lnSpc>
                <a:spcPct val="130000"/>
              </a:lnSpc>
            </a:pPr>
            <a:endParaRPr lang="en-US" altLang="zh-CN" sz="1400" dirty="0">
              <a:latin typeface="Huawei Sans" panose="020C0503030203020204" pitchFamily="34" charset="0"/>
              <a:sym typeface="Huawei Sans" panose="020C0503030203020204" pitchFamily="34" charset="0"/>
            </a:endParaRPr>
          </a:p>
        </p:txBody>
      </p:sp>
      <p:sp>
        <p:nvSpPr>
          <p:cNvPr id="40" name="圆角矩形 39"/>
          <p:cNvSpPr/>
          <p:nvPr/>
        </p:nvSpPr>
        <p:spPr bwMode="gray">
          <a:xfrm>
            <a:off x="8978200" y="5916397"/>
            <a:ext cx="778057" cy="246221"/>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sz="10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8994869" y="5890735"/>
            <a:ext cx="830677" cy="246221"/>
          </a:xfrm>
          <a:prstGeom prst="rect">
            <a:avLst/>
          </a:prstGeom>
          <a:noFill/>
        </p:spPr>
        <p:txBody>
          <a:bodyPr wrap="square" rtlCol="0">
            <a:noAutofit/>
          </a:bodyPr>
          <a:lstStyle/>
          <a:p>
            <a:pPr algn="ctr" fontAlgn="ctr"/>
            <a:r>
              <a:rPr lang="en-US" sz="1000" dirty="0" err="1" smtClean="0">
                <a:solidFill>
                  <a:schemeClr val="tx1">
                    <a:lumMod val="50000"/>
                    <a:lumOff val="50000"/>
                  </a:schemeClr>
                </a:solidFill>
                <a:latin typeface="Huawei Sans" panose="020C0503030203020204" pitchFamily="34" charset="0"/>
              </a:rPr>
              <a:t>CSS</a:t>
            </a:r>
            <a:r>
              <a:rPr lang="en-US" sz="1000" dirty="0" smtClean="0">
                <a:solidFill>
                  <a:schemeClr val="tx1">
                    <a:lumMod val="50000"/>
                    <a:lumOff val="50000"/>
                  </a:schemeClr>
                </a:solidFill>
                <a:latin typeface="Huawei Sans" panose="020C0503030203020204" pitchFamily="34" charset="0"/>
              </a:rPr>
              <a:t>/</a:t>
            </a:r>
            <a:r>
              <a:rPr lang="en-US" sz="1000" dirty="0" err="1" smtClean="0">
                <a:solidFill>
                  <a:schemeClr val="tx1">
                    <a:lumMod val="50000"/>
                    <a:lumOff val="50000"/>
                  </a:schemeClr>
                </a:solidFill>
                <a:latin typeface="Huawei Sans" panose="020C0503030203020204" pitchFamily="34" charset="0"/>
              </a:rPr>
              <a:t>iStack</a:t>
            </a:r>
            <a:endParaRPr lang="en-US" altLang="zh-CN" sz="1000"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p:nvPr/>
        </p:nvSpPr>
        <p:spPr bwMode="gray">
          <a:xfrm>
            <a:off x="6057534" y="5510493"/>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6221092" y="5374940"/>
            <a:ext cx="1437372" cy="208027"/>
          </a:xfrm>
          <a:prstGeom prst="rect">
            <a:avLst/>
          </a:prstGeom>
        </p:spPr>
        <p:txBody>
          <a:bodyPr wrap="square">
            <a:noAutofit/>
          </a:bodyPr>
          <a:lstStyle/>
          <a:p>
            <a:pPr fontAlgn="ctr"/>
            <a:r>
              <a:rPr lang="en-US" sz="1000" dirty="0" smtClean="0">
                <a:solidFill>
                  <a:prstClr val="black"/>
                </a:solidFill>
                <a:latin typeface="Huawei Sans" panose="020C0503030203020204" pitchFamily="34" charset="0"/>
              </a:rPr>
              <a:t>Authentication control point</a:t>
            </a:r>
            <a:endParaRPr lang="en-US" altLang="zh-CN" sz="1000" dirty="0">
              <a:solidFill>
                <a:prstClr val="black"/>
              </a:solidFill>
              <a:latin typeface="Huawei Sans" panose="020C0503030203020204" pitchFamily="34" charset="0"/>
              <a:cs typeface="Arial"/>
            </a:endParaRPr>
          </a:p>
        </p:txBody>
      </p:sp>
      <p:sp>
        <p:nvSpPr>
          <p:cNvPr id="52" name="椭圆 51"/>
          <p:cNvSpPr/>
          <p:nvPr/>
        </p:nvSpPr>
        <p:spPr bwMode="gray">
          <a:xfrm>
            <a:off x="6054571" y="5853971"/>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6171742" y="5734061"/>
            <a:ext cx="1292635" cy="251711"/>
          </a:xfrm>
          <a:prstGeom prst="rect">
            <a:avLst/>
          </a:prstGeom>
        </p:spPr>
        <p:txBody>
          <a:bodyPr wrap="square">
            <a:noAutofit/>
          </a:bodyPr>
          <a:lstStyle/>
          <a:p>
            <a:pPr fontAlgn="ctr"/>
            <a:r>
              <a:rPr lang="en-US" sz="1000" dirty="0" smtClean="0">
                <a:solidFill>
                  <a:prstClr val="black"/>
                </a:solidFill>
                <a:latin typeface="Huawei Sans" panose="020C0503030203020204" pitchFamily="34" charset="0"/>
              </a:rPr>
              <a:t>Authentication enforcement point</a:t>
            </a:r>
            <a:endParaRPr lang="en-US" altLang="zh-CN" sz="1000" dirty="0">
              <a:solidFill>
                <a:prstClr val="black"/>
              </a:solidFill>
              <a:latin typeface="Huawei Sans" panose="020C0503030203020204" pitchFamily="34" charset="0"/>
              <a:cs typeface="Arial"/>
            </a:endParaRPr>
          </a:p>
        </p:txBody>
      </p:sp>
      <p:cxnSp>
        <p:nvCxnSpPr>
          <p:cNvPr id="54" name="Straight Connector 166"/>
          <p:cNvCxnSpPr/>
          <p:nvPr/>
        </p:nvCxnSpPr>
        <p:spPr bwMode="gray">
          <a:xfrm>
            <a:off x="7436782" y="5761936"/>
            <a:ext cx="506720" cy="0"/>
          </a:xfrm>
          <a:prstGeom prst="line">
            <a:avLst/>
          </a:pr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cxnSp>
      <p:sp>
        <p:nvSpPr>
          <p:cNvPr id="55" name="矩形 54"/>
          <p:cNvSpPr/>
          <p:nvPr/>
        </p:nvSpPr>
        <p:spPr bwMode="gray">
          <a:xfrm>
            <a:off x="7900527" y="5633358"/>
            <a:ext cx="1660223" cy="267264"/>
          </a:xfrm>
          <a:prstGeom prst="rect">
            <a:avLst/>
          </a:prstGeom>
        </p:spPr>
        <p:txBody>
          <a:bodyPr wrap="square">
            <a:noAutofit/>
          </a:bodyPr>
          <a:lstStyle/>
          <a:p>
            <a:pPr fontAlgn="ctr"/>
            <a:r>
              <a:rPr lang="en-US" sz="1000" dirty="0" err="1" smtClean="0">
                <a:latin typeface="Huawei Sans" panose="020C0503030203020204" pitchFamily="34" charset="0"/>
              </a:rPr>
              <a:t>CAPWAP</a:t>
            </a:r>
            <a:r>
              <a:rPr lang="en-US" sz="1000" dirty="0" smtClean="0">
                <a:latin typeface="Huawei Sans" panose="020C0503030203020204" pitchFamily="34" charset="0"/>
              </a:rPr>
              <a:t> </a:t>
            </a:r>
            <a:r>
              <a:rPr lang="en-US" sz="1000" dirty="0" smtClean="0">
                <a:solidFill>
                  <a:prstClr val="black"/>
                </a:solidFill>
                <a:latin typeface="Huawei Sans" panose="020C0503030203020204" pitchFamily="34" charset="0"/>
              </a:rPr>
              <a:t>tunnel</a:t>
            </a:r>
          </a:p>
          <a:p>
            <a:pPr fontAlgn="ct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063020" y="1403160"/>
            <a:ext cx="1346845" cy="248394"/>
          </a:xfrm>
          <a:prstGeom prst="rect">
            <a:avLst/>
          </a:prstGeom>
        </p:spPr>
      </p:pic>
      <p:grpSp>
        <p:nvGrpSpPr>
          <p:cNvPr id="69" name="Group 165"/>
          <p:cNvGrpSpPr/>
          <p:nvPr/>
        </p:nvGrpSpPr>
        <p:grpSpPr bwMode="gray">
          <a:xfrm rot="10800000">
            <a:off x="2873848" y="1194720"/>
            <a:ext cx="715186" cy="837423"/>
            <a:chOff x="-1233037" y="914446"/>
            <a:chExt cx="1573823" cy="778776"/>
          </a:xfrm>
        </p:grpSpPr>
        <p:cxnSp>
          <p:nvCxnSpPr>
            <p:cNvPr id="70"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76" name="直接连接符 75"/>
          <p:cNvCxnSpPr/>
          <p:nvPr/>
        </p:nvCxnSpPr>
        <p:spPr bwMode="gray">
          <a:xfrm flipH="1" flipV="1">
            <a:off x="2172460" y="1678122"/>
            <a:ext cx="705076" cy="42830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bwMode="gray">
          <a:xfrm flipH="1">
            <a:off x="4572725" y="4331805"/>
            <a:ext cx="0" cy="152216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84" name="Group 165"/>
          <p:cNvGrpSpPr/>
          <p:nvPr/>
        </p:nvGrpSpPr>
        <p:grpSpPr bwMode="gray">
          <a:xfrm rot="10800000" flipV="1">
            <a:off x="1816590" y="4269785"/>
            <a:ext cx="715186" cy="1093839"/>
            <a:chOff x="-1233037" y="914446"/>
            <a:chExt cx="1573823" cy="778776"/>
          </a:xfrm>
        </p:grpSpPr>
        <p:cxnSp>
          <p:nvCxnSpPr>
            <p:cNvPr id="85"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87" name="任意多边形 86"/>
          <p:cNvSpPr/>
          <p:nvPr/>
        </p:nvSpPr>
        <p:spPr bwMode="gray">
          <a:xfrm>
            <a:off x="1201432" y="1958683"/>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图片 87" descr="汇聚交换机.png"/>
          <p:cNvPicPr>
            <a:picLocks noChangeAspect="1"/>
          </p:cNvPicPr>
          <p:nvPr/>
        </p:nvPicPr>
        <p:blipFill>
          <a:blip r:embed="rId4"/>
          <a:stretch>
            <a:fillRect/>
          </a:stretch>
        </p:blipFill>
        <p:spPr bwMode="gray">
          <a:xfrm>
            <a:off x="2347040" y="4029508"/>
            <a:ext cx="369473" cy="302297"/>
          </a:xfrm>
          <a:prstGeom prst="rect">
            <a:avLst/>
          </a:prstGeom>
        </p:spPr>
      </p:pic>
      <p:pic>
        <p:nvPicPr>
          <p:cNvPr id="93" name="图片 76" descr="接入交换机.png"/>
          <p:cNvPicPr>
            <a:picLocks noChangeAspect="1"/>
          </p:cNvPicPr>
          <p:nvPr/>
        </p:nvPicPr>
        <p:blipFill>
          <a:blip r:embed="rId5"/>
          <a:stretch>
            <a:fillRect/>
          </a:stretch>
        </p:blipFill>
        <p:spPr bwMode="gray">
          <a:xfrm>
            <a:off x="1987725" y="5207628"/>
            <a:ext cx="369473" cy="302297"/>
          </a:xfrm>
          <a:prstGeom prst="rect">
            <a:avLst/>
          </a:prstGeom>
        </p:spPr>
      </p:pic>
      <p:pic>
        <p:nvPicPr>
          <p:cNvPr id="94"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1877000" y="1560428"/>
            <a:ext cx="369473" cy="302297"/>
          </a:xfrm>
          <a:prstGeom prst="rect">
            <a:avLst/>
          </a:prstGeom>
        </p:spPr>
      </p:pic>
      <p:pic>
        <p:nvPicPr>
          <p:cNvPr id="95" name="图片 87" descr="汇聚交换机.png"/>
          <p:cNvPicPr>
            <a:picLocks noChangeAspect="1"/>
          </p:cNvPicPr>
          <p:nvPr/>
        </p:nvPicPr>
        <p:blipFill>
          <a:blip r:embed="rId4"/>
          <a:stretch>
            <a:fillRect/>
          </a:stretch>
        </p:blipFill>
        <p:spPr bwMode="gray">
          <a:xfrm>
            <a:off x="4387989" y="4029508"/>
            <a:ext cx="369473" cy="302297"/>
          </a:xfrm>
          <a:prstGeom prst="rect">
            <a:avLst/>
          </a:prstGeom>
        </p:spPr>
      </p:pic>
      <p:pic>
        <p:nvPicPr>
          <p:cNvPr id="96" name="图片 76" descr="接入交换机.png"/>
          <p:cNvPicPr>
            <a:picLocks noChangeAspect="1"/>
          </p:cNvPicPr>
          <p:nvPr/>
        </p:nvPicPr>
        <p:blipFill>
          <a:blip r:embed="rId5"/>
          <a:stretch>
            <a:fillRect/>
          </a:stretch>
        </p:blipFill>
        <p:spPr bwMode="gray">
          <a:xfrm>
            <a:off x="4387989" y="5207628"/>
            <a:ext cx="369473" cy="302297"/>
          </a:xfrm>
          <a:prstGeom prst="rect">
            <a:avLst/>
          </a:prstGeom>
        </p:spPr>
      </p:pic>
      <p:pic>
        <p:nvPicPr>
          <p:cNvPr id="97" name="图片 105" descr="AP.png"/>
          <p:cNvPicPr>
            <a:picLocks noChangeAspect="1"/>
          </p:cNvPicPr>
          <p:nvPr/>
        </p:nvPicPr>
        <p:blipFill>
          <a:blip r:embed="rId7"/>
          <a:stretch>
            <a:fillRect/>
          </a:stretch>
        </p:blipFill>
        <p:spPr bwMode="gray">
          <a:xfrm>
            <a:off x="4999108" y="5221165"/>
            <a:ext cx="333509" cy="272873"/>
          </a:xfrm>
          <a:prstGeom prst="rect">
            <a:avLst/>
          </a:prstGeom>
        </p:spPr>
      </p:pic>
      <p:pic>
        <p:nvPicPr>
          <p:cNvPr id="98" name="Picture 2" descr="G:\做的项目\公共\扁平图标切换\更新2015_01_21\oss扁平图标库2015_01_21更新-04.png"/>
          <p:cNvPicPr>
            <a:picLocks noChangeAspect="1" noChangeArrowheads="1"/>
          </p:cNvPicPr>
          <p:nvPr/>
        </p:nvPicPr>
        <p:blipFill>
          <a:blip r:embed="rId8"/>
          <a:stretch>
            <a:fillRect/>
          </a:stretch>
        </p:blipFill>
        <p:spPr bwMode="gray">
          <a:xfrm>
            <a:off x="3039967" y="1116754"/>
            <a:ext cx="369473" cy="302297"/>
          </a:xfrm>
          <a:prstGeom prst="rect">
            <a:avLst/>
          </a:prstGeom>
          <a:noFill/>
        </p:spPr>
      </p:pic>
      <p:sp>
        <p:nvSpPr>
          <p:cNvPr id="99" name="文本框 98"/>
          <p:cNvSpPr txBox="1"/>
          <p:nvPr/>
        </p:nvSpPr>
        <p:spPr bwMode="gray">
          <a:xfrm>
            <a:off x="2211421" y="2784234"/>
            <a:ext cx="1932244" cy="579699"/>
          </a:xfrm>
          <a:prstGeom prst="rect">
            <a:avLst/>
          </a:prstGeom>
          <a:noFill/>
        </p:spPr>
        <p:txBody>
          <a:bodyPr wrap="square" rtlCol="0">
            <a:noAutofit/>
          </a:bodyPr>
          <a:lstStyle/>
          <a:p>
            <a:pPr algn="ctr" fontAlgn="ctr"/>
            <a:r>
              <a:rPr lang="en-US" sz="1600" dirty="0" smtClean="0">
                <a:latin typeface="Huawei Sans" panose="020C0503030203020204" pitchFamily="34" charset="0"/>
              </a:rPr>
              <a:t>Fabric domain</a:t>
            </a:r>
          </a:p>
          <a:p>
            <a:pPr algn="ctr" fontAlgn="ctr"/>
            <a:r>
              <a:rPr lang="en-US" sz="1600" dirty="0" smtClean="0">
                <a:latin typeface="Huawei Sans" panose="020C0503030203020204" pitchFamily="34" charset="0"/>
              </a:rPr>
              <a:t>(</a:t>
            </a:r>
            <a:r>
              <a:rPr lang="en-US" sz="1600" dirty="0" err="1" smtClean="0">
                <a:latin typeface="Huawei Sans" panose="020C0503030203020204" pitchFamily="34" charset="0"/>
              </a:rPr>
              <a:t>VXLAN</a:t>
            </a:r>
            <a:r>
              <a:rPr lang="en-US" sz="1600" dirty="0" smtClean="0">
                <a:latin typeface="Huawei Sans" panose="020C0503030203020204" pitchFamily="34" charset="0"/>
              </a:rPr>
              <a:t>)</a:t>
            </a:r>
            <a:endParaRPr lang="en-US" altLang="zh-CN" sz="1600" dirty="0">
              <a:latin typeface="Huawei Sans" panose="020C0503030203020204" pitchFamily="34" charset="0"/>
            </a:endParaRPr>
          </a:p>
        </p:txBody>
      </p:sp>
      <p:pic>
        <p:nvPicPr>
          <p:cNvPr id="100" name="图片 86" descr="核心交换机.png"/>
          <p:cNvPicPr>
            <a:picLocks noChangeAspect="1"/>
          </p:cNvPicPr>
          <p:nvPr/>
        </p:nvPicPr>
        <p:blipFill>
          <a:blip r:embed="rId9"/>
          <a:stretch>
            <a:fillRect/>
          </a:stretch>
        </p:blipFill>
        <p:spPr bwMode="gray">
          <a:xfrm>
            <a:off x="2717837" y="1963576"/>
            <a:ext cx="369473" cy="302297"/>
          </a:xfrm>
          <a:prstGeom prst="rect">
            <a:avLst/>
          </a:prstGeom>
        </p:spPr>
      </p:pic>
      <p:pic>
        <p:nvPicPr>
          <p:cNvPr id="101" name="图片 86" descr="核心交换机.png"/>
          <p:cNvPicPr>
            <a:picLocks noChangeAspect="1"/>
          </p:cNvPicPr>
          <p:nvPr/>
        </p:nvPicPr>
        <p:blipFill>
          <a:blip r:embed="rId9"/>
          <a:stretch>
            <a:fillRect/>
          </a:stretch>
        </p:blipFill>
        <p:spPr bwMode="gray">
          <a:xfrm>
            <a:off x="3409440" y="1963576"/>
            <a:ext cx="369473" cy="302297"/>
          </a:xfrm>
          <a:prstGeom prst="rect">
            <a:avLst/>
          </a:prstGeom>
        </p:spPr>
      </p:pic>
      <p:cxnSp>
        <p:nvCxnSpPr>
          <p:cNvPr id="102" name="直接连接符 101"/>
          <p:cNvCxnSpPr>
            <a:stCxn id="100" idx="3"/>
            <a:endCxn id="101" idx="1"/>
          </p:cNvCxnSpPr>
          <p:nvPr/>
        </p:nvCxnSpPr>
        <p:spPr bwMode="gray">
          <a:xfrm>
            <a:off x="3087310" y="2114725"/>
            <a:ext cx="32213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03" name="图片 87" descr="汇聚交换机.png"/>
          <p:cNvPicPr>
            <a:picLocks noChangeAspect="1"/>
          </p:cNvPicPr>
          <p:nvPr/>
        </p:nvPicPr>
        <p:blipFill>
          <a:blip r:embed="rId4"/>
          <a:stretch>
            <a:fillRect/>
          </a:stretch>
        </p:blipFill>
        <p:spPr bwMode="gray">
          <a:xfrm>
            <a:off x="1628411" y="4029508"/>
            <a:ext cx="369473" cy="302297"/>
          </a:xfrm>
          <a:prstGeom prst="rect">
            <a:avLst/>
          </a:prstGeom>
        </p:spPr>
      </p:pic>
      <p:cxnSp>
        <p:nvCxnSpPr>
          <p:cNvPr id="104" name="直接连接符 103"/>
          <p:cNvCxnSpPr>
            <a:stCxn id="103" idx="3"/>
            <a:endCxn id="88" idx="1"/>
          </p:cNvCxnSpPr>
          <p:nvPr/>
        </p:nvCxnSpPr>
        <p:spPr bwMode="gray">
          <a:xfrm>
            <a:off x="1997884" y="4180657"/>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105" name="圆角矩形 104"/>
          <p:cNvSpPr/>
          <p:nvPr/>
        </p:nvSpPr>
        <p:spPr bwMode="gray">
          <a:xfrm>
            <a:off x="2621022" y="1868153"/>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圆角矩形 105"/>
          <p:cNvSpPr/>
          <p:nvPr/>
        </p:nvSpPr>
        <p:spPr bwMode="gray">
          <a:xfrm>
            <a:off x="1537636" y="3942229"/>
            <a:ext cx="1269652" cy="476853"/>
          </a:xfrm>
          <a:prstGeom prst="roundRect">
            <a:avLst>
              <a:gd name="adj" fmla="val 27853"/>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7" name="图片 87" descr="汇聚交换机.png"/>
          <p:cNvPicPr>
            <a:picLocks noChangeAspect="1"/>
          </p:cNvPicPr>
          <p:nvPr/>
        </p:nvPicPr>
        <p:blipFill>
          <a:blip r:embed="rId4"/>
          <a:stretch>
            <a:fillRect/>
          </a:stretch>
        </p:blipFill>
        <p:spPr bwMode="gray">
          <a:xfrm>
            <a:off x="3358794" y="4029508"/>
            <a:ext cx="369473" cy="302297"/>
          </a:xfrm>
          <a:prstGeom prst="rect">
            <a:avLst/>
          </a:prstGeom>
        </p:spPr>
      </p:pic>
      <p:cxnSp>
        <p:nvCxnSpPr>
          <p:cNvPr id="108" name="直接连接符 107"/>
          <p:cNvCxnSpPr/>
          <p:nvPr/>
        </p:nvCxnSpPr>
        <p:spPr bwMode="gray">
          <a:xfrm flipH="1">
            <a:off x="3543530" y="4331805"/>
            <a:ext cx="0" cy="152216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109" name="图片 11" descr="开放网络-蓝.png"/>
          <p:cNvPicPr>
            <a:picLocks noChangeAspect="1"/>
          </p:cNvPicPr>
          <p:nvPr/>
        </p:nvPicPr>
        <p:blipFill>
          <a:blip r:embed="rId10"/>
          <a:stretch>
            <a:fillRect/>
          </a:stretch>
        </p:blipFill>
        <p:spPr bwMode="gray">
          <a:xfrm>
            <a:off x="1969753" y="5853971"/>
            <a:ext cx="405415" cy="312082"/>
          </a:xfrm>
          <a:prstGeom prst="rect">
            <a:avLst/>
          </a:prstGeom>
        </p:spPr>
      </p:pic>
      <p:pic>
        <p:nvPicPr>
          <p:cNvPr id="110" name="图片 11" descr="开放网络-蓝.png"/>
          <p:cNvPicPr>
            <a:picLocks noChangeAspect="1"/>
          </p:cNvPicPr>
          <p:nvPr/>
        </p:nvPicPr>
        <p:blipFill>
          <a:blip r:embed="rId10"/>
          <a:stretch>
            <a:fillRect/>
          </a:stretch>
        </p:blipFill>
        <p:spPr bwMode="gray">
          <a:xfrm>
            <a:off x="3314557" y="5853971"/>
            <a:ext cx="405415" cy="312082"/>
          </a:xfrm>
          <a:prstGeom prst="rect">
            <a:avLst/>
          </a:prstGeom>
        </p:spPr>
      </p:pic>
      <p:pic>
        <p:nvPicPr>
          <p:cNvPr id="111" name="图片 11" descr="开放网络-蓝.png"/>
          <p:cNvPicPr>
            <a:picLocks noChangeAspect="1"/>
          </p:cNvPicPr>
          <p:nvPr/>
        </p:nvPicPr>
        <p:blipFill>
          <a:blip r:embed="rId10"/>
          <a:stretch>
            <a:fillRect/>
          </a:stretch>
        </p:blipFill>
        <p:spPr bwMode="gray">
          <a:xfrm>
            <a:off x="4370018" y="5853971"/>
            <a:ext cx="405415" cy="312082"/>
          </a:xfrm>
          <a:prstGeom prst="rect">
            <a:avLst/>
          </a:prstGeom>
        </p:spPr>
      </p:pic>
      <p:pic>
        <p:nvPicPr>
          <p:cNvPr id="112" name="图片 157" descr="故障链路.png"/>
          <p:cNvPicPr>
            <a:picLocks noChangeAspect="1"/>
          </p:cNvPicPr>
          <p:nvPr/>
        </p:nvPicPr>
        <p:blipFill>
          <a:blip r:embed="rId11"/>
          <a:stretch>
            <a:fillRect/>
          </a:stretch>
        </p:blipFill>
        <p:spPr bwMode="gray">
          <a:xfrm>
            <a:off x="4990628" y="5843620"/>
            <a:ext cx="446281" cy="332783"/>
          </a:xfrm>
          <a:prstGeom prst="rect">
            <a:avLst/>
          </a:prstGeom>
        </p:spPr>
      </p:pic>
      <p:sp>
        <p:nvSpPr>
          <p:cNvPr id="113" name="椭圆 112"/>
          <p:cNvSpPr/>
          <p:nvPr/>
        </p:nvSpPr>
        <p:spPr bwMode="gray">
          <a:xfrm>
            <a:off x="1976974" y="4932197"/>
            <a:ext cx="394420"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4" name="直接连接符 113"/>
          <p:cNvCxnSpPr>
            <a:stCxn id="96" idx="3"/>
            <a:endCxn id="97" idx="1"/>
          </p:cNvCxnSpPr>
          <p:nvPr/>
        </p:nvCxnSpPr>
        <p:spPr bwMode="gray">
          <a:xfrm flipV="1">
            <a:off x="4757462" y="5357602"/>
            <a:ext cx="241646" cy="117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5" name="任意多边形 114"/>
          <p:cNvSpPr/>
          <p:nvPr/>
        </p:nvSpPr>
        <p:spPr bwMode="gray">
          <a:xfrm>
            <a:off x="2222243" y="4440161"/>
            <a:ext cx="356180" cy="923078"/>
          </a:xfrm>
          <a:custGeom>
            <a:avLst/>
            <a:gdLst>
              <a:gd name="connsiteX0" fmla="*/ 0 w 356180"/>
              <a:gd name="connsiteY0" fmla="*/ 0 h 923078"/>
              <a:gd name="connsiteX1" fmla="*/ 143086 w 356180"/>
              <a:gd name="connsiteY1" fmla="*/ 923078 h 923078"/>
              <a:gd name="connsiteX2" fmla="*/ 127846 w 485153"/>
              <a:gd name="connsiteY2" fmla="*/ 904028 h 904028"/>
            </a:gdLst>
            <a:ahLst/>
            <a:cxnLst>
              <a:cxn ang="0">
                <a:pos x="connsiteX0" y="connsiteY0"/>
              </a:cxn>
              <a:cxn ang="0">
                <a:pos x="connsiteX1" y="connsiteY1"/>
              </a:cxn>
            </a:cxnLst>
            <a:rect l="l" t="t" r="r" b="b"/>
            <a:pathLst>
              <a:path w="356180" h="923078">
                <a:moveTo>
                  <a:pt x="0" y="0"/>
                </a:moveTo>
                <a:cubicBezTo>
                  <a:pt x="438855" y="291818"/>
                  <a:pt x="454801" y="600780"/>
                  <a:pt x="143086" y="923078"/>
                </a:cubicBezTo>
              </a:path>
            </a:pathLst>
          </a:cu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3853697" y="1960768"/>
            <a:ext cx="794451"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Border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116"/>
          <p:cNvSpPr txBox="1"/>
          <p:nvPr/>
        </p:nvSpPr>
        <p:spPr bwMode="gray">
          <a:xfrm>
            <a:off x="1807748" y="3633298"/>
            <a:ext cx="770675"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p:cNvSpPr txBox="1"/>
          <p:nvPr/>
        </p:nvSpPr>
        <p:spPr bwMode="gray">
          <a:xfrm>
            <a:off x="3183791" y="3633298"/>
            <a:ext cx="750603"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4222740" y="3633298"/>
            <a:ext cx="699970"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0" name="直接连接符 119"/>
          <p:cNvCxnSpPr/>
          <p:nvPr/>
        </p:nvCxnSpPr>
        <p:spPr bwMode="gray">
          <a:xfrm flipH="1">
            <a:off x="1256748" y="4172240"/>
            <a:ext cx="23122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1" name="文本框 120"/>
          <p:cNvSpPr txBox="1"/>
          <p:nvPr/>
        </p:nvSpPr>
        <p:spPr bwMode="gray">
          <a:xfrm>
            <a:off x="1152974" y="4167450"/>
            <a:ext cx="462742" cy="259339"/>
          </a:xfrm>
          <a:prstGeom prst="rect">
            <a:avLst/>
          </a:prstGeom>
          <a:noFill/>
        </p:spPr>
        <p:txBody>
          <a:bodyPr wrap="square" rtlCol="0">
            <a:noAutofit/>
          </a:bodyPr>
          <a:lstStyle/>
          <a:p>
            <a:pPr algn="ctr" fontAlgn="ctr"/>
            <a:r>
              <a:rPr lang="en-US" sz="1100" dirty="0" err="1" smtClean="0">
                <a:latin typeface="Huawei Sans" panose="020C0503030203020204" pitchFamily="34" charset="0"/>
              </a:rPr>
              <a:t>L2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1145028" y="3913413"/>
            <a:ext cx="478633" cy="259339"/>
          </a:xfrm>
          <a:prstGeom prst="rect">
            <a:avLst/>
          </a:prstGeom>
          <a:noFill/>
        </p:spPr>
        <p:txBody>
          <a:bodyPr wrap="square" rtlCol="0">
            <a:noAutofit/>
          </a:bodyPr>
          <a:lstStyle/>
          <a:p>
            <a:pPr algn="ctr" fontAlgn="ctr"/>
            <a:r>
              <a:rPr lang="en-US" sz="1100" dirty="0" err="1" smtClean="0">
                <a:latin typeface="Huawei Sans" panose="020C0503030203020204" pitchFamily="34" charset="0"/>
              </a:rPr>
              <a:t>L3</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p:cNvSpPr txBox="1"/>
          <p:nvPr/>
        </p:nvSpPr>
        <p:spPr bwMode="gray">
          <a:xfrm>
            <a:off x="356308" y="2026266"/>
            <a:ext cx="1237805" cy="318740"/>
          </a:xfrm>
          <a:prstGeom prst="rect">
            <a:avLst/>
          </a:prstGeom>
          <a:noFill/>
        </p:spPr>
        <p:txBody>
          <a:bodyPr wrap="square" rtlCol="0">
            <a:noAutofit/>
          </a:bodyPr>
          <a:lstStyle/>
          <a:p>
            <a:pPr fontAlgn="ctr">
              <a:spcBef>
                <a:spcPct val="0"/>
              </a:spcBef>
              <a:spcAft>
                <a:spcPct val="0"/>
              </a:spcAft>
              <a:defRPr/>
            </a:pPr>
            <a:r>
              <a:rPr lang="en-US" sz="1100" dirty="0" smtClean="0">
                <a:solidFill>
                  <a:prstClr val="black"/>
                </a:solidFill>
                <a:latin typeface="Huawei Sans" panose="020C0503030203020204" pitchFamily="34" charset="0"/>
              </a:rPr>
              <a:t>Core layer</a:t>
            </a:r>
            <a:endParaRPr lang="en-US" altLang="zh-CN" sz="1100" dirty="0">
              <a:solidFill>
                <a:prstClr val="black"/>
              </a:solidFill>
              <a:latin typeface="Huawei Sans" panose="020C0503030203020204" pitchFamily="34" charset="0"/>
              <a:ea typeface="微软雅黑" panose="020B0503020204020204" pitchFamily="34" charset="-122"/>
              <a:cs typeface="Arial"/>
            </a:endParaRPr>
          </a:p>
        </p:txBody>
      </p:sp>
      <p:sp>
        <p:nvSpPr>
          <p:cNvPr id="124" name="文本框 123"/>
          <p:cNvSpPr txBox="1"/>
          <p:nvPr/>
        </p:nvSpPr>
        <p:spPr bwMode="gray">
          <a:xfrm>
            <a:off x="356308" y="3975287"/>
            <a:ext cx="1099882" cy="437922"/>
          </a:xfrm>
          <a:prstGeom prst="rect">
            <a:avLst/>
          </a:prstGeom>
          <a:noFill/>
        </p:spPr>
        <p:txBody>
          <a:bodyPr wrap="square" rtlCol="0">
            <a:noAutofit/>
          </a:bodyPr>
          <a:lstStyle/>
          <a:p>
            <a:pPr fontAlgn="ctr">
              <a:spcBef>
                <a:spcPct val="0"/>
              </a:spcBef>
              <a:spcAft>
                <a:spcPct val="0"/>
              </a:spcAft>
              <a:defRPr/>
            </a:pPr>
            <a:r>
              <a:rPr lang="en-US" sz="1100" dirty="0" smtClean="0">
                <a:solidFill>
                  <a:prstClr val="black"/>
                </a:solidFill>
                <a:latin typeface="Huawei Sans" panose="020C0503030203020204" pitchFamily="34" charset="0"/>
              </a:rPr>
              <a:t>Aggregation layer</a:t>
            </a:r>
            <a:endParaRPr lang="en-US" altLang="zh-CN" sz="1100" dirty="0">
              <a:solidFill>
                <a:prstClr val="black"/>
              </a:solidFill>
              <a:latin typeface="Huawei Sans" panose="020C0503030203020204" pitchFamily="34" charset="0"/>
              <a:ea typeface="微软雅黑" panose="020B0503020204020204" pitchFamily="34" charset="-122"/>
            </a:endParaRPr>
          </a:p>
        </p:txBody>
      </p:sp>
      <p:sp>
        <p:nvSpPr>
          <p:cNvPr id="125" name="文本框 124"/>
          <p:cNvSpPr txBox="1"/>
          <p:nvPr/>
        </p:nvSpPr>
        <p:spPr bwMode="gray">
          <a:xfrm>
            <a:off x="356308" y="5230643"/>
            <a:ext cx="756322" cy="251711"/>
          </a:xfrm>
          <a:prstGeom prst="rect">
            <a:avLst/>
          </a:prstGeom>
          <a:noFill/>
        </p:spPr>
        <p:txBody>
          <a:bodyPr wrap="square" rtlCol="0">
            <a:noAutofit/>
          </a:bodyPr>
          <a:lstStyle/>
          <a:p>
            <a:pPr fontAlgn="ctr">
              <a:spcBef>
                <a:spcPct val="0"/>
              </a:spcBef>
              <a:spcAft>
                <a:spcPct val="0"/>
              </a:spcAft>
              <a:defRPr/>
            </a:pPr>
            <a:r>
              <a:rPr lang="en-US" sz="1100" dirty="0" smtClean="0">
                <a:solidFill>
                  <a:prstClr val="black"/>
                </a:solidFill>
                <a:latin typeface="Huawei Sans" panose="020C0503030203020204" pitchFamily="34" charset="0"/>
              </a:rPr>
              <a:t>Access layer</a:t>
            </a:r>
            <a:endParaRPr lang="en-US" altLang="zh-CN" sz="1100" dirty="0">
              <a:solidFill>
                <a:prstClr val="black"/>
              </a:solidFill>
              <a:latin typeface="Huawei Sans" panose="020C0503030203020204" pitchFamily="34" charset="0"/>
              <a:ea typeface="微软雅黑" panose="020B0503020204020204" pitchFamily="34" charset="-122"/>
              <a:cs typeface="Arial"/>
            </a:endParaRPr>
          </a:p>
        </p:txBody>
      </p:sp>
      <p:sp>
        <p:nvSpPr>
          <p:cNvPr id="126" name="文本框 125"/>
          <p:cNvSpPr txBox="1"/>
          <p:nvPr/>
        </p:nvSpPr>
        <p:spPr bwMode="gray">
          <a:xfrm>
            <a:off x="356308" y="1557674"/>
            <a:ext cx="1284716" cy="295753"/>
          </a:xfrm>
          <a:prstGeom prst="rect">
            <a:avLst/>
          </a:prstGeom>
          <a:noFill/>
        </p:spPr>
        <p:txBody>
          <a:bodyPr wrap="square" rtlCol="0">
            <a:noAutofit/>
          </a:bodyPr>
          <a:lstStyle/>
          <a:p>
            <a:pPr fontAlgn="ctr">
              <a:spcBef>
                <a:spcPct val="0"/>
              </a:spcBef>
              <a:spcAft>
                <a:spcPct val="0"/>
              </a:spcAft>
              <a:defRPr/>
            </a:pPr>
            <a:r>
              <a:rPr lang="en-US" sz="1100" dirty="0" smtClean="0">
                <a:solidFill>
                  <a:prstClr val="black"/>
                </a:solidFill>
                <a:latin typeface="Huawei Sans" panose="020C0503030203020204" pitchFamily="34" charset="0"/>
              </a:rPr>
              <a:t>Egress zone</a:t>
            </a:r>
            <a:endParaRPr lang="en-US" altLang="zh-CN" sz="1100" dirty="0">
              <a:solidFill>
                <a:prstClr val="black"/>
              </a:solidFill>
              <a:latin typeface="Huawei Sans" panose="020C0503030203020204" pitchFamily="34" charset="0"/>
              <a:ea typeface="微软雅黑" panose="020B0503020204020204" pitchFamily="34" charset="-122"/>
              <a:cs typeface="Arial"/>
            </a:endParaRPr>
          </a:p>
        </p:txBody>
      </p:sp>
      <p:sp>
        <p:nvSpPr>
          <p:cNvPr id="127" name="文本框 126"/>
          <p:cNvSpPr txBox="1"/>
          <p:nvPr/>
        </p:nvSpPr>
        <p:spPr bwMode="gray">
          <a:xfrm>
            <a:off x="1261139" y="5211071"/>
            <a:ext cx="776368"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Access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4967147" y="4900611"/>
            <a:ext cx="799292"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AP</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3674836" y="5211071"/>
            <a:ext cx="776368"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Access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任意多边形 129"/>
          <p:cNvSpPr/>
          <p:nvPr/>
        </p:nvSpPr>
        <p:spPr bwMode="gray">
          <a:xfrm flipH="1">
            <a:off x="4100008" y="4338561"/>
            <a:ext cx="256230" cy="940858"/>
          </a:xfrm>
          <a:custGeom>
            <a:avLst/>
            <a:gdLst>
              <a:gd name="connsiteX0" fmla="*/ 0 w 356180"/>
              <a:gd name="connsiteY0" fmla="*/ 0 h 923078"/>
              <a:gd name="connsiteX1" fmla="*/ 143086 w 356180"/>
              <a:gd name="connsiteY1" fmla="*/ 923078 h 923078"/>
              <a:gd name="connsiteX2" fmla="*/ 127846 w 485153"/>
              <a:gd name="connsiteY2" fmla="*/ 904028 h 904028"/>
              <a:gd name="connsiteX0" fmla="*/ 17811 w 293614"/>
              <a:gd name="connsiteY0" fmla="*/ 0 h 1024678"/>
              <a:gd name="connsiteX1" fmla="*/ 0 w 293614"/>
              <a:gd name="connsiteY1" fmla="*/ 1024678 h 1024678"/>
              <a:gd name="connsiteX0" fmla="*/ 17811 w 296916"/>
              <a:gd name="connsiteY0" fmla="*/ 0 h 1024678"/>
              <a:gd name="connsiteX1" fmla="*/ 0 w 296916"/>
              <a:gd name="connsiteY1" fmla="*/ 1024678 h 1024678"/>
              <a:gd name="connsiteX0" fmla="*/ 17811 w 288130"/>
              <a:gd name="connsiteY0" fmla="*/ 0 h 1024678"/>
              <a:gd name="connsiteX1" fmla="*/ 0 w 288130"/>
              <a:gd name="connsiteY1" fmla="*/ 1024678 h 1024678"/>
              <a:gd name="connsiteX0" fmla="*/ 0 w 286998"/>
              <a:gd name="connsiteY0" fmla="*/ 0 h 940858"/>
              <a:gd name="connsiteX1" fmla="*/ 19731 w 286998"/>
              <a:gd name="connsiteY1" fmla="*/ 940858 h 940858"/>
              <a:gd name="connsiteX0" fmla="*/ 0 w 261214"/>
              <a:gd name="connsiteY0" fmla="*/ 0 h 940858"/>
              <a:gd name="connsiteX1" fmla="*/ 19731 w 261214"/>
              <a:gd name="connsiteY1" fmla="*/ 940858 h 940858"/>
              <a:gd name="connsiteX0" fmla="*/ 0 w 246992"/>
              <a:gd name="connsiteY0" fmla="*/ 0 h 940858"/>
              <a:gd name="connsiteX1" fmla="*/ 19731 w 246992"/>
              <a:gd name="connsiteY1" fmla="*/ 940858 h 940858"/>
              <a:gd name="connsiteX0" fmla="*/ 0 w 270514"/>
              <a:gd name="connsiteY0" fmla="*/ 0 h 940858"/>
              <a:gd name="connsiteX1" fmla="*/ 19731 w 270514"/>
              <a:gd name="connsiteY1" fmla="*/ 940858 h 940858"/>
            </a:gdLst>
            <a:ahLst/>
            <a:cxnLst>
              <a:cxn ang="0">
                <a:pos x="connsiteX0" y="connsiteY0"/>
              </a:cxn>
              <a:cxn ang="0">
                <a:pos x="connsiteX1" y="connsiteY1"/>
              </a:cxn>
            </a:cxnLst>
            <a:rect l="l" t="t" r="r" b="b"/>
            <a:pathLst>
              <a:path w="270514" h="940858">
                <a:moveTo>
                  <a:pt x="0" y="0"/>
                </a:moveTo>
                <a:cubicBezTo>
                  <a:pt x="390586" y="362938"/>
                  <a:pt x="323401" y="636340"/>
                  <a:pt x="19731" y="940858"/>
                </a:cubicBezTo>
              </a:path>
            </a:pathLst>
          </a:cu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任意多边形 130"/>
          <p:cNvSpPr/>
          <p:nvPr/>
        </p:nvSpPr>
        <p:spPr bwMode="gray">
          <a:xfrm flipH="1">
            <a:off x="4709922" y="4352977"/>
            <a:ext cx="410570" cy="900218"/>
          </a:xfrm>
          <a:custGeom>
            <a:avLst/>
            <a:gdLst>
              <a:gd name="connsiteX0" fmla="*/ 0 w 356180"/>
              <a:gd name="connsiteY0" fmla="*/ 0 h 923078"/>
              <a:gd name="connsiteX1" fmla="*/ 143086 w 356180"/>
              <a:gd name="connsiteY1" fmla="*/ 923078 h 923078"/>
              <a:gd name="connsiteX2" fmla="*/ 127846 w 485153"/>
              <a:gd name="connsiteY2" fmla="*/ 904028 h 904028"/>
              <a:gd name="connsiteX0" fmla="*/ 315469 w 499778"/>
              <a:gd name="connsiteY0" fmla="*/ 0 h 724958"/>
              <a:gd name="connsiteX1" fmla="*/ 0 w 499778"/>
              <a:gd name="connsiteY1" fmla="*/ 724958 h 724958"/>
              <a:gd name="connsiteX0" fmla="*/ 315469 w 495276"/>
              <a:gd name="connsiteY0" fmla="*/ 0 h 724958"/>
              <a:gd name="connsiteX1" fmla="*/ 0 w 495276"/>
              <a:gd name="connsiteY1" fmla="*/ 724958 h 724958"/>
              <a:gd name="connsiteX0" fmla="*/ 315469 w 495276"/>
              <a:gd name="connsiteY0" fmla="*/ 0 h 714798"/>
              <a:gd name="connsiteX1" fmla="*/ 0 w 495276"/>
              <a:gd name="connsiteY1" fmla="*/ 714798 h 714798"/>
              <a:gd name="connsiteX0" fmla="*/ 315469 w 315469"/>
              <a:gd name="connsiteY0" fmla="*/ 0 h 714798"/>
              <a:gd name="connsiteX1" fmla="*/ 0 w 315469"/>
              <a:gd name="connsiteY1" fmla="*/ 714798 h 714798"/>
              <a:gd name="connsiteX0" fmla="*/ 433460 w 433460"/>
              <a:gd name="connsiteY0" fmla="*/ 0 h 900218"/>
              <a:gd name="connsiteX1" fmla="*/ 0 w 433460"/>
              <a:gd name="connsiteY1" fmla="*/ 900218 h 900218"/>
            </a:gdLst>
            <a:ahLst/>
            <a:cxnLst>
              <a:cxn ang="0">
                <a:pos x="connsiteX0" y="connsiteY0"/>
              </a:cxn>
              <a:cxn ang="0">
                <a:pos x="connsiteX1" y="connsiteY1"/>
              </a:cxn>
            </a:cxnLst>
            <a:rect l="l" t="t" r="r" b="b"/>
            <a:pathLst>
              <a:path w="433460" h="900218">
                <a:moveTo>
                  <a:pt x="433460" y="0"/>
                </a:moveTo>
                <a:cubicBezTo>
                  <a:pt x="421806" y="497558"/>
                  <a:pt x="287580" y="885260"/>
                  <a:pt x="0" y="900218"/>
                </a:cubicBezTo>
              </a:path>
            </a:pathLst>
          </a:cu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矩形 131"/>
          <p:cNvSpPr/>
          <p:nvPr/>
        </p:nvSpPr>
        <p:spPr bwMode="gray">
          <a:xfrm>
            <a:off x="2533814" y="4635237"/>
            <a:ext cx="1063404" cy="400110"/>
          </a:xfrm>
          <a:prstGeom prst="rect">
            <a:avLst/>
          </a:prstGeom>
        </p:spPr>
        <p:txBody>
          <a:bodyPr wrap="square">
            <a:noAutofit/>
          </a:bodyPr>
          <a:lstStyle/>
          <a:p>
            <a:pPr fontAlgn="ctr"/>
            <a:r>
              <a:rPr lang="en-US" sz="1000" dirty="0" smtClean="0">
                <a:solidFill>
                  <a:prstClr val="black"/>
                </a:solidFill>
                <a:latin typeface="Huawei Sans" panose="020C0503030203020204" pitchFamily="34" charset="0"/>
              </a:rPr>
              <a:t>Policy association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矩形 132"/>
          <p:cNvSpPr/>
          <p:nvPr/>
        </p:nvSpPr>
        <p:spPr bwMode="gray">
          <a:xfrm>
            <a:off x="4090166" y="4634079"/>
            <a:ext cx="1123918" cy="400110"/>
          </a:xfrm>
          <a:prstGeom prst="rect">
            <a:avLst/>
          </a:prstGeom>
        </p:spPr>
        <p:txBody>
          <a:bodyPr wrap="square">
            <a:noAutofit/>
          </a:bodyPr>
          <a:lstStyle/>
          <a:p>
            <a:pPr fontAlgn="ctr"/>
            <a:r>
              <a:rPr lang="en-US" sz="1000" dirty="0" smtClean="0">
                <a:solidFill>
                  <a:prstClr val="black"/>
                </a:solidFill>
                <a:latin typeface="Huawei Sans" panose="020C0503030203020204" pitchFamily="34" charset="0"/>
              </a:rPr>
              <a:t>Policy association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椭圆 133"/>
          <p:cNvSpPr/>
          <p:nvPr/>
        </p:nvSpPr>
        <p:spPr bwMode="gray">
          <a:xfrm>
            <a:off x="2116584" y="4259836"/>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椭圆 134"/>
          <p:cNvSpPr/>
          <p:nvPr/>
        </p:nvSpPr>
        <p:spPr bwMode="gray">
          <a:xfrm>
            <a:off x="2291182" y="5295251"/>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椭圆 135"/>
          <p:cNvSpPr/>
          <p:nvPr/>
        </p:nvSpPr>
        <p:spPr bwMode="gray">
          <a:xfrm>
            <a:off x="3393349" y="4259836"/>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椭圆 136"/>
          <p:cNvSpPr/>
          <p:nvPr/>
        </p:nvSpPr>
        <p:spPr bwMode="gray">
          <a:xfrm>
            <a:off x="3551163" y="4259836"/>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椭圆 137"/>
          <p:cNvSpPr/>
          <p:nvPr/>
        </p:nvSpPr>
        <p:spPr bwMode="gray">
          <a:xfrm>
            <a:off x="4411360" y="4259836"/>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椭圆 138"/>
          <p:cNvSpPr/>
          <p:nvPr/>
        </p:nvSpPr>
        <p:spPr bwMode="gray">
          <a:xfrm>
            <a:off x="5298761" y="5295251"/>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71"/>
          <p:cNvCxnSpPr>
            <a:stCxn id="93" idx="2"/>
            <a:endCxn id="109" idx="0"/>
          </p:cNvCxnSpPr>
          <p:nvPr/>
        </p:nvCxnSpPr>
        <p:spPr bwMode="gray">
          <a:xfrm flipH="1">
            <a:off x="2172461" y="5509925"/>
            <a:ext cx="1"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73" name="椭圆 72"/>
          <p:cNvSpPr/>
          <p:nvPr/>
        </p:nvSpPr>
        <p:spPr bwMode="gray">
          <a:xfrm>
            <a:off x="7464377" y="6000339"/>
            <a:ext cx="394420"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7744540" y="5902750"/>
            <a:ext cx="1295279" cy="247037"/>
          </a:xfrm>
          <a:prstGeom prst="rect">
            <a:avLst/>
          </a:prstGeom>
          <a:noFill/>
        </p:spPr>
        <p:txBody>
          <a:bodyPr wrap="square" rtlCol="0">
            <a:noAutofit/>
          </a:bodyPr>
          <a:lstStyle/>
          <a:p>
            <a:pPr algn="ctr" fontAlgn="ctr">
              <a:spcBef>
                <a:spcPct val="0"/>
              </a:spcBef>
              <a:spcAft>
                <a:spcPct val="0"/>
              </a:spcAft>
              <a:defRPr/>
            </a:pPr>
            <a:r>
              <a:rPr lang="en-US" sz="1000" dirty="0" smtClean="0">
                <a:solidFill>
                  <a:prstClr val="black"/>
                </a:solidFill>
                <a:latin typeface="Huawei Sans" panose="020C0503030203020204" pitchFamily="34" charset="0"/>
              </a:rPr>
              <a:t>Link aggregation</a:t>
            </a:r>
            <a:endParaRPr lang="en-US"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577658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直接连接符 54"/>
          <p:cNvCxnSpPr/>
          <p:nvPr/>
        </p:nvCxnSpPr>
        <p:spPr bwMode="gray">
          <a:xfrm>
            <a:off x="3810042" y="2071619"/>
            <a:ext cx="0" cy="9474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a:off x="2418387" y="2071619"/>
            <a:ext cx="0" cy="9474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Fabric Node Design — Multiple Border Nodes</a:t>
            </a:r>
            <a:endParaRPr lang="en-US" altLang="zh-CN" dirty="0">
              <a:latin typeface="Huawei Sans" panose="020C0503030203020204" pitchFamily="34" charset="0"/>
              <a:sym typeface="Huawei Sans" panose="020C0503030203020204" pitchFamily="34" charset="0"/>
            </a:endParaRPr>
          </a:p>
        </p:txBody>
      </p:sp>
      <p:sp>
        <p:nvSpPr>
          <p:cNvPr id="4" name="任意多边形 3"/>
          <p:cNvSpPr/>
          <p:nvPr/>
        </p:nvSpPr>
        <p:spPr bwMode="gray">
          <a:xfrm>
            <a:off x="1073426" y="2985040"/>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p:cNvGrpSpPr/>
          <p:nvPr/>
        </p:nvGrpSpPr>
        <p:grpSpPr bwMode="gray">
          <a:xfrm>
            <a:off x="1824138" y="5024123"/>
            <a:ext cx="2591080" cy="365780"/>
            <a:chOff x="2741503" y="4786223"/>
            <a:chExt cx="2591080" cy="365780"/>
          </a:xfrm>
        </p:grpSpPr>
        <p:pic>
          <p:nvPicPr>
            <p:cNvPr id="15" name="图片 87" descr="汇聚交换机.png"/>
            <p:cNvPicPr>
              <a:picLocks noChangeAspect="1"/>
            </p:cNvPicPr>
            <p:nvPr/>
          </p:nvPicPr>
          <p:blipFill>
            <a:blip r:embed="rId3"/>
            <a:stretch>
              <a:fillRect/>
            </a:stretch>
          </p:blipFill>
          <p:spPr bwMode="gray">
            <a:xfrm>
              <a:off x="2741503" y="4786223"/>
              <a:ext cx="447062" cy="365780"/>
            </a:xfrm>
            <a:prstGeom prst="rect">
              <a:avLst/>
            </a:prstGeom>
          </p:spPr>
        </p:pic>
        <p:pic>
          <p:nvPicPr>
            <p:cNvPr id="19" name="图片 87" descr="汇聚交换机.png"/>
            <p:cNvPicPr>
              <a:picLocks noChangeAspect="1"/>
            </p:cNvPicPr>
            <p:nvPr/>
          </p:nvPicPr>
          <p:blipFill>
            <a:blip r:embed="rId3"/>
            <a:stretch>
              <a:fillRect/>
            </a:stretch>
          </p:blipFill>
          <p:spPr bwMode="gray">
            <a:xfrm>
              <a:off x="4885521" y="4786223"/>
              <a:ext cx="447062" cy="365780"/>
            </a:xfrm>
            <a:prstGeom prst="rect">
              <a:avLst/>
            </a:prstGeom>
          </p:spPr>
        </p:pic>
      </p:grpSp>
      <p:sp>
        <p:nvSpPr>
          <p:cNvPr id="24" name="文本框 23"/>
          <p:cNvSpPr txBox="1"/>
          <p:nvPr/>
        </p:nvSpPr>
        <p:spPr bwMode="gray">
          <a:xfrm>
            <a:off x="2361298" y="3891715"/>
            <a:ext cx="1516761" cy="584775"/>
          </a:xfrm>
          <a:prstGeom prst="rect">
            <a:avLst/>
          </a:prstGeom>
          <a:noFill/>
        </p:spPr>
        <p:txBody>
          <a:bodyPr wrap="square" rtlCol="0">
            <a:noAutofit/>
          </a:bodyPr>
          <a:lstStyle/>
          <a:p>
            <a:pPr algn="ctr" fontAlgn="ctr"/>
            <a:r>
              <a:rPr lang="en-US" sz="1600" dirty="0" smtClean="0">
                <a:latin typeface="Huawei Sans" panose="020C0503030203020204" pitchFamily="34" charset="0"/>
              </a:rPr>
              <a:t>Fabric domain</a:t>
            </a:r>
          </a:p>
          <a:p>
            <a:pPr algn="ctr" fontAlgn="ctr"/>
            <a:r>
              <a:rPr lang="en-US" sz="1600" dirty="0" smtClean="0">
                <a:latin typeface="Huawei Sans" panose="020C0503030203020204" pitchFamily="34" charset="0"/>
              </a:rPr>
              <a:t>(</a:t>
            </a:r>
            <a:r>
              <a:rPr lang="en-US" sz="1600" dirty="0" err="1" smtClean="0">
                <a:latin typeface="Huawei Sans" panose="020C0503030203020204" pitchFamily="34" charset="0"/>
              </a:rPr>
              <a:t>VXLAN</a:t>
            </a:r>
            <a:r>
              <a:rPr lang="en-US" sz="1600" dirty="0" smtClean="0">
                <a:latin typeface="Huawei Sans" panose="020C0503030203020204" pitchFamily="34" charset="0"/>
              </a:rPr>
              <a:t>)</a:t>
            </a:r>
            <a:endParaRPr lang="en-US" altLang="zh-CN" sz="1600" dirty="0">
              <a:latin typeface="Huawei Sans" panose="020C0503030203020204" pitchFamily="34" charset="0"/>
            </a:endParaRPr>
          </a:p>
        </p:txBody>
      </p:sp>
      <p:grpSp>
        <p:nvGrpSpPr>
          <p:cNvPr id="43" name="组合 42"/>
          <p:cNvGrpSpPr/>
          <p:nvPr/>
        </p:nvGrpSpPr>
        <p:grpSpPr bwMode="gray">
          <a:xfrm>
            <a:off x="2194856" y="2978303"/>
            <a:ext cx="1849644" cy="365780"/>
            <a:chOff x="3110976" y="2740403"/>
            <a:chExt cx="1849644" cy="365780"/>
          </a:xfrm>
        </p:grpSpPr>
        <p:pic>
          <p:nvPicPr>
            <p:cNvPr id="34" name="图片 86" descr="核心交换机.png"/>
            <p:cNvPicPr>
              <a:picLocks noChangeAspect="1"/>
            </p:cNvPicPr>
            <p:nvPr/>
          </p:nvPicPr>
          <p:blipFill>
            <a:blip r:embed="rId4"/>
            <a:stretch>
              <a:fillRect/>
            </a:stretch>
          </p:blipFill>
          <p:spPr bwMode="gray">
            <a:xfrm>
              <a:off x="3110976" y="2740403"/>
              <a:ext cx="447062" cy="365780"/>
            </a:xfrm>
            <a:prstGeom prst="rect">
              <a:avLst/>
            </a:prstGeom>
          </p:spPr>
        </p:pic>
        <p:pic>
          <p:nvPicPr>
            <p:cNvPr id="42" name="图片 86" descr="核心交换机.png"/>
            <p:cNvPicPr>
              <a:picLocks noChangeAspect="1"/>
            </p:cNvPicPr>
            <p:nvPr/>
          </p:nvPicPr>
          <p:blipFill>
            <a:blip r:embed="rId4"/>
            <a:stretch>
              <a:fillRect/>
            </a:stretch>
          </p:blipFill>
          <p:spPr bwMode="gray">
            <a:xfrm>
              <a:off x="4513558" y="2740403"/>
              <a:ext cx="447062" cy="365780"/>
            </a:xfrm>
            <a:prstGeom prst="rect">
              <a:avLst/>
            </a:prstGeom>
          </p:spPr>
        </p:pic>
      </p:grpSp>
      <p:sp>
        <p:nvSpPr>
          <p:cNvPr id="45" name="文本框 44"/>
          <p:cNvSpPr txBox="1"/>
          <p:nvPr/>
        </p:nvSpPr>
        <p:spPr bwMode="gray">
          <a:xfrm>
            <a:off x="1375750" y="3013204"/>
            <a:ext cx="865943"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Border1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4019975" y="3013204"/>
            <a:ext cx="865943"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Border2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1729394" y="5413364"/>
            <a:ext cx="708848"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Edge1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3873542" y="5413364"/>
            <a:ext cx="708848"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Edge2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59"/>
          <p:cNvSpPr/>
          <p:nvPr/>
        </p:nvSpPr>
        <p:spPr bwMode="gray">
          <a:xfrm flipH="1">
            <a:off x="1868151" y="1702720"/>
            <a:ext cx="1100473" cy="5752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59"/>
          <p:cNvSpPr/>
          <p:nvPr/>
        </p:nvSpPr>
        <p:spPr bwMode="gray">
          <a:xfrm flipH="1">
            <a:off x="3259806" y="1702720"/>
            <a:ext cx="1100473" cy="5752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DC</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6221750" y="1536947"/>
            <a:ext cx="5400000" cy="1308006"/>
          </a:xfrm>
          <a:prstGeom prst="roundRect">
            <a:avLst>
              <a:gd name="adj" fmla="val 0"/>
            </a:avLst>
          </a:prstGeom>
          <a:noFill/>
          <a:ln w="9525">
            <a:solidFill>
              <a:srgbClr val="30B5C5"/>
            </a:solidFill>
          </a:ln>
        </p:spPr>
        <p:txBody>
          <a:bodyPr wrap="square" rtlCol="0">
            <a:noAutofit/>
          </a:bodyPr>
          <a:lstStyle/>
          <a:p>
            <a:pPr defTabSz="1218835" fontAlgn="ctr">
              <a:lnSpc>
                <a:spcPct val="110000"/>
              </a:lnSpc>
              <a:spcBef>
                <a:spcPct val="0"/>
              </a:spcBef>
              <a:spcAft>
                <a:spcPts val="300"/>
              </a:spcAft>
            </a:pPr>
            <a:r>
              <a:rPr lang="en-US" sz="1400" dirty="0" smtClean="0">
                <a:solidFill>
                  <a:prstClr val="black"/>
                </a:solidFill>
                <a:latin typeface="Huawei Sans" panose="020C0503030203020204" pitchFamily="34" charset="0"/>
              </a:rPr>
              <a:t>When a fabric needs to connect to multiple external networks that are not in the same physical location, multi-border networking can be used. Border nodes are located in different areas, and devices in different areas are connected to different external networks.</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8" name="圆角矩形 57"/>
          <p:cNvSpPr/>
          <p:nvPr/>
        </p:nvSpPr>
        <p:spPr bwMode="gray">
          <a:xfrm>
            <a:off x="6221750" y="1212946"/>
            <a:ext cx="5400000" cy="324000"/>
          </a:xfrm>
          <a:prstGeom prst="roundRect">
            <a:avLst>
              <a:gd name="adj" fmla="val 0"/>
            </a:avLst>
          </a:prstGeom>
          <a:solidFill>
            <a:srgbClr val="E3F6F8"/>
          </a:solidFill>
          <a:ln w="9525" cap="flat" cmpd="sng" algn="ctr">
            <a:solidFill>
              <a:srgbClr val="30B5C5"/>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Scenario</a:t>
            </a:r>
            <a:endParaRPr lang="en-US" altLang="zh-CN" sz="1400" dirty="0">
              <a:solidFill>
                <a:srgbClr val="1D1D1A"/>
              </a:solidFill>
              <a:latin typeface="Huawei Sans" panose="020C0503030203020204" pitchFamily="34" charset="0"/>
              <a:ea typeface="方正兰亭黑简体" panose="02000000000000000000" pitchFamily="2" charset="-122"/>
            </a:endParaRPr>
          </a:p>
        </p:txBody>
      </p:sp>
      <p:sp>
        <p:nvSpPr>
          <p:cNvPr id="59" name="圆角矩形 58"/>
          <p:cNvSpPr/>
          <p:nvPr/>
        </p:nvSpPr>
        <p:spPr bwMode="gray">
          <a:xfrm>
            <a:off x="6221750" y="3407375"/>
            <a:ext cx="5400000" cy="805032"/>
          </a:xfrm>
          <a:prstGeom prst="roundRect">
            <a:avLst>
              <a:gd name="adj" fmla="val 0"/>
            </a:avLst>
          </a:prstGeom>
          <a:noFill/>
          <a:ln w="9525">
            <a:solidFill>
              <a:srgbClr val="30B5C5"/>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1218835" fontAlgn="ctr">
              <a:lnSpc>
                <a:spcPct val="110000"/>
              </a:lnSpc>
              <a:spcAft>
                <a:spcPts val="300"/>
              </a:spcAft>
            </a:pPr>
            <a:r>
              <a:rPr lang="en-US" sz="1400" dirty="0" smtClean="0">
                <a:solidFill>
                  <a:prstClr val="black"/>
                </a:solidFill>
                <a:latin typeface="Huawei Sans" panose="020C0503030203020204" pitchFamily="34" charset="0"/>
              </a:rPr>
              <a:t>Multiple border nodes are deployed independently and connect to different networks. Different services can use different network egresses.</a:t>
            </a:r>
            <a:endParaRPr lang="en-US" altLang="zh-CN" sz="1400" dirty="0">
              <a:solidFill>
                <a:prstClr val="black"/>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60" name="圆角矩形 59"/>
          <p:cNvSpPr/>
          <p:nvPr/>
        </p:nvSpPr>
        <p:spPr bwMode="gray">
          <a:xfrm>
            <a:off x="6221750" y="3083375"/>
            <a:ext cx="5400000" cy="324000"/>
          </a:xfrm>
          <a:prstGeom prst="roundRect">
            <a:avLst>
              <a:gd name="adj" fmla="val 0"/>
            </a:avLst>
          </a:prstGeom>
          <a:solidFill>
            <a:srgbClr val="E3F6F8"/>
          </a:solidFill>
          <a:ln w="9525" cap="flat" cmpd="sng" algn="ctr">
            <a:solidFill>
              <a:srgbClr val="30B5C5"/>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Requirements</a:t>
            </a:r>
            <a:endParaRPr lang="en-US" altLang="zh-CN" sz="1400" dirty="0">
              <a:solidFill>
                <a:srgbClr val="1D1D1A"/>
              </a:solidFill>
              <a:latin typeface="Huawei Sans" panose="020C0503030203020204" pitchFamily="34" charset="0"/>
              <a:ea typeface="方正兰亭黑简体" panose="02000000000000000000" pitchFamily="2" charset="-122"/>
            </a:endParaRPr>
          </a:p>
        </p:txBody>
      </p:sp>
      <p:sp>
        <p:nvSpPr>
          <p:cNvPr id="61" name="圆角矩形 60"/>
          <p:cNvSpPr/>
          <p:nvPr/>
        </p:nvSpPr>
        <p:spPr bwMode="gray">
          <a:xfrm>
            <a:off x="6221750" y="4689313"/>
            <a:ext cx="5400000" cy="1378112"/>
          </a:xfrm>
          <a:prstGeom prst="roundRect">
            <a:avLst>
              <a:gd name="adj" fmla="val 0"/>
            </a:avLst>
          </a:prstGeom>
          <a:noFill/>
          <a:ln w="9525">
            <a:solidFill>
              <a:srgbClr val="30B5C5"/>
            </a:solidFill>
          </a:ln>
        </p:spPr>
        <p:txBody>
          <a:bodyPr wrap="square" rtlCol="0">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285750" indent="-285750" defTabSz="1218835" fontAlgn="ctr">
              <a:lnSpc>
                <a:spcPct val="1100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rPr>
              <a:t>A maximum of eight border nodes can be planned in a fabric.</a:t>
            </a:r>
          </a:p>
          <a:p>
            <a:pPr marL="285750" indent="-285750" defTabSz="1218835" fontAlgn="ctr">
              <a:lnSpc>
                <a:spcPct val="1100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rPr>
              <a:t>Each border node can be a standalone device o</a:t>
            </a:r>
            <a:r>
              <a:rPr lang="en-US" altLang="zh-CN" sz="1400" dirty="0" smtClean="0">
                <a:solidFill>
                  <a:prstClr val="black"/>
                </a:solidFill>
                <a:latin typeface="Huawei Sans" panose="020C0503030203020204" pitchFamily="34" charset="0"/>
              </a:rPr>
              <a:t>r CSS/</a:t>
            </a:r>
            <a:r>
              <a:rPr lang="en-US" altLang="zh-CN" sz="1400" dirty="0" err="1" smtClean="0">
                <a:solidFill>
                  <a:prstClr val="black"/>
                </a:solidFill>
                <a:latin typeface="Huawei Sans" panose="020C0503030203020204" pitchFamily="34" charset="0"/>
              </a:rPr>
              <a:t>i</a:t>
            </a:r>
            <a:r>
              <a:rPr lang="en-US" sz="1400" dirty="0" err="1" smtClean="0">
                <a:solidFill>
                  <a:prstClr val="black"/>
                </a:solidFill>
                <a:latin typeface="Huawei Sans" panose="020C0503030203020204" pitchFamily="34" charset="0"/>
              </a:rPr>
              <a:t>Stack</a:t>
            </a:r>
            <a:r>
              <a:rPr lang="en-US" sz="1400" dirty="0" smtClean="0">
                <a:solidFill>
                  <a:prstClr val="black"/>
                </a:solidFill>
                <a:latin typeface="Huawei Sans" panose="020C0503030203020204" pitchFamily="34" charset="0"/>
              </a:rPr>
              <a:t>. The cluster or stack is recommended.</a:t>
            </a:r>
          </a:p>
          <a:p>
            <a:pPr marL="285750" indent="-285750" defTabSz="1218835" fontAlgn="ctr">
              <a:lnSpc>
                <a:spcPct val="1100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rPr>
              <a:t>Only distributed </a:t>
            </a: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 gateways are supported.</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 name="圆角矩形 61"/>
          <p:cNvSpPr/>
          <p:nvPr/>
        </p:nvSpPr>
        <p:spPr bwMode="gray">
          <a:xfrm>
            <a:off x="6221750" y="4365313"/>
            <a:ext cx="5400000" cy="324000"/>
          </a:xfrm>
          <a:prstGeom prst="roundRect">
            <a:avLst>
              <a:gd name="adj" fmla="val 0"/>
            </a:avLst>
          </a:prstGeom>
          <a:solidFill>
            <a:srgbClr val="E3F6F8"/>
          </a:solidFill>
          <a:ln w="9525" cap="flat" cmpd="sng" algn="ctr">
            <a:solidFill>
              <a:srgbClr val="30B5C5"/>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Solution</a:t>
            </a:r>
            <a:endParaRPr lang="en-US" altLang="zh-CN" sz="1400" dirty="0">
              <a:solidFill>
                <a:srgbClr val="1D1D1A"/>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76364470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bwMode="gray">
          <a:xfrm>
            <a:off x="8683822" y="2529305"/>
            <a:ext cx="2548467" cy="1092450"/>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Interconnection Between the Fabric and External Network</a:t>
            </a:r>
            <a:endParaRPr lang="en-US" altLang="zh-CN" dirty="0">
              <a:latin typeface="Huawei Sans" panose="020C0503030203020204" pitchFamily="34" charset="0"/>
              <a:sym typeface="Huawei Sans" panose="020C0503030203020204" pitchFamily="34" charset="0"/>
            </a:endParaRPr>
          </a:p>
        </p:txBody>
      </p:sp>
      <p:grpSp>
        <p:nvGrpSpPr>
          <p:cNvPr id="3" name="组合 2"/>
          <p:cNvGrpSpPr/>
          <p:nvPr/>
        </p:nvGrpSpPr>
        <p:grpSpPr bwMode="gray">
          <a:xfrm>
            <a:off x="9099370" y="3003671"/>
            <a:ext cx="1780296" cy="953564"/>
            <a:chOff x="8084894" y="3056118"/>
            <a:chExt cx="1415287" cy="439103"/>
          </a:xfrm>
        </p:grpSpPr>
        <p:cxnSp>
          <p:nvCxnSpPr>
            <p:cNvPr id="4" name="直接连接符 3"/>
            <p:cNvCxnSpPr/>
            <p:nvPr/>
          </p:nvCxnSpPr>
          <p:spPr bwMode="gray">
            <a:xfrm flipH="1">
              <a:off x="8084894" y="3056118"/>
              <a:ext cx="707643" cy="439103"/>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a:off x="8792537" y="3056118"/>
              <a:ext cx="707644" cy="439103"/>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grpSp>
      <p:sp>
        <p:nvSpPr>
          <p:cNvPr id="6" name="圆角矩形 75"/>
          <p:cNvSpPr/>
          <p:nvPr/>
        </p:nvSpPr>
        <p:spPr bwMode="gray">
          <a:xfrm>
            <a:off x="449170" y="1051994"/>
            <a:ext cx="3606361"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L3</a:t>
            </a:r>
            <a:r>
              <a:rPr lang="en-US" sz="1600" dirty="0" smtClean="0">
                <a:solidFill>
                  <a:srgbClr val="30B5C5"/>
                </a:solidFill>
                <a:latin typeface="Huawei Sans" panose="020C0503030203020204" pitchFamily="34" charset="0"/>
              </a:rPr>
              <a:t> shared egress mode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4287352" y="1051994"/>
            <a:ext cx="3606361"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L3</a:t>
            </a:r>
            <a:r>
              <a:rPr lang="en-US" sz="1600" dirty="0" smtClean="0">
                <a:solidFill>
                  <a:srgbClr val="30B5C5"/>
                </a:solidFill>
                <a:latin typeface="Huawei Sans" panose="020C0503030203020204" pitchFamily="34" charset="0"/>
              </a:rPr>
              <a:t> exclusive egress mode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8125534" y="1051994"/>
            <a:ext cx="3606361"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L2</a:t>
            </a:r>
            <a:r>
              <a:rPr lang="en-US" sz="1600" dirty="0" smtClean="0">
                <a:solidFill>
                  <a:srgbClr val="30B5C5"/>
                </a:solidFill>
                <a:latin typeface="Huawei Sans" panose="020C0503030203020204" pitchFamily="34" charset="0"/>
              </a:rPr>
              <a:t> shared egress mode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449170" y="1445977"/>
            <a:ext cx="3606361" cy="4646520"/>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 name="圆角矩形 75"/>
          <p:cNvSpPr/>
          <p:nvPr/>
        </p:nvSpPr>
        <p:spPr bwMode="gray">
          <a:xfrm>
            <a:off x="4287352" y="1445977"/>
            <a:ext cx="3606361" cy="4646520"/>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 name="圆角矩形 75"/>
          <p:cNvSpPr/>
          <p:nvPr/>
        </p:nvSpPr>
        <p:spPr bwMode="gray">
          <a:xfrm>
            <a:off x="8125534" y="1445977"/>
            <a:ext cx="3606361" cy="4646520"/>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矩形 11"/>
          <p:cNvSpPr/>
          <p:nvPr/>
        </p:nvSpPr>
        <p:spPr bwMode="gray">
          <a:xfrm>
            <a:off x="558824" y="4765814"/>
            <a:ext cx="3612617" cy="1199251"/>
          </a:xfrm>
          <a:prstGeom prst="rect">
            <a:avLst/>
          </a:prstGeom>
          <a:ln>
            <a:noFill/>
          </a:ln>
        </p:spPr>
        <p:txBody>
          <a:bodyPr wrap="square">
            <a:noAutofit/>
          </a:bodyPr>
          <a:lstStyle/>
          <a:p>
            <a:pPr fontAlgn="ctr">
              <a:lnSpc>
                <a:spcPct val="110000"/>
              </a:lnSpc>
              <a:spcAft>
                <a:spcPts val="600"/>
              </a:spcAft>
              <a:buSzPct val="60000"/>
            </a:pPr>
            <a:r>
              <a:rPr lang="en-US" sz="1400" b="1" dirty="0" smtClean="0">
                <a:latin typeface="Huawei Sans" panose="020C0503030203020204" pitchFamily="34" charset="0"/>
              </a:rPr>
              <a:t>Application scenario:</a:t>
            </a:r>
          </a:p>
          <a:p>
            <a:pPr fontAlgn="ctr">
              <a:lnSpc>
                <a:spcPct val="110000"/>
              </a:lnSpc>
              <a:spcAft>
                <a:spcPts val="600"/>
              </a:spcAft>
              <a:buSzPct val="60000"/>
            </a:pPr>
            <a:r>
              <a:rPr lang="en-US" sz="1400" dirty="0" smtClean="0">
                <a:latin typeface="Huawei Sans" panose="020C0503030203020204" pitchFamily="34" charset="0"/>
              </a:rPr>
              <a:t>Multiple </a:t>
            </a:r>
            <a:r>
              <a:rPr lang="en-US" sz="1400" dirty="0" err="1" smtClean="0">
                <a:latin typeface="Huawei Sans" panose="020C0503030203020204" pitchFamily="34" charset="0"/>
              </a:rPr>
              <a:t>VNs</a:t>
            </a:r>
            <a:r>
              <a:rPr lang="en-US" sz="1400" dirty="0" smtClean="0">
                <a:latin typeface="Huawei Sans" panose="020C0503030203020204" pitchFamily="34" charset="0"/>
              </a:rPr>
              <a:t> need to access external networks, and these </a:t>
            </a:r>
            <a:r>
              <a:rPr lang="en-US" sz="1400" dirty="0" err="1" smtClean="0">
                <a:latin typeface="Huawei Sans" panose="020C0503030203020204" pitchFamily="34" charset="0"/>
              </a:rPr>
              <a:t>VNs</a:t>
            </a:r>
            <a:r>
              <a:rPr lang="en-US" sz="1400" dirty="0" smtClean="0">
                <a:latin typeface="Huawei Sans" panose="020C0503030203020204" pitchFamily="34" charset="0"/>
              </a:rPr>
              <a:t> use the same security policies.</a:t>
            </a:r>
            <a:endParaRPr lang="en-US" altLang="zh-CN" sz="1400" dirty="0">
              <a:latin typeface="Huawei Sans" panose="020C0503030203020204" pitchFamily="34" charset="0"/>
            </a:endParaRPr>
          </a:p>
        </p:txBody>
      </p:sp>
      <p:sp>
        <p:nvSpPr>
          <p:cNvPr id="13" name="矩形 12"/>
          <p:cNvSpPr/>
          <p:nvPr/>
        </p:nvSpPr>
        <p:spPr bwMode="gray">
          <a:xfrm>
            <a:off x="4287352" y="4765814"/>
            <a:ext cx="3606361" cy="1213394"/>
          </a:xfrm>
          <a:prstGeom prst="rect">
            <a:avLst/>
          </a:prstGeom>
          <a:ln>
            <a:noFill/>
          </a:ln>
        </p:spPr>
        <p:txBody>
          <a:bodyPr wrap="square">
            <a:noAutofit/>
          </a:bodyPr>
          <a:lstStyle/>
          <a:p>
            <a:pPr fontAlgn="ctr">
              <a:lnSpc>
                <a:spcPct val="110000"/>
              </a:lnSpc>
              <a:spcAft>
                <a:spcPts val="600"/>
              </a:spcAft>
              <a:buSzPct val="60000"/>
            </a:pPr>
            <a:r>
              <a:rPr lang="en-US" sz="1400" b="1" dirty="0" smtClean="0">
                <a:latin typeface="Huawei Sans" panose="020C0503030203020204" pitchFamily="34" charset="0"/>
              </a:rPr>
              <a:t>Application scenario:</a:t>
            </a:r>
          </a:p>
          <a:p>
            <a:pPr fontAlgn="ctr">
              <a:lnSpc>
                <a:spcPct val="110000"/>
              </a:lnSpc>
              <a:spcAft>
                <a:spcPts val="600"/>
              </a:spcAft>
              <a:buSzPct val="60000"/>
            </a:pPr>
            <a:r>
              <a:rPr lang="en-US" sz="1400" dirty="0" smtClean="0">
                <a:latin typeface="Huawei Sans" panose="020C0503030203020204" pitchFamily="34" charset="0"/>
              </a:rPr>
              <a:t>Multiple </a:t>
            </a:r>
            <a:r>
              <a:rPr lang="en-US" sz="1400" dirty="0" err="1" smtClean="0">
                <a:latin typeface="Huawei Sans" panose="020C0503030203020204" pitchFamily="34" charset="0"/>
              </a:rPr>
              <a:t>VNs</a:t>
            </a:r>
            <a:r>
              <a:rPr lang="en-US" sz="1400" dirty="0" smtClean="0">
                <a:latin typeface="Huawei Sans" panose="020C0503030203020204" pitchFamily="34" charset="0"/>
              </a:rPr>
              <a:t> need to access external networks, and each </a:t>
            </a:r>
            <a:r>
              <a:rPr lang="en-US" sz="1400" dirty="0" err="1" smtClean="0">
                <a:latin typeface="Huawei Sans" panose="020C0503030203020204" pitchFamily="34" charset="0"/>
              </a:rPr>
              <a:t>VN</a:t>
            </a:r>
            <a:r>
              <a:rPr lang="en-US" sz="1400" dirty="0" smtClean="0">
                <a:latin typeface="Huawei Sans" panose="020C0503030203020204" pitchFamily="34" charset="0"/>
              </a:rPr>
              <a:t> uses differentiated security policies.</a:t>
            </a:r>
            <a:endParaRPr lang="en-US" altLang="zh-CN" sz="1400" dirty="0">
              <a:latin typeface="Huawei Sans" panose="020C0503030203020204" pitchFamily="34" charset="0"/>
            </a:endParaRPr>
          </a:p>
        </p:txBody>
      </p:sp>
      <p:sp>
        <p:nvSpPr>
          <p:cNvPr id="14" name="矩形 13"/>
          <p:cNvSpPr/>
          <p:nvPr/>
        </p:nvSpPr>
        <p:spPr bwMode="gray">
          <a:xfrm>
            <a:off x="8186337" y="4765814"/>
            <a:ext cx="3606361" cy="1199252"/>
          </a:xfrm>
          <a:prstGeom prst="rect">
            <a:avLst/>
          </a:prstGeom>
          <a:ln>
            <a:noFill/>
          </a:ln>
        </p:spPr>
        <p:txBody>
          <a:bodyPr wrap="square">
            <a:noAutofit/>
          </a:bodyPr>
          <a:lstStyle/>
          <a:p>
            <a:pPr fontAlgn="ctr">
              <a:lnSpc>
                <a:spcPct val="110000"/>
              </a:lnSpc>
              <a:spcAft>
                <a:spcPts val="600"/>
              </a:spcAft>
              <a:buSzPct val="60000"/>
            </a:pPr>
            <a:r>
              <a:rPr lang="en-US" sz="1400" b="1" dirty="0" smtClean="0">
                <a:latin typeface="Huawei Sans" panose="020C0503030203020204" pitchFamily="34" charset="0"/>
              </a:rPr>
              <a:t>Application scenario:</a:t>
            </a:r>
          </a:p>
          <a:p>
            <a:pPr fontAlgn="ctr">
              <a:lnSpc>
                <a:spcPct val="110000"/>
              </a:lnSpc>
              <a:spcAft>
                <a:spcPts val="600"/>
              </a:spcAft>
              <a:buSzPct val="60000"/>
            </a:pPr>
            <a:r>
              <a:rPr lang="en-US" sz="1400" dirty="0" smtClean="0">
                <a:latin typeface="Huawei Sans" panose="020C0503030203020204" pitchFamily="34" charset="0"/>
              </a:rPr>
              <a:t>Border nodes do not function as user gateways, and user gateways must be located outside the fabric.</a:t>
            </a:r>
            <a:endParaRPr lang="en-US" altLang="zh-CN" sz="1400" dirty="0">
              <a:solidFill>
                <a:srgbClr val="C00000"/>
              </a:solidFill>
              <a:latin typeface="Huawei Sans" panose="020C0503030203020204" pitchFamily="34" charset="0"/>
            </a:endParaRPr>
          </a:p>
        </p:txBody>
      </p:sp>
      <p:grpSp>
        <p:nvGrpSpPr>
          <p:cNvPr id="15" name="组合 14"/>
          <p:cNvGrpSpPr/>
          <p:nvPr/>
        </p:nvGrpSpPr>
        <p:grpSpPr bwMode="gray">
          <a:xfrm>
            <a:off x="1301003" y="3662326"/>
            <a:ext cx="550335" cy="550334"/>
            <a:chOff x="2175932" y="1794933"/>
            <a:chExt cx="550335" cy="550334"/>
          </a:xfrm>
        </p:grpSpPr>
        <p:sp>
          <p:nvSpPr>
            <p:cNvPr id="16" name="椭圆 15"/>
            <p:cNvSpPr/>
            <p:nvPr/>
          </p:nvSpPr>
          <p:spPr bwMode="gray">
            <a:xfrm>
              <a:off x="2175933" y="1794933"/>
              <a:ext cx="550334" cy="550334"/>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任意多边形 16"/>
            <p:cNvSpPr/>
            <p:nvPr/>
          </p:nvSpPr>
          <p:spPr bwMode="gray">
            <a:xfrm>
              <a:off x="2175932" y="1938867"/>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err="1" smtClean="0">
                  <a:latin typeface="Huawei Sans" panose="020C0503030203020204" pitchFamily="34" charset="0"/>
                </a:rPr>
                <a:t>VRF</a:t>
              </a:r>
              <a:endParaRPr lang="en-US" sz="1050" dirty="0">
                <a:latin typeface="Huawei Sans" panose="020C0503030203020204" pitchFamily="34" charset="0"/>
              </a:endParaRPr>
            </a:p>
          </p:txBody>
        </p:sp>
      </p:grpSp>
      <p:sp>
        <p:nvSpPr>
          <p:cNvPr id="18" name="矩形 17"/>
          <p:cNvSpPr/>
          <p:nvPr/>
        </p:nvSpPr>
        <p:spPr bwMode="gray">
          <a:xfrm>
            <a:off x="978117" y="2529304"/>
            <a:ext cx="2548467" cy="2090524"/>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p:cNvGrpSpPr/>
          <p:nvPr/>
        </p:nvGrpSpPr>
        <p:grpSpPr bwMode="gray">
          <a:xfrm>
            <a:off x="2008647" y="2672889"/>
            <a:ext cx="554415" cy="550334"/>
            <a:chOff x="2175933" y="1794933"/>
            <a:chExt cx="554415" cy="550334"/>
          </a:xfrm>
        </p:grpSpPr>
        <p:sp>
          <p:nvSpPr>
            <p:cNvPr id="20" name="椭圆 19"/>
            <p:cNvSpPr/>
            <p:nvPr/>
          </p:nvSpPr>
          <p:spPr bwMode="gray">
            <a:xfrm>
              <a:off x="2175933" y="1794933"/>
              <a:ext cx="550334" cy="550334"/>
            </a:xfrm>
            <a:prstGeom prst="ellipse">
              <a:avLst/>
            </a:prstGeom>
            <a:noFill/>
            <a:ln>
              <a:gradFill flip="none" rotWithShape="1">
                <a:gsLst>
                  <a:gs pos="0">
                    <a:srgbClr val="56C4D2"/>
                  </a:gs>
                  <a:gs pos="50000">
                    <a:schemeClr val="accent1">
                      <a:lumMod val="45000"/>
                      <a:lumOff val="55000"/>
                    </a:schemeClr>
                  </a:gs>
                  <a:gs pos="100000">
                    <a:srgbClr val="E28189"/>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bwMode="gray">
            <a:xfrm>
              <a:off x="2178966" y="1908789"/>
              <a:ext cx="551382" cy="336599"/>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gradFill flip="none" rotWithShape="1">
              <a:gsLst>
                <a:gs pos="0">
                  <a:srgbClr val="56C4D2"/>
                </a:gs>
                <a:gs pos="50000">
                  <a:srgbClr val="CCAABB"/>
                </a:gs>
                <a:gs pos="100000">
                  <a:srgbClr val="E2818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err="1" smtClean="0">
                  <a:latin typeface="Huawei Sans" panose="020C0503030203020204" pitchFamily="34" charset="0"/>
                </a:rPr>
                <a:t>VRF</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 name="椭圆 22"/>
          <p:cNvSpPr/>
          <p:nvPr/>
        </p:nvSpPr>
        <p:spPr bwMode="gray">
          <a:xfrm>
            <a:off x="2716291" y="3662326"/>
            <a:ext cx="550334" cy="550334"/>
          </a:xfrm>
          <a:prstGeom prst="ellipse">
            <a:avLst/>
          </a:prstGeom>
          <a:no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bwMode="ltGray">
          <a:xfrm>
            <a:off x="2716290" y="3806260"/>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err="1" smtClean="0">
                <a:latin typeface="Huawei Sans" panose="020C0503030203020204" pitchFamily="34" charset="0"/>
              </a:rPr>
              <a:t>VRF</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a:off x="2287371" y="2081085"/>
            <a:ext cx="0" cy="591804"/>
          </a:xfrm>
          <a:prstGeom prst="line">
            <a:avLst/>
          </a:prstGeom>
          <a:ln w="28575">
            <a:solidFill>
              <a:srgbClr val="62B23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0" idx="4"/>
            <a:endCxn id="16" idx="0"/>
          </p:cNvCxnSpPr>
          <p:nvPr/>
        </p:nvCxnSpPr>
        <p:spPr bwMode="gray">
          <a:xfrm flipH="1">
            <a:off x="1576171" y="3223223"/>
            <a:ext cx="707643" cy="439103"/>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0" idx="4"/>
            <a:endCxn id="23" idx="0"/>
          </p:cNvCxnSpPr>
          <p:nvPr/>
        </p:nvCxnSpPr>
        <p:spPr bwMode="gray">
          <a:xfrm>
            <a:off x="2283814" y="3223223"/>
            <a:ext cx="707644" cy="439103"/>
          </a:xfrm>
          <a:prstGeom prst="line">
            <a:avLst/>
          </a:prstGeom>
          <a:ln w="28575">
            <a:solidFill>
              <a:srgbClr val="E28189"/>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1887178" y="3406445"/>
            <a:ext cx="793273" cy="274594"/>
          </a:xfrm>
          <a:prstGeom prst="rect">
            <a:avLst/>
          </a:prstGeom>
          <a:noFill/>
        </p:spPr>
        <p:txBody>
          <a:bodyPr wrap="square" rtlCol="0">
            <a:noAutofit/>
          </a:bodyPr>
          <a:lstStyle/>
          <a:p>
            <a:pPr algn="ctr" fontAlgn="ctr"/>
            <a:r>
              <a:rPr lang="en-US" sz="1200" b="1" dirty="0" smtClean="0">
                <a:latin typeface="Huawei Sans" panose="020C0503030203020204" pitchFamily="34" charset="0"/>
              </a:rPr>
              <a:t>Shared </a:t>
            </a:r>
            <a:r>
              <a:rPr lang="en-US" sz="1200" b="1" dirty="0" err="1" smtClean="0">
                <a:latin typeface="Huawei Sans" panose="020C0503030203020204" pitchFamily="34" charset="0"/>
              </a:rPr>
              <a:t>VRF</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978116" y="4180675"/>
            <a:ext cx="1116159" cy="274594"/>
          </a:xfrm>
          <a:prstGeom prst="rect">
            <a:avLst/>
          </a:prstGeom>
          <a:noFill/>
        </p:spPr>
        <p:txBody>
          <a:bodyPr wrap="square" rtlCol="0">
            <a:noAutofit/>
          </a:bodyPr>
          <a:lstStyle/>
          <a:p>
            <a:pPr algn="ctr" fontAlgn="ctr"/>
            <a:r>
              <a:rPr lang="en-US" sz="1200" b="1" dirty="0" smtClean="0">
                <a:latin typeface="Huawei Sans" panose="020C0503030203020204" pitchFamily="34" charset="0"/>
              </a:rPr>
              <a:t>Green </a:t>
            </a:r>
            <a:r>
              <a:rPr lang="en-US" sz="1200" b="1" dirty="0" err="1" smtClean="0">
                <a:latin typeface="Huawei Sans" panose="020C0503030203020204" pitchFamily="34" charset="0"/>
              </a:rPr>
              <a:t>VRF</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2451670" y="4189489"/>
            <a:ext cx="1007808" cy="274594"/>
          </a:xfrm>
          <a:prstGeom prst="rect">
            <a:avLst/>
          </a:prstGeom>
          <a:noFill/>
        </p:spPr>
        <p:txBody>
          <a:bodyPr wrap="square" rtlCol="0">
            <a:noAutofit/>
          </a:bodyPr>
          <a:lstStyle/>
          <a:p>
            <a:pPr algn="ctr" fontAlgn="ctr"/>
            <a:r>
              <a:rPr lang="en-US" sz="1200" b="1" dirty="0" smtClean="0">
                <a:latin typeface="Huawei Sans" panose="020C0503030203020204" pitchFamily="34" charset="0"/>
              </a:rPr>
              <a:t>Red </a:t>
            </a:r>
            <a:r>
              <a:rPr lang="en-US" sz="1200" b="1" dirty="0" err="1" smtClean="0">
                <a:latin typeface="Huawei Sans" panose="020C0503030203020204" pitchFamily="34" charset="0"/>
              </a:rPr>
              <a:t>VRF</a:t>
            </a:r>
            <a:endParaRPr lang="en-US" sz="1200" b="1" dirty="0">
              <a:latin typeface="Huawei Sans" panose="020C0503030203020204" pitchFamily="34" charset="0"/>
            </a:endParaRPr>
          </a:p>
        </p:txBody>
      </p:sp>
      <p:grpSp>
        <p:nvGrpSpPr>
          <p:cNvPr id="34" name="组合 33"/>
          <p:cNvGrpSpPr/>
          <p:nvPr/>
        </p:nvGrpSpPr>
        <p:grpSpPr bwMode="gray">
          <a:xfrm>
            <a:off x="5317074" y="3662326"/>
            <a:ext cx="550335" cy="550334"/>
            <a:chOff x="2175932" y="1794933"/>
            <a:chExt cx="550335" cy="550334"/>
          </a:xfrm>
        </p:grpSpPr>
        <p:sp>
          <p:nvSpPr>
            <p:cNvPr id="35" name="椭圆 34"/>
            <p:cNvSpPr/>
            <p:nvPr/>
          </p:nvSpPr>
          <p:spPr bwMode="gray">
            <a:xfrm>
              <a:off x="2175933" y="1794933"/>
              <a:ext cx="550334" cy="550334"/>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任意多边形 35"/>
            <p:cNvSpPr/>
            <p:nvPr/>
          </p:nvSpPr>
          <p:spPr bwMode="gray">
            <a:xfrm>
              <a:off x="2175932" y="1938867"/>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err="1" smtClean="0">
                  <a:latin typeface="Huawei Sans" panose="020C0503030203020204" pitchFamily="34" charset="0"/>
                </a:rPr>
                <a:t>VRF</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矩形 36"/>
          <p:cNvSpPr/>
          <p:nvPr/>
        </p:nvSpPr>
        <p:spPr bwMode="gray">
          <a:xfrm>
            <a:off x="4829659" y="2529304"/>
            <a:ext cx="2548467" cy="2090524"/>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5076653" y="4180675"/>
            <a:ext cx="1014805" cy="274594"/>
          </a:xfrm>
          <a:prstGeom prst="rect">
            <a:avLst/>
          </a:prstGeom>
          <a:noFill/>
        </p:spPr>
        <p:txBody>
          <a:bodyPr wrap="square" rtlCol="0">
            <a:noAutofit/>
          </a:bodyPr>
          <a:lstStyle/>
          <a:p>
            <a:pPr algn="ctr" fontAlgn="ctr"/>
            <a:r>
              <a:rPr lang="en-US" sz="1200" b="1" dirty="0" smtClean="0">
                <a:latin typeface="Huawei Sans" panose="020C0503030203020204" pitchFamily="34" charset="0"/>
              </a:rPr>
              <a:t>Green </a:t>
            </a:r>
            <a:r>
              <a:rPr lang="en-US" sz="1200" b="1" dirty="0" err="1" smtClean="0">
                <a:latin typeface="Huawei Sans" panose="020C0503030203020204" pitchFamily="34" charset="0"/>
              </a:rPr>
              <a:t>VRF</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986104" y="2576258"/>
            <a:ext cx="735317" cy="274594"/>
          </a:xfrm>
          <a:prstGeom prst="rect">
            <a:avLst/>
          </a:prstGeom>
          <a:noFill/>
        </p:spPr>
        <p:txBody>
          <a:bodyPr wrap="square" rtlCol="0">
            <a:noAutofit/>
          </a:bodyPr>
          <a:lstStyle/>
          <a:p>
            <a:pPr algn="ctr" fontAlgn="ctr"/>
            <a:r>
              <a:rPr lang="en-US" sz="1200" dirty="0" smtClean="0">
                <a:solidFill>
                  <a:schemeClr val="bg1">
                    <a:lumMod val="65000"/>
                  </a:schemeClr>
                </a:solidFill>
                <a:latin typeface="Huawei Sans" panose="020C0503030203020204" pitchFamily="34" charset="0"/>
              </a:rPr>
              <a:t>Border</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4838169" y="2576258"/>
            <a:ext cx="711307" cy="274594"/>
          </a:xfrm>
          <a:prstGeom prst="rect">
            <a:avLst/>
          </a:prstGeom>
          <a:noFill/>
        </p:spPr>
        <p:txBody>
          <a:bodyPr wrap="square" rtlCol="0">
            <a:noAutofit/>
          </a:bodyPr>
          <a:lstStyle/>
          <a:p>
            <a:pPr algn="ctr" fontAlgn="ctr"/>
            <a:r>
              <a:rPr lang="en-US" sz="1200" dirty="0" smtClean="0">
                <a:solidFill>
                  <a:schemeClr val="bg1">
                    <a:lumMod val="65000"/>
                  </a:schemeClr>
                </a:solidFill>
                <a:latin typeface="Huawei Sans" panose="020C0503030203020204" pitchFamily="34" charset="0"/>
              </a:rPr>
              <a:t>Border</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p:cNvCxnSpPr/>
          <p:nvPr/>
        </p:nvCxnSpPr>
        <p:spPr bwMode="gray">
          <a:xfrm>
            <a:off x="9989518" y="1983430"/>
            <a:ext cx="0" cy="879165"/>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8821467" y="4211235"/>
            <a:ext cx="646332" cy="276999"/>
          </a:xfrm>
          <a:prstGeom prst="rect">
            <a:avLst/>
          </a:prstGeom>
          <a:noFill/>
        </p:spPr>
        <p:txBody>
          <a:bodyPr wrap="square" rtlCol="0">
            <a:noAutofit/>
          </a:bodyPr>
          <a:lstStyle/>
          <a:p>
            <a:pPr algn="ctr" fontAlgn="ctr"/>
            <a:r>
              <a:rPr lang="en-US" sz="1200" b="1" dirty="0" err="1" smtClean="0">
                <a:latin typeface="Huawei Sans" panose="020C0503030203020204" pitchFamily="34" charset="0"/>
              </a:rPr>
              <a:t>Edge1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8692332" y="2576258"/>
            <a:ext cx="768708" cy="274594"/>
          </a:xfrm>
          <a:prstGeom prst="rect">
            <a:avLst/>
          </a:prstGeom>
          <a:noFill/>
        </p:spPr>
        <p:txBody>
          <a:bodyPr wrap="square" rtlCol="0">
            <a:noAutofit/>
          </a:bodyPr>
          <a:lstStyle/>
          <a:p>
            <a:pPr algn="ctr" fontAlgn="ctr"/>
            <a:r>
              <a:rPr lang="en-US" sz="1200" dirty="0" smtClean="0">
                <a:solidFill>
                  <a:schemeClr val="bg1">
                    <a:lumMod val="65000"/>
                  </a:schemeClr>
                </a:solidFill>
                <a:latin typeface="Huawei Sans" panose="020C0503030203020204" pitchFamily="34" charset="0"/>
              </a:rPr>
              <a:t>Border</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9889532" y="2548550"/>
            <a:ext cx="1433173" cy="274594"/>
          </a:xfrm>
          <a:prstGeom prst="rect">
            <a:avLst/>
          </a:prstGeom>
          <a:noFill/>
        </p:spPr>
        <p:txBody>
          <a:bodyPr wrap="square" rtlCol="0">
            <a:noAutofit/>
          </a:bodyPr>
          <a:lstStyle/>
          <a:p>
            <a:pPr algn="ctr" fontAlgn="ctr"/>
            <a:r>
              <a:rPr lang="en-US" sz="1200" dirty="0" err="1" smtClean="0">
                <a:solidFill>
                  <a:srgbClr val="30B5C5"/>
                </a:solidFill>
                <a:latin typeface="Huawei Sans" panose="020C0503030203020204" pitchFamily="34" charset="0"/>
              </a:rPr>
              <a:t>L2</a:t>
            </a:r>
            <a:r>
              <a:rPr lang="en-US" sz="1200" dirty="0" smtClean="0">
                <a:solidFill>
                  <a:srgbClr val="30B5C5"/>
                </a:solidFill>
                <a:latin typeface="Huawei Sans" panose="020C0503030203020204" pitchFamily="34" charset="0"/>
              </a:rPr>
              <a:t> shared port</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76" descr="接入交换机.png"/>
          <p:cNvPicPr>
            <a:picLocks noChangeAspect="1"/>
          </p:cNvPicPr>
          <p:nvPr/>
        </p:nvPicPr>
        <p:blipFill>
          <a:blip r:embed="rId3"/>
          <a:stretch>
            <a:fillRect/>
          </a:stretch>
        </p:blipFill>
        <p:spPr bwMode="gray">
          <a:xfrm>
            <a:off x="9803178" y="2825549"/>
            <a:ext cx="372680" cy="304920"/>
          </a:xfrm>
          <a:prstGeom prst="rect">
            <a:avLst/>
          </a:prstGeom>
        </p:spPr>
      </p:pic>
      <p:pic>
        <p:nvPicPr>
          <p:cNvPr id="54" name="图片 76" descr="接入交换机.png"/>
          <p:cNvPicPr>
            <a:picLocks noChangeAspect="1"/>
          </p:cNvPicPr>
          <p:nvPr/>
        </p:nvPicPr>
        <p:blipFill>
          <a:blip r:embed="rId3"/>
          <a:stretch>
            <a:fillRect/>
          </a:stretch>
        </p:blipFill>
        <p:spPr bwMode="gray">
          <a:xfrm>
            <a:off x="8950948" y="3875755"/>
            <a:ext cx="372680" cy="304920"/>
          </a:xfrm>
          <a:prstGeom prst="rect">
            <a:avLst/>
          </a:prstGeom>
        </p:spPr>
      </p:pic>
      <p:pic>
        <p:nvPicPr>
          <p:cNvPr id="55" name="图片 76" descr="接入交换机.png"/>
          <p:cNvPicPr>
            <a:picLocks noChangeAspect="1"/>
          </p:cNvPicPr>
          <p:nvPr/>
        </p:nvPicPr>
        <p:blipFill>
          <a:blip r:embed="rId3"/>
          <a:stretch>
            <a:fillRect/>
          </a:stretch>
        </p:blipFill>
        <p:spPr bwMode="gray">
          <a:xfrm>
            <a:off x="10655406" y="3875755"/>
            <a:ext cx="372680" cy="304920"/>
          </a:xfrm>
          <a:prstGeom prst="rect">
            <a:avLst/>
          </a:prstGeom>
        </p:spPr>
      </p:pic>
      <p:sp>
        <p:nvSpPr>
          <p:cNvPr id="56" name="文本框 55"/>
          <p:cNvSpPr txBox="1"/>
          <p:nvPr/>
        </p:nvSpPr>
        <p:spPr bwMode="gray">
          <a:xfrm>
            <a:off x="10528610" y="4211235"/>
            <a:ext cx="646332" cy="276999"/>
          </a:xfrm>
          <a:prstGeom prst="rect">
            <a:avLst/>
          </a:prstGeom>
          <a:noFill/>
        </p:spPr>
        <p:txBody>
          <a:bodyPr wrap="square" rtlCol="0">
            <a:noAutofit/>
          </a:bodyPr>
          <a:lstStyle/>
          <a:p>
            <a:pPr algn="ctr" fontAlgn="ctr"/>
            <a:r>
              <a:rPr lang="en-US" sz="1200" b="1" dirty="0" err="1" smtClean="0">
                <a:latin typeface="Huawei Sans" panose="020C0503030203020204" pitchFamily="34" charset="0"/>
              </a:rPr>
              <a:t>Edge2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033151" y="1671654"/>
            <a:ext cx="540000" cy="441818"/>
          </a:xfrm>
          <a:prstGeom prst="rect">
            <a:avLst/>
          </a:prstGeom>
        </p:spPr>
      </p:pic>
      <p:sp>
        <p:nvSpPr>
          <p:cNvPr id="63" name="文本框 62"/>
          <p:cNvSpPr txBox="1"/>
          <p:nvPr/>
        </p:nvSpPr>
        <p:spPr bwMode="gray">
          <a:xfrm>
            <a:off x="2325079" y="2094021"/>
            <a:ext cx="793273" cy="274594"/>
          </a:xfrm>
          <a:prstGeom prst="rect">
            <a:avLst/>
          </a:prstGeom>
          <a:noFill/>
        </p:spPr>
        <p:txBody>
          <a:bodyPr wrap="none" rtlCol="0">
            <a:noAutofit/>
          </a:bodyPr>
          <a:lstStyle/>
          <a:p>
            <a:pPr algn="ctr" fontAlgn="ctr"/>
            <a:r>
              <a:rPr lang="en-US" sz="1200" dirty="0" smtClean="0">
                <a:latin typeface="Huawei Sans" panose="020C0503030203020204" pitchFamily="34" charset="0"/>
              </a:rPr>
              <a:t>Trust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p:nvPr/>
        </p:nvSpPr>
        <p:spPr bwMode="gray">
          <a:xfrm>
            <a:off x="6460311" y="3662326"/>
            <a:ext cx="550334" cy="550334"/>
          </a:xfrm>
          <a:prstGeom prst="ellipse">
            <a:avLst/>
          </a:prstGeom>
          <a:no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bwMode="ltGray">
          <a:xfrm>
            <a:off x="6460310" y="3806260"/>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err="1" smtClean="0">
                <a:latin typeface="Huawei Sans" panose="020C0503030203020204" pitchFamily="34" charset="0"/>
              </a:rPr>
              <a:t>VRF</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6219889" y="4180675"/>
            <a:ext cx="1014805" cy="274594"/>
          </a:xfrm>
          <a:prstGeom prst="rect">
            <a:avLst/>
          </a:prstGeom>
          <a:noFill/>
        </p:spPr>
        <p:txBody>
          <a:bodyPr wrap="square" rtlCol="0">
            <a:noAutofit/>
          </a:bodyPr>
          <a:lstStyle/>
          <a:p>
            <a:pPr algn="ctr" fontAlgn="ctr"/>
            <a:r>
              <a:rPr lang="en-US" sz="1200" b="1" dirty="0" smtClean="0">
                <a:latin typeface="Huawei Sans" panose="020C0503030203020204" pitchFamily="34" charset="0"/>
              </a:rPr>
              <a:t>Red </a:t>
            </a:r>
            <a:r>
              <a:rPr lang="en-US" sz="1200" b="1" dirty="0" err="1" smtClean="0">
                <a:latin typeface="Huawei Sans" panose="020C0503030203020204" pitchFamily="34" charset="0"/>
              </a:rPr>
              <a:t>VRF</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Group 165"/>
          <p:cNvGrpSpPr/>
          <p:nvPr/>
        </p:nvGrpSpPr>
        <p:grpSpPr bwMode="gray">
          <a:xfrm rot="10800000">
            <a:off x="5590893" y="1729860"/>
            <a:ext cx="1121573" cy="1932466"/>
            <a:chOff x="-1546029" y="914446"/>
            <a:chExt cx="1886815" cy="778776"/>
          </a:xfrm>
        </p:grpSpPr>
        <p:cxnSp>
          <p:nvCxnSpPr>
            <p:cNvPr id="70" name="Straight Connector 166"/>
            <p:cNvCxnSpPr/>
            <p:nvPr/>
          </p:nvCxnSpPr>
          <p:spPr bwMode="gray">
            <a:xfrm flipH="1" flipV="1">
              <a:off x="-1546029" y="914446"/>
              <a:ext cx="786911" cy="778776"/>
            </a:xfrm>
            <a:prstGeom prst="line">
              <a:avLst/>
            </a:prstGeom>
            <a:ln w="28575">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71" name="Straight Connector 167"/>
            <p:cNvCxnSpPr/>
            <p:nvPr/>
          </p:nvCxnSpPr>
          <p:spPr bwMode="gray">
            <a:xfrm flipV="1">
              <a:off x="-446125" y="914446"/>
              <a:ext cx="786911" cy="778776"/>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grpSp>
      <p:pic>
        <p:nvPicPr>
          <p:cNvPr id="73"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880213" y="1671654"/>
            <a:ext cx="540000" cy="441818"/>
          </a:xfrm>
          <a:prstGeom prst="rect">
            <a:avLst/>
          </a:prstGeom>
        </p:spPr>
      </p:pic>
      <p:sp>
        <p:nvSpPr>
          <p:cNvPr id="74" name="文本框 73"/>
          <p:cNvSpPr txBox="1"/>
          <p:nvPr/>
        </p:nvSpPr>
        <p:spPr bwMode="gray">
          <a:xfrm>
            <a:off x="5101087" y="2094021"/>
            <a:ext cx="793273" cy="274594"/>
          </a:xfrm>
          <a:prstGeom prst="rect">
            <a:avLst/>
          </a:prstGeom>
          <a:noFill/>
        </p:spPr>
        <p:txBody>
          <a:bodyPr wrap="none" rtlCol="0">
            <a:noAutofit/>
          </a:bodyPr>
          <a:lstStyle/>
          <a:p>
            <a:pPr algn="ctr" fontAlgn="ctr"/>
            <a:r>
              <a:rPr lang="en-US" sz="1200" dirty="0" smtClean="0">
                <a:latin typeface="Huawei Sans" panose="020C0503030203020204" pitchFamily="34" charset="0"/>
              </a:rPr>
              <a:t>Trust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6345158" y="2094021"/>
            <a:ext cx="793273" cy="274594"/>
          </a:xfrm>
          <a:prstGeom prst="rect">
            <a:avLst/>
          </a:prstGeom>
          <a:noFill/>
        </p:spPr>
        <p:txBody>
          <a:bodyPr wrap="none" rtlCol="0">
            <a:noAutofit/>
          </a:bodyPr>
          <a:lstStyle/>
          <a:p>
            <a:pPr algn="ctr" fontAlgn="ctr"/>
            <a:r>
              <a:rPr lang="en-US" sz="1200" dirty="0" smtClean="0">
                <a:latin typeface="Huawei Sans" panose="020C0503030203020204" pitchFamily="34" charset="0"/>
              </a:rPr>
              <a:t>Red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719518" y="1671654"/>
            <a:ext cx="540000" cy="441818"/>
          </a:xfrm>
          <a:prstGeom prst="rect">
            <a:avLst/>
          </a:prstGeom>
        </p:spPr>
      </p:pic>
      <p:sp>
        <p:nvSpPr>
          <p:cNvPr id="80" name="文本框 79"/>
          <p:cNvSpPr txBox="1"/>
          <p:nvPr/>
        </p:nvSpPr>
        <p:spPr bwMode="gray">
          <a:xfrm>
            <a:off x="9178299" y="2094021"/>
            <a:ext cx="793273" cy="274594"/>
          </a:xfrm>
          <a:prstGeom prst="rect">
            <a:avLst/>
          </a:prstGeom>
          <a:noFill/>
        </p:spPr>
        <p:txBody>
          <a:bodyPr wrap="none" rtlCol="0">
            <a:noAutofit/>
          </a:bodyPr>
          <a:lstStyle/>
          <a:p>
            <a:pPr algn="ctr" fontAlgn="ctr"/>
            <a:r>
              <a:rPr lang="en-US" sz="1200" dirty="0" smtClean="0">
                <a:latin typeface="Huawei Sans" panose="020C0503030203020204" pitchFamily="34" charset="0"/>
              </a:rPr>
              <a:t>Trust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9971572" y="2094021"/>
            <a:ext cx="793273" cy="274594"/>
          </a:xfrm>
          <a:prstGeom prst="rect">
            <a:avLst/>
          </a:prstGeom>
          <a:noFill/>
        </p:spPr>
        <p:txBody>
          <a:bodyPr wrap="none" rtlCol="0">
            <a:noAutofit/>
          </a:bodyPr>
          <a:lstStyle/>
          <a:p>
            <a:pPr fontAlgn="ctr"/>
            <a:r>
              <a:rPr lang="en-US" sz="1200" dirty="0" smtClean="0">
                <a:latin typeface="Huawei Sans" panose="020C0503030203020204" pitchFamily="34" charset="0"/>
              </a:rPr>
              <a:t>User gateway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24246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noAutofit/>
          </a:bodyPr>
          <a:lstStyle/>
          <a:p>
            <a:pPr lvl="0"/>
            <a:r>
              <a:rPr lang="en-US" sz="2000" b="1" dirty="0" smtClean="0">
                <a:solidFill>
                  <a:prstClr val="black"/>
                </a:solidFill>
                <a:latin typeface="Huawei Sans" panose="020C0503030203020204" pitchFamily="34" charset="0"/>
              </a:rPr>
              <a:t>VXLAN-based Virtualized Campus Network and Solution </a:t>
            </a:r>
          </a:p>
          <a:p>
            <a:pPr lvl="0"/>
            <a:r>
              <a:rPr lang="en-US" sz="2000" dirty="0" smtClean="0">
                <a:solidFill>
                  <a:schemeClr val="tx1">
                    <a:lumMod val="50000"/>
                    <a:lumOff val="50000"/>
                  </a:schemeClr>
                </a:solidFill>
                <a:latin typeface="Huawei Sans" panose="020C0503030203020204" pitchFamily="34" charset="0"/>
              </a:rPr>
              <a:t>Underlay Design</a:t>
            </a:r>
          </a:p>
          <a:p>
            <a:pPr lvl="0"/>
            <a:r>
              <a:rPr lang="en-US" sz="2000" dirty="0" smtClean="0">
                <a:solidFill>
                  <a:schemeClr val="tx1">
                    <a:lumMod val="50000"/>
                    <a:lumOff val="50000"/>
                  </a:schemeClr>
                </a:solidFill>
                <a:latin typeface="Huawei Sans" panose="020C0503030203020204" pitchFamily="34" charset="0"/>
              </a:rPr>
              <a:t>Fabric Design</a:t>
            </a:r>
          </a:p>
          <a:p>
            <a:pPr lvl="0"/>
            <a:r>
              <a:rPr lang="en-US" sz="2000" dirty="0" smtClean="0">
                <a:solidFill>
                  <a:schemeClr val="tx1">
                    <a:lumMod val="50000"/>
                    <a:lumOff val="50000"/>
                  </a:schemeClr>
                </a:solidFill>
                <a:latin typeface="Huawei Sans" panose="020C0503030203020204" pitchFamily="34" charset="0"/>
              </a:rPr>
              <a:t>Overlay Design</a:t>
            </a:r>
          </a:p>
          <a:p>
            <a:pPr lvl="0"/>
            <a:r>
              <a:rPr lang="en-US" sz="2000" dirty="0" smtClean="0">
                <a:solidFill>
                  <a:schemeClr val="tx1">
                    <a:lumMod val="50000"/>
                    <a:lumOff val="50000"/>
                  </a:schemeClr>
                </a:solidFill>
                <a:latin typeface="Huawei Sans" panose="020C0503030203020204" pitchFamily="34" charset="0"/>
              </a:rPr>
              <a:t>Admission Control and Free Mobility Design</a:t>
            </a:r>
          </a:p>
          <a:p>
            <a:pPr lvl="0"/>
            <a:r>
              <a:rPr lang="en-US" sz="2000" dirty="0" smtClean="0">
                <a:solidFill>
                  <a:schemeClr val="tx1">
                    <a:lumMod val="50000"/>
                    <a:lumOff val="50000"/>
                  </a:schemeClr>
                </a:solidFill>
                <a:latin typeface="Huawei Sans" panose="020C0503030203020204" pitchFamily="34" charset="0"/>
              </a:rPr>
              <a:t>WLAN Design</a:t>
            </a:r>
          </a:p>
          <a:p>
            <a:pPr lvl="0"/>
            <a:r>
              <a:rPr lang="en-US" sz="2000" dirty="0" smtClean="0">
                <a:solidFill>
                  <a:schemeClr val="tx1">
                    <a:lumMod val="50000"/>
                    <a:lumOff val="50000"/>
                  </a:schemeClr>
                </a:solidFill>
                <a:latin typeface="Huawei Sans" panose="020C0503030203020204" pitchFamily="34" charset="0"/>
              </a:rPr>
              <a:t>O&amp;M Design</a:t>
            </a:r>
            <a:endParaRPr lang="en-US" altLang="zh-CN" sz="2000" dirty="0">
              <a:solidFill>
                <a:schemeClr val="tx1">
                  <a:lumMod val="50000"/>
                  <a:lumOff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4423414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448969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noAutofit/>
          </a:bodyPr>
          <a:lstStyle/>
          <a:p>
            <a:pPr lvl="0"/>
            <a:r>
              <a:rPr lang="en-US" sz="2000" dirty="0" err="1" smtClean="0">
                <a:solidFill>
                  <a:schemeClr val="tx1">
                    <a:lumMod val="50000"/>
                    <a:lumOff val="50000"/>
                  </a:schemeClr>
                </a:solidFill>
                <a:latin typeface="Huawei Sans" panose="020C0503030203020204" pitchFamily="34" charset="0"/>
              </a:rPr>
              <a:t>VXLAN</a:t>
            </a:r>
            <a:r>
              <a:rPr lang="en-US" sz="2000" dirty="0" smtClean="0">
                <a:solidFill>
                  <a:schemeClr val="tx1">
                    <a:lumMod val="50000"/>
                    <a:lumOff val="50000"/>
                  </a:schemeClr>
                </a:solidFill>
                <a:latin typeface="Huawei Sans" panose="020C0503030203020204" pitchFamily="34" charset="0"/>
              </a:rPr>
              <a:t>-based Virtualized Campus Network and Solution </a:t>
            </a:r>
          </a:p>
          <a:p>
            <a:pPr lvl="0"/>
            <a:r>
              <a:rPr lang="en-US" sz="2000" dirty="0" smtClean="0">
                <a:solidFill>
                  <a:schemeClr val="tx1">
                    <a:lumMod val="50000"/>
                    <a:lumOff val="50000"/>
                  </a:schemeClr>
                </a:solidFill>
                <a:latin typeface="Huawei Sans" panose="020C0503030203020204" pitchFamily="34" charset="0"/>
              </a:rPr>
              <a:t>Underlay Design</a:t>
            </a:r>
          </a:p>
          <a:p>
            <a:pPr lvl="0"/>
            <a:r>
              <a:rPr lang="en-US" sz="2000" dirty="0" smtClean="0">
                <a:solidFill>
                  <a:schemeClr val="tx1">
                    <a:lumMod val="50000"/>
                    <a:lumOff val="50000"/>
                  </a:schemeClr>
                </a:solidFill>
                <a:latin typeface="Huawei Sans" panose="020C0503030203020204" pitchFamily="34" charset="0"/>
              </a:rPr>
              <a:t>Fabric Design</a:t>
            </a:r>
          </a:p>
          <a:p>
            <a:pPr lvl="0"/>
            <a:r>
              <a:rPr lang="en-US" sz="2000" b="1" dirty="0" smtClean="0">
                <a:solidFill>
                  <a:prstClr val="black"/>
                </a:solidFill>
                <a:latin typeface="Huawei Sans" panose="020C0503030203020204" pitchFamily="34" charset="0"/>
              </a:rPr>
              <a:t>Overlay Design</a:t>
            </a:r>
          </a:p>
          <a:p>
            <a:pPr lvl="0"/>
            <a:r>
              <a:rPr lang="en-US" sz="2000" dirty="0" smtClean="0">
                <a:solidFill>
                  <a:schemeClr val="tx1">
                    <a:lumMod val="50000"/>
                    <a:lumOff val="50000"/>
                  </a:schemeClr>
                </a:solidFill>
                <a:latin typeface="Huawei Sans" panose="020C0503030203020204" pitchFamily="34" charset="0"/>
              </a:rPr>
              <a:t>Admission Control and Free Mobility Design</a:t>
            </a:r>
          </a:p>
          <a:p>
            <a:pPr lvl="0"/>
            <a:r>
              <a:rPr lang="en-US" sz="2000" dirty="0" smtClean="0">
                <a:solidFill>
                  <a:schemeClr val="tx1">
                    <a:lumMod val="50000"/>
                    <a:lumOff val="50000"/>
                  </a:schemeClr>
                </a:solidFill>
                <a:latin typeface="Huawei Sans" panose="020C0503030203020204" pitchFamily="34" charset="0"/>
              </a:rPr>
              <a:t>WLAN Design</a:t>
            </a:r>
            <a:endParaRPr lang="en-US" altLang="zh-CN" sz="2000" dirty="0" smtClean="0">
              <a:solidFill>
                <a:schemeClr val="tx1">
                  <a:lumMod val="50000"/>
                  <a:lumOff val="50000"/>
                </a:schemeClr>
              </a:solidFill>
              <a:latin typeface="Huawei Sans" panose="020C0503030203020204" pitchFamily="34" charset="0"/>
              <a:sym typeface="Huawei Sans" panose="020C0503030203020204" pitchFamily="34" charset="0"/>
            </a:endParaRPr>
          </a:p>
          <a:p>
            <a:pPr lvl="0"/>
            <a:r>
              <a:rPr lang="en-US" sz="2000" dirty="0" err="1" smtClean="0">
                <a:solidFill>
                  <a:schemeClr val="tx1">
                    <a:lumMod val="50000"/>
                    <a:lumOff val="50000"/>
                  </a:schemeClr>
                </a:solidFill>
                <a:latin typeface="Huawei Sans" panose="020C0503030203020204" pitchFamily="34" charset="0"/>
              </a:rPr>
              <a:t>O&amp;M</a:t>
            </a:r>
            <a:r>
              <a:rPr lang="en-US" sz="2000" dirty="0" smtClean="0">
                <a:solidFill>
                  <a:schemeClr val="tx1">
                    <a:lumMod val="50000"/>
                    <a:lumOff val="50000"/>
                  </a:schemeClr>
                </a:solidFill>
                <a:latin typeface="Huawei Sans" panose="020C0503030203020204" pitchFamily="34" charset="0"/>
              </a:rPr>
              <a:t> Design</a:t>
            </a:r>
            <a:endParaRPr lang="en-US" altLang="zh-CN" sz="2000" dirty="0">
              <a:solidFill>
                <a:schemeClr val="tx1">
                  <a:lumMod val="50000"/>
                  <a:lumOff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54741341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err="1" smtClean="0">
                <a:latin typeface="Huawei Sans" panose="020C0503030203020204" pitchFamily="34" charset="0"/>
              </a:rPr>
              <a:t>VN</a:t>
            </a:r>
            <a:r>
              <a:rPr lang="en-US" dirty="0" smtClean="0">
                <a:latin typeface="Huawei Sans" panose="020C0503030203020204" pitchFamily="34" charset="0"/>
              </a:rPr>
              <a:t> </a:t>
            </a:r>
            <a:r>
              <a:rPr lang="en-US" dirty="0" smtClean="0">
                <a:solidFill>
                  <a:prstClr val="black"/>
                </a:solidFill>
                <a:latin typeface="Huawei Sans" panose="020C0503030203020204" pitchFamily="34" charset="0"/>
              </a:rPr>
              <a:t>Design Process</a:t>
            </a:r>
            <a:endParaRPr lang="en-US" altLang="zh-CN" dirty="0">
              <a:latin typeface="Huawei Sans" panose="020C0503030203020204" pitchFamily="34" charset="0"/>
              <a:sym typeface="Huawei Sans" panose="020C0503030203020204" pitchFamily="34" charset="0"/>
            </a:endParaRPr>
          </a:p>
        </p:txBody>
      </p:sp>
      <p:sp>
        <p:nvSpPr>
          <p:cNvPr id="3" name="梯形 2"/>
          <p:cNvSpPr/>
          <p:nvPr/>
        </p:nvSpPr>
        <p:spPr bwMode="gray">
          <a:xfrm>
            <a:off x="5172370" y="2269818"/>
            <a:ext cx="6050762" cy="473072"/>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82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7593037" y="2393915"/>
            <a:ext cx="1031636" cy="305105"/>
          </a:xfrm>
          <a:prstGeom prst="rect">
            <a:avLst/>
          </a:prstGeom>
        </p:spPr>
        <p:txBody>
          <a:bodyPr wrap="square">
            <a:noAutofit/>
          </a:bodyPr>
          <a:lstStyle/>
          <a:p>
            <a:pPr algn="ctr" fontAlgn="ctr"/>
            <a:r>
              <a:rPr lang="en-US" sz="1400" dirty="0" smtClean="0">
                <a:latin typeface="Huawei Sans" panose="020C0503030203020204" pitchFamily="34" charset="0"/>
              </a:rPr>
              <a:t>Fabric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梯形 5"/>
          <p:cNvSpPr/>
          <p:nvPr/>
        </p:nvSpPr>
        <p:spPr bwMode="gray">
          <a:xfrm>
            <a:off x="5446046" y="1344154"/>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5881938" y="1099878"/>
            <a:ext cx="556773" cy="629606"/>
            <a:chOff x="7493567" y="5008689"/>
            <a:chExt cx="1283264" cy="956570"/>
          </a:xfrm>
        </p:grpSpPr>
        <p:cxnSp>
          <p:nvCxnSpPr>
            <p:cNvPr id="9" name="直接连接符 8"/>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a:stCxn id="14" idx="3"/>
            <a:endCxn id="15" idx="1"/>
          </p:cNvCxnSpPr>
          <p:nvPr/>
        </p:nvCxnSpPr>
        <p:spPr bwMode="gray">
          <a:xfrm>
            <a:off x="6532627" y="1746427"/>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3" idx="3"/>
            <a:endCxn id="16" idx="1"/>
          </p:cNvCxnSpPr>
          <p:nvPr/>
        </p:nvCxnSpPr>
        <p:spPr bwMode="gray">
          <a:xfrm>
            <a:off x="6353233" y="1140947"/>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87" descr="汇聚交换机.png"/>
          <p:cNvPicPr>
            <a:picLocks noChangeAspect="1"/>
          </p:cNvPicPr>
          <p:nvPr/>
        </p:nvPicPr>
        <p:blipFill>
          <a:blip r:embed="rId3"/>
          <a:stretch>
            <a:fillRect/>
          </a:stretch>
        </p:blipFill>
        <p:spPr bwMode="gray">
          <a:xfrm>
            <a:off x="6118664" y="1044986"/>
            <a:ext cx="234569" cy="191922"/>
          </a:xfrm>
          <a:prstGeom prst="rect">
            <a:avLst/>
          </a:prstGeom>
        </p:spPr>
      </p:pic>
      <p:pic>
        <p:nvPicPr>
          <p:cNvPr id="14" name="图片 87" descr="汇聚交换机.png"/>
          <p:cNvPicPr>
            <a:picLocks noChangeAspect="1"/>
          </p:cNvPicPr>
          <p:nvPr/>
        </p:nvPicPr>
        <p:blipFill>
          <a:blip r:embed="rId3"/>
          <a:stretch>
            <a:fillRect/>
          </a:stretch>
        </p:blipFill>
        <p:spPr bwMode="gray">
          <a:xfrm>
            <a:off x="6298058" y="1650466"/>
            <a:ext cx="234569" cy="191922"/>
          </a:xfrm>
          <a:prstGeom prst="rect">
            <a:avLst/>
          </a:prstGeom>
        </p:spPr>
      </p:pic>
      <p:pic>
        <p:nvPicPr>
          <p:cNvPr id="15" name="图片 76" descr="接入交换机.png"/>
          <p:cNvPicPr>
            <a:picLocks noChangeAspect="1"/>
          </p:cNvPicPr>
          <p:nvPr/>
        </p:nvPicPr>
        <p:blipFill>
          <a:blip r:embed="rId4"/>
          <a:stretch>
            <a:fillRect/>
          </a:stretch>
        </p:blipFill>
        <p:spPr bwMode="gray">
          <a:xfrm>
            <a:off x="6774437" y="1650466"/>
            <a:ext cx="234569" cy="191922"/>
          </a:xfrm>
          <a:prstGeom prst="rect">
            <a:avLst/>
          </a:prstGeom>
        </p:spPr>
      </p:pic>
      <p:pic>
        <p:nvPicPr>
          <p:cNvPr id="16" name="图片 15" descr="接入交换机.png"/>
          <p:cNvPicPr>
            <a:picLocks noChangeAspect="1"/>
          </p:cNvPicPr>
          <p:nvPr/>
        </p:nvPicPr>
        <p:blipFill>
          <a:blip r:embed="rId4"/>
          <a:stretch>
            <a:fillRect/>
          </a:stretch>
        </p:blipFill>
        <p:spPr bwMode="gray">
          <a:xfrm>
            <a:off x="6596137" y="1044986"/>
            <a:ext cx="234569" cy="191922"/>
          </a:xfrm>
          <a:prstGeom prst="rect">
            <a:avLst/>
          </a:prstGeom>
        </p:spPr>
      </p:pic>
      <p:pic>
        <p:nvPicPr>
          <p:cNvPr id="17" name="图片 86" descr="核心交换机.png"/>
          <p:cNvPicPr>
            <a:picLocks noChangeAspect="1"/>
          </p:cNvPicPr>
          <p:nvPr/>
        </p:nvPicPr>
        <p:blipFill>
          <a:blip r:embed="rId5"/>
          <a:stretch>
            <a:fillRect/>
          </a:stretch>
        </p:blipFill>
        <p:spPr bwMode="gray">
          <a:xfrm>
            <a:off x="5735735" y="1362136"/>
            <a:ext cx="234569" cy="191922"/>
          </a:xfrm>
          <a:prstGeom prst="rect">
            <a:avLst/>
          </a:prstGeom>
        </p:spPr>
      </p:pic>
      <p:sp>
        <p:nvSpPr>
          <p:cNvPr id="18" name="矩形 17"/>
          <p:cNvSpPr/>
          <p:nvPr/>
        </p:nvSpPr>
        <p:spPr bwMode="gray">
          <a:xfrm>
            <a:off x="5479968" y="1892310"/>
            <a:ext cx="1769774" cy="430887"/>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VN1</a:t>
            </a:r>
            <a:r>
              <a:rPr lang="en-US" sz="1100" dirty="0" smtClean="0">
                <a:solidFill>
                  <a:prstClr val="black"/>
                </a:solidFill>
                <a:latin typeface="Huawei Sans" panose="020C0503030203020204" pitchFamily="34" charset="0"/>
              </a:rPr>
              <a:t>: OA network</a:t>
            </a:r>
            <a:endParaRPr lang="en-US" altLang="zh-CN" sz="1100" dirty="0">
              <a:solidFill>
                <a:prstClr val="black"/>
              </a:solidFill>
              <a:latin typeface="Huawei Sans" panose="020C0503030203020204" pitchFamily="34" charset="0"/>
              <a:cs typeface="Arial"/>
            </a:endParaRPr>
          </a:p>
        </p:txBody>
      </p:sp>
      <p:sp>
        <p:nvSpPr>
          <p:cNvPr id="19" name="梯形 18"/>
          <p:cNvSpPr/>
          <p:nvPr/>
        </p:nvSpPr>
        <p:spPr bwMode="gray">
          <a:xfrm>
            <a:off x="7318953" y="1344154"/>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p:nvPr/>
        </p:nvCxnSpPr>
        <p:spPr bwMode="gray">
          <a:xfrm flipH="1">
            <a:off x="7795951" y="1099874"/>
            <a:ext cx="367864" cy="30046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22" idx="3"/>
            <a:endCxn id="23" idx="1"/>
          </p:cNvCxnSpPr>
          <p:nvPr/>
        </p:nvCxnSpPr>
        <p:spPr bwMode="gray">
          <a:xfrm>
            <a:off x="8226140" y="1140947"/>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2" name="图片 87" descr="汇聚交换机.png"/>
          <p:cNvPicPr>
            <a:picLocks noChangeAspect="1"/>
          </p:cNvPicPr>
          <p:nvPr/>
        </p:nvPicPr>
        <p:blipFill>
          <a:blip r:embed="rId3"/>
          <a:stretch>
            <a:fillRect/>
          </a:stretch>
        </p:blipFill>
        <p:spPr bwMode="gray">
          <a:xfrm>
            <a:off x="7991571" y="1044986"/>
            <a:ext cx="234569" cy="191922"/>
          </a:xfrm>
          <a:prstGeom prst="rect">
            <a:avLst/>
          </a:prstGeom>
        </p:spPr>
      </p:pic>
      <p:pic>
        <p:nvPicPr>
          <p:cNvPr id="23" name="图片 22" descr="接入交换机.png"/>
          <p:cNvPicPr>
            <a:picLocks noChangeAspect="1"/>
          </p:cNvPicPr>
          <p:nvPr/>
        </p:nvPicPr>
        <p:blipFill>
          <a:blip r:embed="rId4"/>
          <a:stretch>
            <a:fillRect/>
          </a:stretch>
        </p:blipFill>
        <p:spPr bwMode="gray">
          <a:xfrm>
            <a:off x="8469044" y="1044986"/>
            <a:ext cx="234569" cy="191922"/>
          </a:xfrm>
          <a:prstGeom prst="rect">
            <a:avLst/>
          </a:prstGeom>
        </p:spPr>
      </p:pic>
      <p:pic>
        <p:nvPicPr>
          <p:cNvPr id="24" name="图片 86" descr="核心交换机.png"/>
          <p:cNvPicPr>
            <a:picLocks noChangeAspect="1"/>
          </p:cNvPicPr>
          <p:nvPr/>
        </p:nvPicPr>
        <p:blipFill>
          <a:blip r:embed="rId5"/>
          <a:stretch>
            <a:fillRect/>
          </a:stretch>
        </p:blipFill>
        <p:spPr bwMode="gray">
          <a:xfrm>
            <a:off x="7608642" y="1362136"/>
            <a:ext cx="234569" cy="191922"/>
          </a:xfrm>
          <a:prstGeom prst="rect">
            <a:avLst/>
          </a:prstGeom>
        </p:spPr>
      </p:pic>
      <p:sp>
        <p:nvSpPr>
          <p:cNvPr id="25" name="矩形 24"/>
          <p:cNvSpPr/>
          <p:nvPr/>
        </p:nvSpPr>
        <p:spPr bwMode="gray">
          <a:xfrm>
            <a:off x="7306660" y="1892310"/>
            <a:ext cx="1815209" cy="430887"/>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VN2</a:t>
            </a:r>
            <a:r>
              <a:rPr lang="en-US" sz="1100" dirty="0" smtClean="0">
                <a:solidFill>
                  <a:prstClr val="black"/>
                </a:solidFill>
                <a:latin typeface="Huawei Sans" panose="020C0503030203020204" pitchFamily="34" charset="0"/>
              </a:rPr>
              <a:t>: R&amp;D network</a:t>
            </a:r>
            <a:endParaRPr lang="en-US" altLang="zh-CN" sz="1100" dirty="0">
              <a:solidFill>
                <a:prstClr val="black"/>
              </a:solidFill>
              <a:latin typeface="Huawei Sans" panose="020C0503030203020204" pitchFamily="34" charset="0"/>
              <a:cs typeface="Arial"/>
            </a:endParaRPr>
          </a:p>
        </p:txBody>
      </p:sp>
      <p:sp>
        <p:nvSpPr>
          <p:cNvPr id="26" name="梯形 25"/>
          <p:cNvSpPr/>
          <p:nvPr/>
        </p:nvSpPr>
        <p:spPr bwMode="gray">
          <a:xfrm>
            <a:off x="9205872" y="1344154"/>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p:nvPr/>
        </p:nvCxnSpPr>
        <p:spPr bwMode="gray">
          <a:xfrm flipH="1" flipV="1">
            <a:off x="9641764" y="1488271"/>
            <a:ext cx="556773" cy="24120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9" idx="3"/>
            <a:endCxn id="30" idx="1"/>
          </p:cNvCxnSpPr>
          <p:nvPr/>
        </p:nvCxnSpPr>
        <p:spPr bwMode="gray">
          <a:xfrm>
            <a:off x="10292453" y="1746427"/>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9" name="图片 87" descr="汇聚交换机.png"/>
          <p:cNvPicPr>
            <a:picLocks noChangeAspect="1"/>
          </p:cNvPicPr>
          <p:nvPr/>
        </p:nvPicPr>
        <p:blipFill>
          <a:blip r:embed="rId3"/>
          <a:stretch>
            <a:fillRect/>
          </a:stretch>
        </p:blipFill>
        <p:spPr bwMode="gray">
          <a:xfrm>
            <a:off x="10057884" y="1650466"/>
            <a:ext cx="234569" cy="191922"/>
          </a:xfrm>
          <a:prstGeom prst="rect">
            <a:avLst/>
          </a:prstGeom>
        </p:spPr>
      </p:pic>
      <p:pic>
        <p:nvPicPr>
          <p:cNvPr id="30" name="图片 76" descr="接入交换机.png"/>
          <p:cNvPicPr>
            <a:picLocks noChangeAspect="1"/>
          </p:cNvPicPr>
          <p:nvPr/>
        </p:nvPicPr>
        <p:blipFill>
          <a:blip r:embed="rId4"/>
          <a:stretch>
            <a:fillRect/>
          </a:stretch>
        </p:blipFill>
        <p:spPr bwMode="gray">
          <a:xfrm>
            <a:off x="10534263" y="1650466"/>
            <a:ext cx="234569" cy="191922"/>
          </a:xfrm>
          <a:prstGeom prst="rect">
            <a:avLst/>
          </a:prstGeom>
        </p:spPr>
      </p:pic>
      <p:pic>
        <p:nvPicPr>
          <p:cNvPr id="31" name="图片 86" descr="核心交换机.png"/>
          <p:cNvPicPr>
            <a:picLocks noChangeAspect="1"/>
          </p:cNvPicPr>
          <p:nvPr/>
        </p:nvPicPr>
        <p:blipFill>
          <a:blip r:embed="rId5"/>
          <a:stretch>
            <a:fillRect/>
          </a:stretch>
        </p:blipFill>
        <p:spPr bwMode="gray">
          <a:xfrm>
            <a:off x="9495561" y="1362136"/>
            <a:ext cx="234569" cy="191922"/>
          </a:xfrm>
          <a:prstGeom prst="rect">
            <a:avLst/>
          </a:prstGeom>
        </p:spPr>
      </p:pic>
      <p:sp>
        <p:nvSpPr>
          <p:cNvPr id="32" name="矩形 31"/>
          <p:cNvSpPr/>
          <p:nvPr/>
        </p:nvSpPr>
        <p:spPr bwMode="gray">
          <a:xfrm>
            <a:off x="9193578" y="1892310"/>
            <a:ext cx="1815209" cy="600164"/>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VN3</a:t>
            </a:r>
            <a:r>
              <a:rPr lang="en-US" sz="1100" dirty="0" smtClean="0">
                <a:solidFill>
                  <a:prstClr val="black"/>
                </a:solidFill>
                <a:latin typeface="Huawei Sans" panose="020C0503030203020204" pitchFamily="34" charset="0"/>
              </a:rPr>
              <a:t>: production network</a:t>
            </a:r>
            <a:endParaRPr lang="en-US" altLang="zh-CN" sz="1100" dirty="0">
              <a:solidFill>
                <a:prstClr val="black"/>
              </a:solidFill>
              <a:latin typeface="Huawei Sans" panose="020C0503030203020204" pitchFamily="34" charset="0"/>
              <a:cs typeface="Arial"/>
            </a:endParaRPr>
          </a:p>
        </p:txBody>
      </p:sp>
      <p:sp>
        <p:nvSpPr>
          <p:cNvPr id="33" name="圆角矩形 75"/>
          <p:cNvSpPr/>
          <p:nvPr/>
        </p:nvSpPr>
        <p:spPr bwMode="gray">
          <a:xfrm>
            <a:off x="935313" y="1317895"/>
            <a:ext cx="3263506"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VN</a:t>
            </a:r>
            <a:r>
              <a:rPr lang="en-US" sz="1600" dirty="0" smtClean="0">
                <a:solidFill>
                  <a:srgbClr val="30B5C5"/>
                </a:solidFill>
                <a:latin typeface="Huawei Sans" panose="020C0503030203020204" pitchFamily="34" charset="0"/>
              </a:rPr>
              <a:t>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bwMode="gray">
          <a:xfrm>
            <a:off x="935313" y="1706648"/>
            <a:ext cx="3263506" cy="781200"/>
          </a:xfrm>
          <a:prstGeom prst="roundRect">
            <a:avLst>
              <a:gd name="adj" fmla="val 4628"/>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lnSpc>
                <a:spcPts val="2000"/>
              </a:lnSpc>
              <a:spcAft>
                <a:spcPts val="300"/>
              </a:spcAft>
            </a:pPr>
            <a:r>
              <a:rPr lang="en-US" sz="1400" dirty="0" smtClean="0">
                <a:solidFill>
                  <a:schemeClr val="tx1"/>
                </a:solidFill>
                <a:latin typeface="Huawei Sans" panose="020C0503030203020204" pitchFamily="34" charset="0"/>
              </a:rPr>
              <a:t>Divide the physical network into multiple </a:t>
            </a:r>
            <a:r>
              <a:rPr lang="en-US" sz="1400" dirty="0" err="1" smtClean="0">
                <a:solidFill>
                  <a:schemeClr val="tx1"/>
                </a:solidFill>
                <a:latin typeface="Huawei Sans" panose="020C0503030203020204" pitchFamily="34" charset="0"/>
              </a:rPr>
              <a:t>VNs</a:t>
            </a:r>
            <a:r>
              <a:rPr lang="en-US" sz="1400" dirty="0" smtClean="0">
                <a:solidFill>
                  <a:schemeClr val="tx1"/>
                </a:solidFill>
                <a:latin typeface="Huawei Sans" panose="020C0503030203020204" pitchFamily="34" charset="0"/>
              </a:rPr>
              <a:t>.</a:t>
            </a:r>
            <a:endParaRPr lang="en-US" altLang="zh-CN" sz="1400" dirty="0">
              <a:solidFill>
                <a:schemeClr val="tx1"/>
              </a:solidFill>
              <a:latin typeface="Huawei Sans" panose="020C0503030203020204" pitchFamily="34" charset="0"/>
              <a:ea typeface="微软雅黑" panose="020B0503020204020204" pitchFamily="34" charset="-122"/>
              <a:cs typeface="Arial" pitchFamily="34" charset="0"/>
            </a:endParaRPr>
          </a:p>
        </p:txBody>
      </p:sp>
      <p:sp>
        <p:nvSpPr>
          <p:cNvPr id="35" name="圆角矩形 75"/>
          <p:cNvSpPr/>
          <p:nvPr/>
        </p:nvSpPr>
        <p:spPr bwMode="gray">
          <a:xfrm>
            <a:off x="935313" y="2785978"/>
            <a:ext cx="3263506"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Policy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935313" y="3174729"/>
            <a:ext cx="3263506" cy="1262183"/>
          </a:xfrm>
          <a:prstGeom prst="roundRect">
            <a:avLst>
              <a:gd name="adj" fmla="val 4628"/>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lnSpc>
                <a:spcPts val="2000"/>
              </a:lnSpc>
              <a:spcAft>
                <a:spcPts val="300"/>
              </a:spcAft>
            </a:pPr>
            <a:r>
              <a:rPr lang="en-US" sz="1400" dirty="0" smtClean="0">
                <a:solidFill>
                  <a:schemeClr val="tx1"/>
                </a:solidFill>
                <a:latin typeface="Huawei Sans" panose="020C0503030203020204" pitchFamily="34" charset="0"/>
              </a:rPr>
              <a:t>Group users and define inter-group policies (policy control matrix).</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fontAlgn="ctr">
              <a:lnSpc>
                <a:spcPts val="2000"/>
              </a:lnSpc>
              <a:spcAft>
                <a:spcPts val="300"/>
              </a:spcAft>
            </a:pPr>
            <a:r>
              <a:rPr lang="en-US" sz="1400" dirty="0" smtClean="0">
                <a:solidFill>
                  <a:schemeClr val="tx1"/>
                </a:solidFill>
                <a:latin typeface="Huawei Sans" panose="020C0503030203020204" pitchFamily="34" charset="0"/>
              </a:rPr>
              <a:t>Define inter-</a:t>
            </a:r>
            <a:r>
              <a:rPr lang="en-US" sz="1400" dirty="0" err="1" smtClean="0">
                <a:solidFill>
                  <a:schemeClr val="tx1"/>
                </a:solidFill>
                <a:latin typeface="Huawei Sans" panose="020C0503030203020204" pitchFamily="34" charset="0"/>
              </a:rPr>
              <a:t>VN</a:t>
            </a:r>
            <a:r>
              <a:rPr lang="en-US" sz="1400" dirty="0" smtClean="0">
                <a:solidFill>
                  <a:schemeClr val="tx1"/>
                </a:solidFill>
                <a:latin typeface="Huawei Sans" panose="020C0503030203020204" pitchFamily="34" charset="0"/>
              </a:rPr>
              <a:t> access policies based on the policy control matrix.</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7" name="圆角矩形 75"/>
          <p:cNvSpPr/>
          <p:nvPr/>
        </p:nvSpPr>
        <p:spPr bwMode="gray">
          <a:xfrm>
            <a:off x="935313" y="4754497"/>
            <a:ext cx="3263506"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VN</a:t>
            </a:r>
            <a:r>
              <a:rPr lang="en-US" sz="1600" dirty="0" smtClean="0">
                <a:solidFill>
                  <a:srgbClr val="30B5C5"/>
                </a:solidFill>
                <a:latin typeface="Huawei Sans" panose="020C0503030203020204" pitchFamily="34" charset="0"/>
              </a:rPr>
              <a:t> access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75"/>
          <p:cNvSpPr/>
          <p:nvPr/>
        </p:nvSpPr>
        <p:spPr bwMode="gray">
          <a:xfrm>
            <a:off x="935313" y="5143249"/>
            <a:ext cx="3263506" cy="920059"/>
          </a:xfrm>
          <a:prstGeom prst="roundRect">
            <a:avLst>
              <a:gd name="adj" fmla="val 4628"/>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lnSpc>
                <a:spcPts val="2000"/>
              </a:lnSpc>
              <a:spcAft>
                <a:spcPts val="300"/>
              </a:spcAft>
            </a:pPr>
            <a:r>
              <a:rPr lang="en-US" sz="1400" dirty="0" smtClean="0">
                <a:solidFill>
                  <a:schemeClr val="tx1"/>
                </a:solidFill>
                <a:latin typeface="Huawei Sans" panose="020C0503030203020204" pitchFamily="34" charset="0"/>
              </a:rPr>
              <a:t>Plan the mapping between </a:t>
            </a:r>
            <a:r>
              <a:rPr lang="en-US" sz="1400" dirty="0" err="1" smtClean="0">
                <a:solidFill>
                  <a:schemeClr val="tx1"/>
                </a:solidFill>
                <a:latin typeface="Huawei Sans" panose="020C0503030203020204" pitchFamily="34" charset="0"/>
              </a:rPr>
              <a:t>VLANs</a:t>
            </a:r>
            <a:r>
              <a:rPr lang="en-US" sz="1400" dirty="0" smtClean="0">
                <a:solidFill>
                  <a:schemeClr val="tx1"/>
                </a:solidFill>
                <a:latin typeface="Huawei Sans" panose="020C0503030203020204" pitchFamily="34" charset="0"/>
              </a:rPr>
              <a:t> of physical networks and BDs of </a:t>
            </a:r>
            <a:r>
              <a:rPr lang="en-US" sz="1400" dirty="0" err="1" smtClean="0">
                <a:solidFill>
                  <a:schemeClr val="tx1"/>
                </a:solidFill>
                <a:latin typeface="Huawei Sans" panose="020C0503030203020204" pitchFamily="34" charset="0"/>
              </a:rPr>
              <a:t>VNs</a:t>
            </a:r>
            <a:r>
              <a:rPr lang="en-US" sz="1400" dirty="0" smtClean="0">
                <a:solidFill>
                  <a:schemeClr val="tx1"/>
                </a:solidFill>
                <a:latin typeface="Huawei Sans" panose="020C0503030203020204" pitchFamily="34" charset="0"/>
              </a:rPr>
              <a:t>.</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fontAlgn="ctr">
              <a:lnSpc>
                <a:spcPts val="2000"/>
              </a:lnSpc>
              <a:spcAft>
                <a:spcPts val="300"/>
              </a:spcAft>
            </a:pPr>
            <a:r>
              <a:rPr lang="en-US" sz="1400" dirty="0" smtClean="0">
                <a:solidFill>
                  <a:schemeClr val="tx1"/>
                </a:solidFill>
                <a:latin typeface="Huawei Sans" panose="020C0503030203020204" pitchFamily="34" charset="0"/>
              </a:rPr>
              <a:t>Plan terminal user access modes.</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9" name="Right Arrow 157"/>
          <p:cNvSpPr/>
          <p:nvPr/>
        </p:nvSpPr>
        <p:spPr bwMode="gray">
          <a:xfrm>
            <a:off x="4224451" y="1713962"/>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gradFill>
          <a:ln w="9525">
            <a:gradFill flip="none" rotWithShape="1">
              <a:gsLst>
                <a:gs pos="0">
                  <a:schemeClr val="accent1">
                    <a:lumMod val="5000"/>
                    <a:lumOff val="95000"/>
                  </a:schemeClr>
                </a:gs>
                <a:gs pos="100000">
                  <a:schemeClr val="tx1"/>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ight Arrow 157"/>
          <p:cNvSpPr/>
          <p:nvPr/>
        </p:nvSpPr>
        <p:spPr bwMode="gray">
          <a:xfrm>
            <a:off x="4224451" y="3398832"/>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gradFill>
          <a:ln w="9525">
            <a:gradFill flip="none" rotWithShape="1">
              <a:gsLst>
                <a:gs pos="0">
                  <a:schemeClr val="accent1">
                    <a:lumMod val="5000"/>
                    <a:lumOff val="95000"/>
                  </a:schemeClr>
                </a:gs>
                <a:gs pos="100000">
                  <a:schemeClr val="tx1"/>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ight Arrow 157"/>
          <p:cNvSpPr/>
          <p:nvPr/>
        </p:nvSpPr>
        <p:spPr bwMode="gray">
          <a:xfrm>
            <a:off x="4224451" y="5066757"/>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gradFill>
          <a:ln w="9525">
            <a:gradFill flip="none" rotWithShape="1">
              <a:gsLst>
                <a:gs pos="0">
                  <a:schemeClr val="accent1">
                    <a:lumMod val="5000"/>
                    <a:lumOff val="95000"/>
                  </a:schemeClr>
                </a:gs>
                <a:gs pos="100000">
                  <a:schemeClr val="tx1"/>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梯形 41"/>
          <p:cNvSpPr/>
          <p:nvPr/>
        </p:nvSpPr>
        <p:spPr bwMode="gray">
          <a:xfrm>
            <a:off x="5446046" y="3509903"/>
            <a:ext cx="1790622" cy="794258"/>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5469115" y="3987198"/>
            <a:ext cx="1744485" cy="261610"/>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VN1</a:t>
            </a:r>
            <a:r>
              <a:rPr lang="en-US" sz="1100" dirty="0" smtClean="0">
                <a:solidFill>
                  <a:prstClr val="black"/>
                </a:solidFill>
                <a:latin typeface="Huawei Sans" panose="020C0503030203020204" pitchFamily="34" charset="0"/>
              </a:rPr>
              <a:t>: OA network</a:t>
            </a:r>
            <a:endParaRPr lang="en-US" altLang="zh-CN" sz="1100" dirty="0">
              <a:solidFill>
                <a:prstClr val="black"/>
              </a:solidFill>
              <a:latin typeface="Huawei Sans" panose="020C0503030203020204" pitchFamily="34" charset="0"/>
              <a:cs typeface="Arial"/>
            </a:endParaRPr>
          </a:p>
        </p:txBody>
      </p:sp>
      <p:sp>
        <p:nvSpPr>
          <p:cNvPr id="44" name="梯形 43"/>
          <p:cNvSpPr/>
          <p:nvPr/>
        </p:nvSpPr>
        <p:spPr bwMode="gray">
          <a:xfrm>
            <a:off x="7318953" y="3509903"/>
            <a:ext cx="1790622" cy="794258"/>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7342022" y="3987198"/>
            <a:ext cx="1744485" cy="261610"/>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VN2</a:t>
            </a:r>
            <a:r>
              <a:rPr lang="en-US" sz="1100" dirty="0" smtClean="0">
                <a:solidFill>
                  <a:prstClr val="black"/>
                </a:solidFill>
                <a:latin typeface="Huawei Sans" panose="020C0503030203020204" pitchFamily="34" charset="0"/>
              </a:rPr>
              <a:t>: R&amp;D network</a:t>
            </a:r>
            <a:endParaRPr lang="en-US" altLang="zh-CN" sz="1100" dirty="0">
              <a:solidFill>
                <a:prstClr val="black"/>
              </a:solidFill>
              <a:latin typeface="Huawei Sans" panose="020C0503030203020204" pitchFamily="34" charset="0"/>
              <a:cs typeface="Arial"/>
            </a:endParaRPr>
          </a:p>
        </p:txBody>
      </p:sp>
      <p:sp>
        <p:nvSpPr>
          <p:cNvPr id="46" name="梯形 45"/>
          <p:cNvSpPr/>
          <p:nvPr/>
        </p:nvSpPr>
        <p:spPr bwMode="gray">
          <a:xfrm>
            <a:off x="9205872" y="3509903"/>
            <a:ext cx="1790622" cy="794258"/>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9062865" y="3987198"/>
            <a:ext cx="2076636" cy="261610"/>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VN3</a:t>
            </a:r>
            <a:r>
              <a:rPr lang="en-US" sz="1100" dirty="0" smtClean="0">
                <a:solidFill>
                  <a:prstClr val="black"/>
                </a:solidFill>
                <a:latin typeface="Huawei Sans" panose="020C0503030203020204" pitchFamily="34" charset="0"/>
              </a:rPr>
              <a:t>: production network</a:t>
            </a:r>
            <a:endParaRPr lang="en-US" altLang="zh-CN" sz="1100" dirty="0">
              <a:solidFill>
                <a:prstClr val="black"/>
              </a:solidFill>
              <a:latin typeface="Huawei Sans" panose="020C0503030203020204" pitchFamily="34" charset="0"/>
              <a:cs typeface="Arial"/>
            </a:endParaRPr>
          </a:p>
        </p:txBody>
      </p:sp>
      <p:sp>
        <p:nvSpPr>
          <p:cNvPr id="48" name="圆角矩形 75"/>
          <p:cNvSpPr/>
          <p:nvPr/>
        </p:nvSpPr>
        <p:spPr bwMode="gray">
          <a:xfrm>
            <a:off x="5758058" y="3174730"/>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800" dirty="0" smtClean="0">
                <a:solidFill>
                  <a:schemeClr val="bg1"/>
                </a:solidFill>
                <a:latin typeface="Huawei Sans" panose="020C0503030203020204" pitchFamily="34" charset="0"/>
              </a:rPr>
              <a:t>VIP</a:t>
            </a:r>
            <a:endParaRPr lang="en-US" altLang="zh-CN" sz="80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9" name="圆角矩形 75"/>
          <p:cNvSpPr/>
          <p:nvPr/>
        </p:nvSpPr>
        <p:spPr bwMode="gray">
          <a:xfrm>
            <a:off x="6339777" y="3174730"/>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800" dirty="0" smtClean="0">
                <a:solidFill>
                  <a:schemeClr val="bg1"/>
                </a:solidFill>
                <a:latin typeface="Huawei Sans" panose="020C0503030203020204" pitchFamily="34" charset="0"/>
              </a:rPr>
              <a:t>Sales</a:t>
            </a:r>
            <a:endParaRPr lang="en-US" altLang="zh-CN" sz="8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0" name="圆角矩形 75"/>
          <p:cNvSpPr/>
          <p:nvPr/>
        </p:nvSpPr>
        <p:spPr bwMode="gray">
          <a:xfrm>
            <a:off x="6339777" y="3529211"/>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800" dirty="0" smtClean="0">
                <a:solidFill>
                  <a:schemeClr val="bg1"/>
                </a:solidFill>
                <a:latin typeface="Huawei Sans" panose="020C0503030203020204" pitchFamily="34" charset="0"/>
              </a:rPr>
              <a:t>Guest</a:t>
            </a:r>
            <a:endParaRPr lang="en-US" altLang="zh-CN" sz="8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1" name="圆角矩形 75"/>
          <p:cNvSpPr/>
          <p:nvPr/>
        </p:nvSpPr>
        <p:spPr bwMode="gray">
          <a:xfrm>
            <a:off x="5758058" y="3529211"/>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800" dirty="0" smtClean="0">
                <a:solidFill>
                  <a:schemeClr val="bg1"/>
                </a:solidFill>
                <a:latin typeface="Huawei Sans" panose="020C0503030203020204" pitchFamily="34" charset="0"/>
              </a:rPr>
              <a:t>Marketing</a:t>
            </a:r>
            <a:endParaRPr lang="en-US" altLang="zh-CN" sz="8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2" name="圆角矩形 75"/>
          <p:cNvSpPr/>
          <p:nvPr/>
        </p:nvSpPr>
        <p:spPr bwMode="gray">
          <a:xfrm>
            <a:off x="7616656" y="3527510"/>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800" dirty="0" smtClean="0">
                <a:solidFill>
                  <a:prstClr val="white"/>
                </a:solidFill>
                <a:latin typeface="Huawei Sans" panose="020C0503030203020204" pitchFamily="34" charset="0"/>
              </a:rPr>
              <a:t>Testing</a:t>
            </a:r>
            <a:endParaRPr lang="en-US" altLang="zh-CN" sz="8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3" name="圆角矩形 75"/>
          <p:cNvSpPr/>
          <p:nvPr/>
        </p:nvSpPr>
        <p:spPr bwMode="gray">
          <a:xfrm>
            <a:off x="8188810" y="3527510"/>
            <a:ext cx="6534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800" dirty="0" smtClean="0">
                <a:solidFill>
                  <a:prstClr val="white"/>
                </a:solidFill>
                <a:latin typeface="Huawei Sans" panose="020C0503030203020204" pitchFamily="34" charset="0"/>
              </a:rPr>
              <a:t>Code library</a:t>
            </a:r>
            <a:endParaRPr lang="en-US" altLang="zh-CN" sz="8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4" name="圆角矩形 75"/>
          <p:cNvSpPr/>
          <p:nvPr/>
        </p:nvSpPr>
        <p:spPr bwMode="gray">
          <a:xfrm>
            <a:off x="9435839" y="3174730"/>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800" dirty="0" smtClean="0">
                <a:solidFill>
                  <a:schemeClr val="bg1"/>
                </a:solidFill>
                <a:latin typeface="Huawei Sans" panose="020C0503030203020204" pitchFamily="34" charset="0"/>
              </a:rPr>
              <a:t>Server</a:t>
            </a:r>
            <a:endParaRPr lang="en-US" altLang="zh-CN" sz="8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5" name="圆角矩形 75"/>
          <p:cNvSpPr/>
          <p:nvPr/>
        </p:nvSpPr>
        <p:spPr bwMode="gray">
          <a:xfrm>
            <a:off x="10038257" y="3174730"/>
            <a:ext cx="71874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800" dirty="0" smtClean="0">
                <a:solidFill>
                  <a:prstClr val="white"/>
                </a:solidFill>
                <a:latin typeface="Huawei Sans" panose="020C0503030203020204" pitchFamily="34" charset="0"/>
              </a:rPr>
              <a:t>Operations</a:t>
            </a:r>
            <a:endParaRPr lang="en-US" altLang="zh-CN" sz="8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6" name="圆角矩形 75"/>
          <p:cNvSpPr/>
          <p:nvPr/>
        </p:nvSpPr>
        <p:spPr bwMode="gray">
          <a:xfrm>
            <a:off x="10038257" y="3529211"/>
            <a:ext cx="71874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800" dirty="0" smtClean="0">
                <a:solidFill>
                  <a:schemeClr val="bg1"/>
                </a:solidFill>
                <a:latin typeface="Huawei Sans" panose="020C0503030203020204" pitchFamily="34" charset="0"/>
              </a:rPr>
              <a:t>…</a:t>
            </a:r>
            <a:endParaRPr lang="en-US" altLang="zh-CN" sz="8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7" name="圆角矩形 75"/>
          <p:cNvSpPr/>
          <p:nvPr/>
        </p:nvSpPr>
        <p:spPr bwMode="gray">
          <a:xfrm>
            <a:off x="9435839" y="3529211"/>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800" dirty="0" smtClean="0">
                <a:solidFill>
                  <a:schemeClr val="bg1"/>
                </a:solidFill>
                <a:latin typeface="Huawei Sans" panose="020C0503030203020204" pitchFamily="34" charset="0"/>
              </a:rPr>
              <a:t>…</a:t>
            </a:r>
            <a:endParaRPr lang="en-US" altLang="zh-CN" sz="80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8" name="圆角矩形 75"/>
          <p:cNvSpPr/>
          <p:nvPr/>
        </p:nvSpPr>
        <p:spPr bwMode="gray">
          <a:xfrm>
            <a:off x="7608642" y="3174730"/>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800" dirty="0" smtClean="0">
                <a:solidFill>
                  <a:prstClr val="white"/>
                </a:solidFill>
                <a:latin typeface="Huawei Sans" panose="020C0503030203020204" pitchFamily="34" charset="0"/>
              </a:rPr>
              <a:t>Server</a:t>
            </a:r>
            <a:endParaRPr lang="en-US" altLang="zh-CN" sz="8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9" name="圆角矩形 75"/>
          <p:cNvSpPr/>
          <p:nvPr/>
        </p:nvSpPr>
        <p:spPr bwMode="gray">
          <a:xfrm>
            <a:off x="8180796" y="3174730"/>
            <a:ext cx="6534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800" dirty="0" smtClean="0">
                <a:solidFill>
                  <a:prstClr val="white"/>
                </a:solidFill>
                <a:latin typeface="Huawei Sans" panose="020C0503030203020204" pitchFamily="34" charset="0"/>
              </a:rPr>
              <a:t>Programmer</a:t>
            </a:r>
            <a:endParaRPr lang="en-US" altLang="zh-CN" sz="800" dirty="0">
              <a:solidFill>
                <a:prstClr val="white"/>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60" name="梯形 59"/>
          <p:cNvSpPr/>
          <p:nvPr/>
        </p:nvSpPr>
        <p:spPr bwMode="gray">
          <a:xfrm>
            <a:off x="5446046" y="5227538"/>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 name="组合 60"/>
          <p:cNvGrpSpPr/>
          <p:nvPr/>
        </p:nvGrpSpPr>
        <p:grpSpPr bwMode="gray">
          <a:xfrm>
            <a:off x="5881938" y="4983262"/>
            <a:ext cx="556773" cy="629606"/>
            <a:chOff x="7493567" y="5008689"/>
            <a:chExt cx="1283264" cy="956570"/>
          </a:xfrm>
        </p:grpSpPr>
        <p:cxnSp>
          <p:nvCxnSpPr>
            <p:cNvPr id="62" name="直接连接符 61"/>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64" name="直接连接符 63"/>
          <p:cNvCxnSpPr>
            <a:stCxn id="67" idx="3"/>
            <a:endCxn id="68" idx="1"/>
          </p:cNvCxnSpPr>
          <p:nvPr/>
        </p:nvCxnSpPr>
        <p:spPr bwMode="gray">
          <a:xfrm>
            <a:off x="6532627" y="5629811"/>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6" idx="3"/>
            <a:endCxn id="69" idx="1"/>
          </p:cNvCxnSpPr>
          <p:nvPr/>
        </p:nvCxnSpPr>
        <p:spPr bwMode="gray">
          <a:xfrm>
            <a:off x="6353233" y="5024331"/>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6" name="图片 87" descr="汇聚交换机.png"/>
          <p:cNvPicPr>
            <a:picLocks noChangeAspect="1"/>
          </p:cNvPicPr>
          <p:nvPr/>
        </p:nvPicPr>
        <p:blipFill>
          <a:blip r:embed="rId3"/>
          <a:stretch>
            <a:fillRect/>
          </a:stretch>
        </p:blipFill>
        <p:spPr bwMode="gray">
          <a:xfrm>
            <a:off x="6118664" y="4928370"/>
            <a:ext cx="234569" cy="191922"/>
          </a:xfrm>
          <a:prstGeom prst="rect">
            <a:avLst/>
          </a:prstGeom>
        </p:spPr>
      </p:pic>
      <p:pic>
        <p:nvPicPr>
          <p:cNvPr id="67" name="图片 87" descr="汇聚交换机.png"/>
          <p:cNvPicPr>
            <a:picLocks noChangeAspect="1"/>
          </p:cNvPicPr>
          <p:nvPr/>
        </p:nvPicPr>
        <p:blipFill>
          <a:blip r:embed="rId3"/>
          <a:stretch>
            <a:fillRect/>
          </a:stretch>
        </p:blipFill>
        <p:spPr bwMode="gray">
          <a:xfrm>
            <a:off x="6298058" y="5533850"/>
            <a:ext cx="234569" cy="191922"/>
          </a:xfrm>
          <a:prstGeom prst="rect">
            <a:avLst/>
          </a:prstGeom>
        </p:spPr>
      </p:pic>
      <p:pic>
        <p:nvPicPr>
          <p:cNvPr id="68" name="图片 76" descr="接入交换机.png"/>
          <p:cNvPicPr>
            <a:picLocks noChangeAspect="1"/>
          </p:cNvPicPr>
          <p:nvPr/>
        </p:nvPicPr>
        <p:blipFill>
          <a:blip r:embed="rId4"/>
          <a:stretch>
            <a:fillRect/>
          </a:stretch>
        </p:blipFill>
        <p:spPr bwMode="gray">
          <a:xfrm>
            <a:off x="6774437" y="5533850"/>
            <a:ext cx="234569" cy="191922"/>
          </a:xfrm>
          <a:prstGeom prst="rect">
            <a:avLst/>
          </a:prstGeom>
        </p:spPr>
      </p:pic>
      <p:pic>
        <p:nvPicPr>
          <p:cNvPr id="69" name="图片 68" descr="接入交换机.png"/>
          <p:cNvPicPr>
            <a:picLocks noChangeAspect="1"/>
          </p:cNvPicPr>
          <p:nvPr/>
        </p:nvPicPr>
        <p:blipFill>
          <a:blip r:embed="rId4"/>
          <a:stretch>
            <a:fillRect/>
          </a:stretch>
        </p:blipFill>
        <p:spPr bwMode="gray">
          <a:xfrm>
            <a:off x="6596137" y="4928370"/>
            <a:ext cx="234569" cy="191922"/>
          </a:xfrm>
          <a:prstGeom prst="rect">
            <a:avLst/>
          </a:prstGeom>
        </p:spPr>
      </p:pic>
      <p:pic>
        <p:nvPicPr>
          <p:cNvPr id="70" name="图片 86" descr="核心交换机.png"/>
          <p:cNvPicPr>
            <a:picLocks noChangeAspect="1"/>
          </p:cNvPicPr>
          <p:nvPr/>
        </p:nvPicPr>
        <p:blipFill>
          <a:blip r:embed="rId5"/>
          <a:stretch>
            <a:fillRect/>
          </a:stretch>
        </p:blipFill>
        <p:spPr bwMode="gray">
          <a:xfrm>
            <a:off x="5735735" y="5245520"/>
            <a:ext cx="234569" cy="191922"/>
          </a:xfrm>
          <a:prstGeom prst="rect">
            <a:avLst/>
          </a:prstGeom>
        </p:spPr>
      </p:pic>
      <p:sp>
        <p:nvSpPr>
          <p:cNvPr id="71" name="矩形 70"/>
          <p:cNvSpPr/>
          <p:nvPr/>
        </p:nvSpPr>
        <p:spPr bwMode="gray">
          <a:xfrm>
            <a:off x="5469115" y="5771748"/>
            <a:ext cx="1744485" cy="261610"/>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VN1</a:t>
            </a:r>
            <a:r>
              <a:rPr lang="en-US" sz="1100" dirty="0" smtClean="0">
                <a:solidFill>
                  <a:prstClr val="black"/>
                </a:solidFill>
                <a:latin typeface="Huawei Sans" panose="020C0503030203020204" pitchFamily="34" charset="0"/>
              </a:rPr>
              <a:t>: OA network</a:t>
            </a:r>
            <a:endParaRPr lang="en-US" altLang="zh-CN" sz="1100" dirty="0">
              <a:solidFill>
                <a:prstClr val="black"/>
              </a:solidFill>
              <a:latin typeface="Huawei Sans" panose="020C0503030203020204" pitchFamily="34" charset="0"/>
              <a:cs typeface="Arial"/>
            </a:endParaRPr>
          </a:p>
        </p:txBody>
      </p:sp>
      <p:sp>
        <p:nvSpPr>
          <p:cNvPr id="72" name="梯形 71"/>
          <p:cNvSpPr/>
          <p:nvPr/>
        </p:nvSpPr>
        <p:spPr bwMode="gray">
          <a:xfrm>
            <a:off x="7318953" y="5227538"/>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p:cNvCxnSpPr/>
          <p:nvPr/>
        </p:nvCxnSpPr>
        <p:spPr bwMode="gray">
          <a:xfrm flipH="1">
            <a:off x="7795951" y="4983258"/>
            <a:ext cx="367864" cy="30046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5" idx="3"/>
            <a:endCxn id="76" idx="1"/>
          </p:cNvCxnSpPr>
          <p:nvPr/>
        </p:nvCxnSpPr>
        <p:spPr bwMode="gray">
          <a:xfrm>
            <a:off x="8226140" y="5024331"/>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5" name="图片 87" descr="汇聚交换机.png"/>
          <p:cNvPicPr>
            <a:picLocks noChangeAspect="1"/>
          </p:cNvPicPr>
          <p:nvPr/>
        </p:nvPicPr>
        <p:blipFill>
          <a:blip r:embed="rId3"/>
          <a:stretch>
            <a:fillRect/>
          </a:stretch>
        </p:blipFill>
        <p:spPr bwMode="gray">
          <a:xfrm>
            <a:off x="7991571" y="4928370"/>
            <a:ext cx="234569" cy="191922"/>
          </a:xfrm>
          <a:prstGeom prst="rect">
            <a:avLst/>
          </a:prstGeom>
        </p:spPr>
      </p:pic>
      <p:pic>
        <p:nvPicPr>
          <p:cNvPr id="76" name="图片 75" descr="接入交换机.png"/>
          <p:cNvPicPr>
            <a:picLocks noChangeAspect="1"/>
          </p:cNvPicPr>
          <p:nvPr/>
        </p:nvPicPr>
        <p:blipFill>
          <a:blip r:embed="rId4"/>
          <a:stretch>
            <a:fillRect/>
          </a:stretch>
        </p:blipFill>
        <p:spPr bwMode="gray">
          <a:xfrm>
            <a:off x="8469044" y="4928370"/>
            <a:ext cx="234569" cy="191922"/>
          </a:xfrm>
          <a:prstGeom prst="rect">
            <a:avLst/>
          </a:prstGeom>
        </p:spPr>
      </p:pic>
      <p:pic>
        <p:nvPicPr>
          <p:cNvPr id="77" name="图片 86" descr="核心交换机.png"/>
          <p:cNvPicPr>
            <a:picLocks noChangeAspect="1"/>
          </p:cNvPicPr>
          <p:nvPr/>
        </p:nvPicPr>
        <p:blipFill>
          <a:blip r:embed="rId5"/>
          <a:stretch>
            <a:fillRect/>
          </a:stretch>
        </p:blipFill>
        <p:spPr bwMode="gray">
          <a:xfrm>
            <a:off x="7608642" y="5245520"/>
            <a:ext cx="234569" cy="191922"/>
          </a:xfrm>
          <a:prstGeom prst="rect">
            <a:avLst/>
          </a:prstGeom>
        </p:spPr>
      </p:pic>
      <p:sp>
        <p:nvSpPr>
          <p:cNvPr id="78" name="矩形 77"/>
          <p:cNvSpPr/>
          <p:nvPr/>
        </p:nvSpPr>
        <p:spPr bwMode="gray">
          <a:xfrm>
            <a:off x="7342022" y="5771748"/>
            <a:ext cx="1744485" cy="261610"/>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VN2</a:t>
            </a:r>
            <a:r>
              <a:rPr lang="en-US" sz="1100" dirty="0" smtClean="0">
                <a:solidFill>
                  <a:prstClr val="black"/>
                </a:solidFill>
                <a:latin typeface="Huawei Sans" panose="020C0503030203020204" pitchFamily="34" charset="0"/>
              </a:rPr>
              <a:t>: R&amp;D network</a:t>
            </a:r>
            <a:endParaRPr lang="en-US" altLang="zh-CN" sz="1100" dirty="0">
              <a:solidFill>
                <a:prstClr val="black"/>
              </a:solidFill>
              <a:latin typeface="Huawei Sans" panose="020C0503030203020204" pitchFamily="34" charset="0"/>
              <a:cs typeface="Arial"/>
            </a:endParaRPr>
          </a:p>
        </p:txBody>
      </p:sp>
      <p:sp>
        <p:nvSpPr>
          <p:cNvPr id="79" name="梯形 78"/>
          <p:cNvSpPr/>
          <p:nvPr/>
        </p:nvSpPr>
        <p:spPr bwMode="gray">
          <a:xfrm>
            <a:off x="9205872" y="5227538"/>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连接符 79"/>
          <p:cNvCxnSpPr/>
          <p:nvPr/>
        </p:nvCxnSpPr>
        <p:spPr bwMode="gray">
          <a:xfrm flipH="1" flipV="1">
            <a:off x="9641764" y="5371655"/>
            <a:ext cx="556773" cy="24120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82" idx="3"/>
            <a:endCxn id="83" idx="1"/>
          </p:cNvCxnSpPr>
          <p:nvPr/>
        </p:nvCxnSpPr>
        <p:spPr bwMode="gray">
          <a:xfrm>
            <a:off x="10292453" y="5629811"/>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2" name="图片 87" descr="汇聚交换机.png"/>
          <p:cNvPicPr>
            <a:picLocks noChangeAspect="1"/>
          </p:cNvPicPr>
          <p:nvPr/>
        </p:nvPicPr>
        <p:blipFill>
          <a:blip r:embed="rId3"/>
          <a:stretch>
            <a:fillRect/>
          </a:stretch>
        </p:blipFill>
        <p:spPr bwMode="gray">
          <a:xfrm>
            <a:off x="10057884" y="5533850"/>
            <a:ext cx="234569" cy="191922"/>
          </a:xfrm>
          <a:prstGeom prst="rect">
            <a:avLst/>
          </a:prstGeom>
        </p:spPr>
      </p:pic>
      <p:pic>
        <p:nvPicPr>
          <p:cNvPr id="83" name="图片 76" descr="接入交换机.png"/>
          <p:cNvPicPr>
            <a:picLocks noChangeAspect="1"/>
          </p:cNvPicPr>
          <p:nvPr/>
        </p:nvPicPr>
        <p:blipFill>
          <a:blip r:embed="rId4"/>
          <a:stretch>
            <a:fillRect/>
          </a:stretch>
        </p:blipFill>
        <p:spPr bwMode="gray">
          <a:xfrm>
            <a:off x="10534263" y="5533850"/>
            <a:ext cx="234569" cy="191922"/>
          </a:xfrm>
          <a:prstGeom prst="rect">
            <a:avLst/>
          </a:prstGeom>
        </p:spPr>
      </p:pic>
      <p:pic>
        <p:nvPicPr>
          <p:cNvPr id="84" name="图片 86" descr="核心交换机.png"/>
          <p:cNvPicPr>
            <a:picLocks noChangeAspect="1"/>
          </p:cNvPicPr>
          <p:nvPr/>
        </p:nvPicPr>
        <p:blipFill>
          <a:blip r:embed="rId5"/>
          <a:stretch>
            <a:fillRect/>
          </a:stretch>
        </p:blipFill>
        <p:spPr bwMode="gray">
          <a:xfrm>
            <a:off x="9495561" y="5245520"/>
            <a:ext cx="234569" cy="191922"/>
          </a:xfrm>
          <a:prstGeom prst="rect">
            <a:avLst/>
          </a:prstGeom>
        </p:spPr>
      </p:pic>
      <p:sp>
        <p:nvSpPr>
          <p:cNvPr id="85" name="矩形 84"/>
          <p:cNvSpPr/>
          <p:nvPr/>
        </p:nvSpPr>
        <p:spPr bwMode="gray">
          <a:xfrm>
            <a:off x="9062865" y="5771748"/>
            <a:ext cx="2076636" cy="261610"/>
          </a:xfrm>
          <a:prstGeom prst="rect">
            <a:avLst/>
          </a:prstGeom>
        </p:spPr>
        <p:txBody>
          <a:bodyPr wrap="square">
            <a:noAutofit/>
          </a:bodyPr>
          <a:lstStyle/>
          <a:p>
            <a:pPr algn="ctr" fontAlgn="ctr"/>
            <a:r>
              <a:rPr lang="en-US" sz="1100" dirty="0" err="1" smtClean="0">
                <a:solidFill>
                  <a:prstClr val="black"/>
                </a:solidFill>
                <a:latin typeface="Huawei Sans" panose="020C0503030203020204" pitchFamily="34" charset="0"/>
              </a:rPr>
              <a:t>VN3</a:t>
            </a:r>
            <a:r>
              <a:rPr lang="en-US" sz="1100" dirty="0" smtClean="0">
                <a:solidFill>
                  <a:prstClr val="black"/>
                </a:solidFill>
                <a:latin typeface="Huawei Sans" panose="020C0503030203020204" pitchFamily="34" charset="0"/>
              </a:rPr>
              <a:t>: production network</a:t>
            </a:r>
            <a:endParaRPr lang="en-US" altLang="zh-CN" sz="1100" dirty="0">
              <a:solidFill>
                <a:prstClr val="black"/>
              </a:solidFill>
              <a:latin typeface="Huawei Sans" panose="020C0503030203020204" pitchFamily="34" charset="0"/>
              <a:cs typeface="Arial"/>
            </a:endParaRPr>
          </a:p>
        </p:txBody>
      </p:sp>
      <p:pic>
        <p:nvPicPr>
          <p:cNvPr id="86" name="图片 11" descr="开放网络-蓝.png"/>
          <p:cNvPicPr>
            <a:picLocks noChangeAspect="1"/>
          </p:cNvPicPr>
          <p:nvPr/>
        </p:nvPicPr>
        <p:blipFill>
          <a:blip r:embed="rId6"/>
          <a:stretch>
            <a:fillRect/>
          </a:stretch>
        </p:blipFill>
        <p:spPr bwMode="gray">
          <a:xfrm>
            <a:off x="6561123" y="4436913"/>
            <a:ext cx="304595" cy="234472"/>
          </a:xfrm>
          <a:prstGeom prst="rect">
            <a:avLst/>
          </a:prstGeom>
        </p:spPr>
      </p:pic>
      <p:cxnSp>
        <p:nvCxnSpPr>
          <p:cNvPr id="87" name="直接箭头连接符 86"/>
          <p:cNvCxnSpPr/>
          <p:nvPr/>
        </p:nvCxnSpPr>
        <p:spPr bwMode="gray">
          <a:xfrm flipH="1">
            <a:off x="6713420" y="4650666"/>
            <a:ext cx="0" cy="277704"/>
          </a:xfrm>
          <a:prstGeom prst="straightConnector1">
            <a:avLst/>
          </a:prstGeom>
          <a:ln w="28575">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88" name="图片 11" descr="开放网络-蓝.png"/>
          <p:cNvPicPr>
            <a:picLocks noChangeAspect="1"/>
          </p:cNvPicPr>
          <p:nvPr/>
        </p:nvPicPr>
        <p:blipFill>
          <a:blip r:embed="rId6"/>
          <a:stretch>
            <a:fillRect/>
          </a:stretch>
        </p:blipFill>
        <p:spPr bwMode="gray">
          <a:xfrm>
            <a:off x="8423694" y="4436913"/>
            <a:ext cx="304595" cy="234472"/>
          </a:xfrm>
          <a:prstGeom prst="rect">
            <a:avLst/>
          </a:prstGeom>
        </p:spPr>
      </p:pic>
      <p:cxnSp>
        <p:nvCxnSpPr>
          <p:cNvPr id="89" name="直接箭头连接符 88"/>
          <p:cNvCxnSpPr/>
          <p:nvPr/>
        </p:nvCxnSpPr>
        <p:spPr bwMode="gray">
          <a:xfrm flipH="1">
            <a:off x="8575991" y="4650666"/>
            <a:ext cx="0" cy="277704"/>
          </a:xfrm>
          <a:prstGeom prst="straightConnector1">
            <a:avLst/>
          </a:prstGeom>
          <a:ln w="28575">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bwMode="gray">
          <a:xfrm flipH="1">
            <a:off x="10621449" y="5144866"/>
            <a:ext cx="0" cy="277704"/>
          </a:xfrm>
          <a:prstGeom prst="straightConnector1">
            <a:avLst/>
          </a:prstGeom>
          <a:ln w="28575">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91" name="图片 158" descr="SAN网络-蓝.png"/>
          <p:cNvPicPr>
            <a:picLocks noChangeAspect="1"/>
          </p:cNvPicPr>
          <p:nvPr/>
        </p:nvPicPr>
        <p:blipFill>
          <a:blip r:embed="rId7"/>
          <a:stretch>
            <a:fillRect/>
          </a:stretch>
        </p:blipFill>
        <p:spPr bwMode="gray">
          <a:xfrm>
            <a:off x="10753276" y="4650894"/>
            <a:ext cx="243218" cy="398465"/>
          </a:xfrm>
          <a:prstGeom prst="rect">
            <a:avLst/>
          </a:prstGeom>
        </p:spPr>
      </p:pic>
      <p:pic>
        <p:nvPicPr>
          <p:cNvPr id="92" name="图片 157" descr="故障链路.png"/>
          <p:cNvPicPr>
            <a:picLocks noChangeAspect="1"/>
          </p:cNvPicPr>
          <p:nvPr/>
        </p:nvPicPr>
        <p:blipFill>
          <a:blip r:embed="rId8"/>
          <a:stretch>
            <a:fillRect/>
          </a:stretch>
        </p:blipFill>
        <p:spPr bwMode="gray">
          <a:xfrm>
            <a:off x="10208075" y="4683735"/>
            <a:ext cx="446281" cy="332783"/>
          </a:xfrm>
          <a:prstGeom prst="rect">
            <a:avLst/>
          </a:prstGeom>
        </p:spPr>
      </p:pic>
      <p:sp>
        <p:nvSpPr>
          <p:cNvPr id="93" name="矩形 92"/>
          <p:cNvSpPr/>
          <p:nvPr/>
        </p:nvSpPr>
        <p:spPr bwMode="gray">
          <a:xfrm>
            <a:off x="8564246" y="4640563"/>
            <a:ext cx="941803" cy="457657"/>
          </a:xfrm>
          <a:prstGeom prst="rect">
            <a:avLst/>
          </a:prstGeom>
        </p:spPr>
        <p:txBody>
          <a:bodyPr wrap="square">
            <a:noAutofit/>
          </a:bodyPr>
          <a:lstStyle/>
          <a:p>
            <a:pPr algn="ctr" fontAlgn="ctr"/>
            <a:r>
              <a:rPr lang="en-US" sz="1200" dirty="0" err="1" smtClean="0">
                <a:latin typeface="Huawei Sans" panose="020C0503030203020204" pitchFamily="34" charset="0"/>
              </a:rPr>
              <a:t>5W1H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p:cNvSpPr/>
          <p:nvPr/>
        </p:nvSpPr>
        <p:spPr bwMode="gray">
          <a:xfrm>
            <a:off x="6700948" y="4646623"/>
            <a:ext cx="941803" cy="457657"/>
          </a:xfrm>
          <a:prstGeom prst="rect">
            <a:avLst/>
          </a:prstGeom>
        </p:spPr>
        <p:txBody>
          <a:bodyPr wrap="square">
            <a:noAutofit/>
          </a:bodyPr>
          <a:lstStyle/>
          <a:p>
            <a:pPr algn="ctr" fontAlgn="ctr"/>
            <a:r>
              <a:rPr lang="en-US" sz="1200" dirty="0" err="1" smtClean="0">
                <a:latin typeface="Huawei Sans" panose="020C0503030203020204" pitchFamily="34" charset="0"/>
              </a:rPr>
              <a:t>5W1H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bwMode="gray">
          <a:xfrm>
            <a:off x="10584280" y="5120630"/>
            <a:ext cx="941803" cy="457657"/>
          </a:xfrm>
          <a:prstGeom prst="rect">
            <a:avLst/>
          </a:prstGeom>
        </p:spPr>
        <p:txBody>
          <a:bodyPr wrap="square">
            <a:noAutofit/>
          </a:bodyPr>
          <a:lstStyle/>
          <a:p>
            <a:pPr algn="ctr" fontAlgn="ctr"/>
            <a:r>
              <a:rPr lang="en-US" sz="1200" dirty="0" err="1" smtClean="0">
                <a:latin typeface="Huawei Sans" panose="020C0503030203020204" pitchFamily="34" charset="0"/>
              </a:rPr>
              <a:t>5W1H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Oval 4"/>
          <p:cNvSpPr>
            <a:spLocks noChangeAspect="1"/>
          </p:cNvSpPr>
          <p:nvPr/>
        </p:nvSpPr>
        <p:spPr bwMode="gray">
          <a:xfrm>
            <a:off x="1177408" y="1370819"/>
            <a:ext cx="236622" cy="236619"/>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b="1" dirty="0" smtClean="0">
                <a:solidFill>
                  <a:schemeClr val="bg1"/>
                </a:solidFill>
                <a:latin typeface="Huawei Sans" panose="020C0503030203020204" pitchFamily="34" charset="0"/>
              </a:rPr>
              <a:t>1</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4"/>
          <p:cNvSpPr>
            <a:spLocks noChangeAspect="1"/>
          </p:cNvSpPr>
          <p:nvPr/>
        </p:nvSpPr>
        <p:spPr bwMode="gray">
          <a:xfrm>
            <a:off x="1177408" y="2838902"/>
            <a:ext cx="236622" cy="236619"/>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b="1" dirty="0" smtClean="0">
                <a:solidFill>
                  <a:schemeClr val="bg1"/>
                </a:solidFill>
                <a:latin typeface="Huawei Sans" panose="020C0503030203020204" pitchFamily="34" charset="0"/>
              </a:rPr>
              <a:t>2</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Oval 4"/>
          <p:cNvSpPr>
            <a:spLocks noChangeAspect="1"/>
          </p:cNvSpPr>
          <p:nvPr/>
        </p:nvSpPr>
        <p:spPr bwMode="gray">
          <a:xfrm>
            <a:off x="1177408" y="4807421"/>
            <a:ext cx="236622" cy="236619"/>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b="1" dirty="0" smtClean="0">
                <a:solidFill>
                  <a:schemeClr val="bg1"/>
                </a:solidFill>
                <a:latin typeface="Huawei Sans" panose="020C0503030203020204" pitchFamily="34" charset="0"/>
              </a:rPr>
              <a:t>3</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52554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601125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err="1" smtClean="0">
                <a:latin typeface="Huawei Sans" panose="020C0503030203020204" pitchFamily="34" charset="0"/>
              </a:rPr>
              <a:t>VN</a:t>
            </a:r>
            <a:r>
              <a:rPr lang="en-US" dirty="0" smtClean="0">
                <a:latin typeface="Huawei Sans" panose="020C0503030203020204" pitchFamily="34" charset="0"/>
              </a:rPr>
              <a:t> Design</a:t>
            </a:r>
            <a:endParaRPr lang="en-US" altLang="zh-CN" dirty="0">
              <a:latin typeface="Huawei Sans" panose="020C0503030203020204" pitchFamily="34" charset="0"/>
              <a:sym typeface="Huawei Sans" panose="020C0503030203020204" pitchFamily="34" charset="0"/>
            </a:endParaRPr>
          </a:p>
        </p:txBody>
      </p:sp>
      <p:sp>
        <p:nvSpPr>
          <p:cNvPr id="3" name="梯形 2"/>
          <p:cNvSpPr/>
          <p:nvPr/>
        </p:nvSpPr>
        <p:spPr bwMode="gray">
          <a:xfrm>
            <a:off x="538752" y="1035182"/>
            <a:ext cx="6050762" cy="1634927"/>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梯形 3"/>
          <p:cNvSpPr/>
          <p:nvPr/>
        </p:nvSpPr>
        <p:spPr bwMode="gray">
          <a:xfrm>
            <a:off x="812428" y="1083324"/>
            <a:ext cx="1790622" cy="1209870"/>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梯形 4"/>
          <p:cNvSpPr/>
          <p:nvPr/>
        </p:nvSpPr>
        <p:spPr bwMode="gray">
          <a:xfrm>
            <a:off x="538752" y="4482193"/>
            <a:ext cx="6050762" cy="1685757"/>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梯形 5"/>
          <p:cNvSpPr/>
          <p:nvPr/>
        </p:nvSpPr>
        <p:spPr bwMode="gray">
          <a:xfrm>
            <a:off x="538752" y="2839625"/>
            <a:ext cx="6050762" cy="168575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82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p:cNvCxnSpPr/>
          <p:nvPr/>
        </p:nvCxnSpPr>
        <p:spPr bwMode="gray">
          <a:xfrm flipH="1" flipV="1">
            <a:off x="2819961" y="5339420"/>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H="1">
            <a:off x="2845800" y="4800980"/>
            <a:ext cx="1025914" cy="55235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flipV="1">
            <a:off x="3679461" y="4869720"/>
            <a:ext cx="2450448" cy="839468"/>
            <a:chOff x="3911288" y="4456131"/>
            <a:chExt cx="2450448" cy="674979"/>
          </a:xfrm>
        </p:grpSpPr>
        <p:cxnSp>
          <p:nvCxnSpPr>
            <p:cNvPr id="10" name="直接连接符 9"/>
            <p:cNvCxnSpPr/>
            <p:nvPr/>
          </p:nvCxnSpPr>
          <p:spPr bwMode="gray">
            <a:xfrm>
              <a:off x="4393093" y="4456131"/>
              <a:ext cx="132350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5800440" y="4456131"/>
              <a:ext cx="561296"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3" name="图片 87" descr="汇聚交换机.png"/>
          <p:cNvPicPr>
            <a:picLocks noChangeAspect="1"/>
          </p:cNvPicPr>
          <p:nvPr/>
        </p:nvPicPr>
        <p:blipFill>
          <a:blip r:embed="rId3"/>
          <a:stretch>
            <a:fillRect/>
          </a:stretch>
        </p:blipFill>
        <p:spPr bwMode="gray">
          <a:xfrm>
            <a:off x="3557258" y="4760046"/>
            <a:ext cx="343433" cy="280992"/>
          </a:xfrm>
          <a:prstGeom prst="rect">
            <a:avLst/>
          </a:prstGeom>
        </p:spPr>
      </p:pic>
      <p:pic>
        <p:nvPicPr>
          <p:cNvPr id="14" name="图片 87" descr="汇聚交换机.png"/>
          <p:cNvPicPr>
            <a:picLocks noChangeAspect="1"/>
          </p:cNvPicPr>
          <p:nvPr/>
        </p:nvPicPr>
        <p:blipFill>
          <a:blip r:embed="rId3"/>
          <a:stretch>
            <a:fillRect/>
          </a:stretch>
        </p:blipFill>
        <p:spPr bwMode="gray">
          <a:xfrm>
            <a:off x="3901785" y="5555514"/>
            <a:ext cx="343433" cy="280992"/>
          </a:xfrm>
          <a:prstGeom prst="rect">
            <a:avLst/>
          </a:prstGeom>
        </p:spPr>
      </p:pic>
      <p:pic>
        <p:nvPicPr>
          <p:cNvPr id="15" name="图片 76" descr="接入交换机.png"/>
          <p:cNvPicPr>
            <a:picLocks noChangeAspect="1"/>
          </p:cNvPicPr>
          <p:nvPr/>
        </p:nvPicPr>
        <p:blipFill>
          <a:blip r:embed="rId4"/>
          <a:stretch>
            <a:fillRect/>
          </a:stretch>
        </p:blipFill>
        <p:spPr bwMode="gray">
          <a:xfrm>
            <a:off x="5335990" y="5555514"/>
            <a:ext cx="343433" cy="280992"/>
          </a:xfrm>
          <a:prstGeom prst="rect">
            <a:avLst/>
          </a:prstGeom>
        </p:spPr>
      </p:pic>
      <p:pic>
        <p:nvPicPr>
          <p:cNvPr id="16" name="图片 15" descr="接入交换机.png"/>
          <p:cNvPicPr>
            <a:picLocks noChangeAspect="1"/>
          </p:cNvPicPr>
          <p:nvPr/>
        </p:nvPicPr>
        <p:blipFill>
          <a:blip r:embed="rId4"/>
          <a:stretch>
            <a:fillRect/>
          </a:stretch>
        </p:blipFill>
        <p:spPr bwMode="gray">
          <a:xfrm>
            <a:off x="4992557" y="4760046"/>
            <a:ext cx="343433" cy="280992"/>
          </a:xfrm>
          <a:prstGeom prst="rect">
            <a:avLst/>
          </a:prstGeom>
        </p:spPr>
      </p:pic>
      <p:cxnSp>
        <p:nvCxnSpPr>
          <p:cNvPr id="17" name="直接连接符 16"/>
          <p:cNvCxnSpPr/>
          <p:nvPr/>
        </p:nvCxnSpPr>
        <p:spPr bwMode="gray">
          <a:xfrm>
            <a:off x="2278850" y="5339424"/>
            <a:ext cx="58674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8" name="图片 86" descr="核心交换机.png"/>
          <p:cNvPicPr>
            <a:picLocks noChangeAspect="1"/>
          </p:cNvPicPr>
          <p:nvPr/>
        </p:nvPicPr>
        <p:blipFill>
          <a:blip r:embed="rId5"/>
          <a:stretch>
            <a:fillRect/>
          </a:stretch>
        </p:blipFill>
        <p:spPr bwMode="gray">
          <a:xfrm>
            <a:off x="2668401" y="5202926"/>
            <a:ext cx="343433" cy="280992"/>
          </a:xfrm>
          <a:prstGeom prst="rect">
            <a:avLst/>
          </a:prstGeom>
        </p:spPr>
      </p:pic>
      <p:pic>
        <p:nvPicPr>
          <p:cNvPr id="19"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924457" y="5206255"/>
            <a:ext cx="335297" cy="274335"/>
          </a:xfrm>
          <a:prstGeom prst="rect">
            <a:avLst/>
          </a:prstGeom>
        </p:spPr>
      </p:pic>
      <p:sp>
        <p:nvSpPr>
          <p:cNvPr id="20" name="矩形 19"/>
          <p:cNvSpPr/>
          <p:nvPr/>
        </p:nvSpPr>
        <p:spPr bwMode="gray">
          <a:xfrm>
            <a:off x="649726" y="2310263"/>
            <a:ext cx="3185700" cy="305105"/>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Overlay (virtual network layer)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649726" y="5813549"/>
            <a:ext cx="3420269" cy="305105"/>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Underlay (physical network layer)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649726" y="4189841"/>
            <a:ext cx="681597" cy="307777"/>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Fabric</a:t>
            </a:r>
            <a:endParaRPr lang="en-US" sz="1400" dirty="0">
              <a:solidFill>
                <a:schemeClr val="bg1">
                  <a:lumMod val="50000"/>
                </a:schemeClr>
              </a:solidFill>
              <a:latin typeface="Huawei Sans" panose="020C0503030203020204" pitchFamily="34" charset="0"/>
            </a:endParaRPr>
          </a:p>
        </p:txBody>
      </p:sp>
      <p:grpSp>
        <p:nvGrpSpPr>
          <p:cNvPr id="23" name="组合 22"/>
          <p:cNvGrpSpPr/>
          <p:nvPr/>
        </p:nvGrpSpPr>
        <p:grpSpPr bwMode="gray">
          <a:xfrm>
            <a:off x="1248320" y="1289393"/>
            <a:ext cx="556773" cy="629606"/>
            <a:chOff x="7493567" y="5008689"/>
            <a:chExt cx="1283264" cy="956570"/>
          </a:xfrm>
        </p:grpSpPr>
        <p:cxnSp>
          <p:nvCxnSpPr>
            <p:cNvPr id="24" name="直接连接符 23"/>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6" name="直接连接符 25"/>
          <p:cNvCxnSpPr>
            <a:stCxn id="29" idx="3"/>
            <a:endCxn id="30" idx="1"/>
          </p:cNvCxnSpPr>
          <p:nvPr/>
        </p:nvCxnSpPr>
        <p:spPr bwMode="gray">
          <a:xfrm>
            <a:off x="1899009" y="1935942"/>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8" idx="3"/>
            <a:endCxn id="31" idx="1"/>
          </p:cNvCxnSpPr>
          <p:nvPr/>
        </p:nvCxnSpPr>
        <p:spPr bwMode="gray">
          <a:xfrm>
            <a:off x="1719615" y="1330462"/>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87" descr="汇聚交换机.png"/>
          <p:cNvPicPr>
            <a:picLocks noChangeAspect="1"/>
          </p:cNvPicPr>
          <p:nvPr/>
        </p:nvPicPr>
        <p:blipFill>
          <a:blip r:embed="rId3"/>
          <a:stretch>
            <a:fillRect/>
          </a:stretch>
        </p:blipFill>
        <p:spPr bwMode="gray">
          <a:xfrm>
            <a:off x="1485046" y="1234501"/>
            <a:ext cx="234569" cy="191922"/>
          </a:xfrm>
          <a:prstGeom prst="rect">
            <a:avLst/>
          </a:prstGeom>
        </p:spPr>
      </p:pic>
      <p:pic>
        <p:nvPicPr>
          <p:cNvPr id="29" name="图片 87" descr="汇聚交换机.png"/>
          <p:cNvPicPr>
            <a:picLocks noChangeAspect="1"/>
          </p:cNvPicPr>
          <p:nvPr/>
        </p:nvPicPr>
        <p:blipFill>
          <a:blip r:embed="rId3"/>
          <a:stretch>
            <a:fillRect/>
          </a:stretch>
        </p:blipFill>
        <p:spPr bwMode="gray">
          <a:xfrm>
            <a:off x="1664440" y="1839981"/>
            <a:ext cx="234569" cy="191922"/>
          </a:xfrm>
          <a:prstGeom prst="rect">
            <a:avLst/>
          </a:prstGeom>
        </p:spPr>
      </p:pic>
      <p:pic>
        <p:nvPicPr>
          <p:cNvPr id="30" name="图片 76" descr="接入交换机.png"/>
          <p:cNvPicPr>
            <a:picLocks noChangeAspect="1"/>
          </p:cNvPicPr>
          <p:nvPr/>
        </p:nvPicPr>
        <p:blipFill>
          <a:blip r:embed="rId4"/>
          <a:stretch>
            <a:fillRect/>
          </a:stretch>
        </p:blipFill>
        <p:spPr bwMode="gray">
          <a:xfrm>
            <a:off x="2140819" y="1839981"/>
            <a:ext cx="234569" cy="191922"/>
          </a:xfrm>
          <a:prstGeom prst="rect">
            <a:avLst/>
          </a:prstGeom>
        </p:spPr>
      </p:pic>
      <p:pic>
        <p:nvPicPr>
          <p:cNvPr id="31" name="图片 30" descr="接入交换机.png"/>
          <p:cNvPicPr>
            <a:picLocks noChangeAspect="1"/>
          </p:cNvPicPr>
          <p:nvPr/>
        </p:nvPicPr>
        <p:blipFill>
          <a:blip r:embed="rId4"/>
          <a:stretch>
            <a:fillRect/>
          </a:stretch>
        </p:blipFill>
        <p:spPr bwMode="gray">
          <a:xfrm>
            <a:off x="1962519" y="1234501"/>
            <a:ext cx="234569" cy="191922"/>
          </a:xfrm>
          <a:prstGeom prst="rect">
            <a:avLst/>
          </a:prstGeom>
        </p:spPr>
      </p:pic>
      <p:pic>
        <p:nvPicPr>
          <p:cNvPr id="32" name="图片 86" descr="核心交换机.png"/>
          <p:cNvPicPr>
            <a:picLocks noChangeAspect="1"/>
          </p:cNvPicPr>
          <p:nvPr/>
        </p:nvPicPr>
        <p:blipFill>
          <a:blip r:embed="rId5"/>
          <a:stretch>
            <a:fillRect/>
          </a:stretch>
        </p:blipFill>
        <p:spPr bwMode="gray">
          <a:xfrm>
            <a:off x="1102117" y="1551651"/>
            <a:ext cx="234569" cy="191922"/>
          </a:xfrm>
          <a:prstGeom prst="rect">
            <a:avLst/>
          </a:prstGeom>
        </p:spPr>
      </p:pic>
      <p:sp>
        <p:nvSpPr>
          <p:cNvPr id="33" name="矩形 32"/>
          <p:cNvSpPr/>
          <p:nvPr/>
        </p:nvSpPr>
        <p:spPr bwMode="gray">
          <a:xfrm>
            <a:off x="835497" y="2022178"/>
            <a:ext cx="1744485" cy="274594"/>
          </a:xfrm>
          <a:prstGeom prst="rect">
            <a:avLst/>
          </a:prstGeom>
        </p:spPr>
        <p:txBody>
          <a:bodyPr wrap="square">
            <a:noAutofit/>
          </a:bodyPr>
          <a:lstStyle/>
          <a:p>
            <a:pPr algn="ctr" fontAlgn="ctr"/>
            <a:r>
              <a:rPr lang="en-US" sz="1200" dirty="0" err="1" smtClean="0">
                <a:solidFill>
                  <a:prstClr val="black"/>
                </a:solidFill>
                <a:latin typeface="Huawei Sans" panose="020C0503030203020204" pitchFamily="34" charset="0"/>
              </a:rPr>
              <a:t>VN</a:t>
            </a:r>
            <a:r>
              <a:rPr lang="en-US" sz="1200" dirty="0" smtClean="0">
                <a:solidFill>
                  <a:prstClr val="black"/>
                </a:solidFill>
                <a:latin typeface="Huawei Sans" panose="020C0503030203020204" pitchFamily="34" charset="0"/>
              </a:rPr>
              <a:t> </a:t>
            </a:r>
            <a:r>
              <a:rPr lang="en-US" sz="1200" dirty="0" smtClean="0">
                <a:latin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梯形 33"/>
          <p:cNvSpPr/>
          <p:nvPr/>
        </p:nvSpPr>
        <p:spPr bwMode="gray">
          <a:xfrm>
            <a:off x="2685335" y="1083324"/>
            <a:ext cx="1790622" cy="1209870"/>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flipH="1">
            <a:off x="3162333" y="1289389"/>
            <a:ext cx="367864" cy="30046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7" idx="3"/>
            <a:endCxn id="38" idx="1"/>
          </p:cNvCxnSpPr>
          <p:nvPr/>
        </p:nvCxnSpPr>
        <p:spPr bwMode="gray">
          <a:xfrm>
            <a:off x="3592522" y="1330462"/>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7" name="图片 87" descr="汇聚交换机.png"/>
          <p:cNvPicPr>
            <a:picLocks noChangeAspect="1"/>
          </p:cNvPicPr>
          <p:nvPr/>
        </p:nvPicPr>
        <p:blipFill>
          <a:blip r:embed="rId3"/>
          <a:stretch>
            <a:fillRect/>
          </a:stretch>
        </p:blipFill>
        <p:spPr bwMode="gray">
          <a:xfrm>
            <a:off x="3357953" y="1234501"/>
            <a:ext cx="234569" cy="191922"/>
          </a:xfrm>
          <a:prstGeom prst="rect">
            <a:avLst/>
          </a:prstGeom>
        </p:spPr>
      </p:pic>
      <p:pic>
        <p:nvPicPr>
          <p:cNvPr id="38" name="图片 37" descr="接入交换机.png"/>
          <p:cNvPicPr>
            <a:picLocks noChangeAspect="1"/>
          </p:cNvPicPr>
          <p:nvPr/>
        </p:nvPicPr>
        <p:blipFill>
          <a:blip r:embed="rId4"/>
          <a:stretch>
            <a:fillRect/>
          </a:stretch>
        </p:blipFill>
        <p:spPr bwMode="gray">
          <a:xfrm>
            <a:off x="3835426" y="1234501"/>
            <a:ext cx="234569" cy="191922"/>
          </a:xfrm>
          <a:prstGeom prst="rect">
            <a:avLst/>
          </a:prstGeom>
        </p:spPr>
      </p:pic>
      <p:pic>
        <p:nvPicPr>
          <p:cNvPr id="39" name="图片 86" descr="核心交换机.png"/>
          <p:cNvPicPr>
            <a:picLocks noChangeAspect="1"/>
          </p:cNvPicPr>
          <p:nvPr/>
        </p:nvPicPr>
        <p:blipFill>
          <a:blip r:embed="rId5"/>
          <a:stretch>
            <a:fillRect/>
          </a:stretch>
        </p:blipFill>
        <p:spPr bwMode="gray">
          <a:xfrm>
            <a:off x="2975024" y="1551651"/>
            <a:ext cx="234569" cy="191922"/>
          </a:xfrm>
          <a:prstGeom prst="rect">
            <a:avLst/>
          </a:prstGeom>
        </p:spPr>
      </p:pic>
      <p:sp>
        <p:nvSpPr>
          <p:cNvPr id="40" name="矩形 39"/>
          <p:cNvSpPr/>
          <p:nvPr/>
        </p:nvSpPr>
        <p:spPr bwMode="gray">
          <a:xfrm>
            <a:off x="2708404" y="2022178"/>
            <a:ext cx="1744485" cy="274594"/>
          </a:xfrm>
          <a:prstGeom prst="rect">
            <a:avLst/>
          </a:prstGeom>
        </p:spPr>
        <p:txBody>
          <a:bodyPr wrap="square">
            <a:noAutofit/>
          </a:bodyPr>
          <a:lstStyle/>
          <a:p>
            <a:pPr algn="ctr" fontAlgn="ctr"/>
            <a:r>
              <a:rPr lang="en-US" sz="1200" dirty="0" err="1" smtClean="0">
                <a:solidFill>
                  <a:prstClr val="black"/>
                </a:solidFill>
                <a:latin typeface="Huawei Sans" panose="020C0503030203020204" pitchFamily="34" charset="0"/>
              </a:rPr>
              <a:t>VN</a:t>
            </a:r>
            <a:r>
              <a:rPr lang="en-US" sz="1200" dirty="0" smtClean="0">
                <a:solidFill>
                  <a:prstClr val="black"/>
                </a:solidFill>
                <a:latin typeface="Huawei Sans" panose="020C0503030203020204" pitchFamily="34" charset="0"/>
              </a:rPr>
              <a:t> </a:t>
            </a:r>
            <a:r>
              <a:rPr lang="en-US" sz="1200" dirty="0" smtClean="0">
                <a:latin typeface="Huawei Sans" panose="020C0503030203020204" pitchFamily="34" charset="0"/>
              </a:rPr>
              <a:t>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梯形 40"/>
          <p:cNvSpPr/>
          <p:nvPr/>
        </p:nvSpPr>
        <p:spPr bwMode="gray">
          <a:xfrm>
            <a:off x="4572254" y="1083324"/>
            <a:ext cx="1790622" cy="1209870"/>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p:nvPr/>
        </p:nvCxnSpPr>
        <p:spPr bwMode="gray">
          <a:xfrm flipH="1" flipV="1">
            <a:off x="5008146" y="1677786"/>
            <a:ext cx="556773" cy="24120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4" idx="3"/>
            <a:endCxn id="45" idx="1"/>
          </p:cNvCxnSpPr>
          <p:nvPr/>
        </p:nvCxnSpPr>
        <p:spPr bwMode="gray">
          <a:xfrm>
            <a:off x="5658835" y="1935942"/>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4" name="图片 87" descr="汇聚交换机.png"/>
          <p:cNvPicPr>
            <a:picLocks noChangeAspect="1"/>
          </p:cNvPicPr>
          <p:nvPr/>
        </p:nvPicPr>
        <p:blipFill>
          <a:blip r:embed="rId3"/>
          <a:stretch>
            <a:fillRect/>
          </a:stretch>
        </p:blipFill>
        <p:spPr bwMode="gray">
          <a:xfrm>
            <a:off x="5424266" y="1839981"/>
            <a:ext cx="234569" cy="191922"/>
          </a:xfrm>
          <a:prstGeom prst="rect">
            <a:avLst/>
          </a:prstGeom>
        </p:spPr>
      </p:pic>
      <p:pic>
        <p:nvPicPr>
          <p:cNvPr id="45" name="图片 76" descr="接入交换机.png"/>
          <p:cNvPicPr>
            <a:picLocks noChangeAspect="1"/>
          </p:cNvPicPr>
          <p:nvPr/>
        </p:nvPicPr>
        <p:blipFill>
          <a:blip r:embed="rId4"/>
          <a:stretch>
            <a:fillRect/>
          </a:stretch>
        </p:blipFill>
        <p:spPr bwMode="gray">
          <a:xfrm>
            <a:off x="5900645" y="1839981"/>
            <a:ext cx="234569" cy="191922"/>
          </a:xfrm>
          <a:prstGeom prst="rect">
            <a:avLst/>
          </a:prstGeom>
        </p:spPr>
      </p:pic>
      <p:pic>
        <p:nvPicPr>
          <p:cNvPr id="46" name="图片 86" descr="核心交换机.png"/>
          <p:cNvPicPr>
            <a:picLocks noChangeAspect="1"/>
          </p:cNvPicPr>
          <p:nvPr/>
        </p:nvPicPr>
        <p:blipFill>
          <a:blip r:embed="rId5"/>
          <a:stretch>
            <a:fillRect/>
          </a:stretch>
        </p:blipFill>
        <p:spPr bwMode="gray">
          <a:xfrm>
            <a:off x="4861943" y="1551651"/>
            <a:ext cx="234569" cy="191922"/>
          </a:xfrm>
          <a:prstGeom prst="rect">
            <a:avLst/>
          </a:prstGeom>
        </p:spPr>
      </p:pic>
      <p:sp>
        <p:nvSpPr>
          <p:cNvPr id="47" name="矩形 46"/>
          <p:cNvSpPr/>
          <p:nvPr/>
        </p:nvSpPr>
        <p:spPr bwMode="gray">
          <a:xfrm>
            <a:off x="4595323" y="2022178"/>
            <a:ext cx="1744485" cy="274594"/>
          </a:xfrm>
          <a:prstGeom prst="rect">
            <a:avLst/>
          </a:prstGeom>
        </p:spPr>
        <p:txBody>
          <a:bodyPr wrap="square">
            <a:noAutofit/>
          </a:bodyPr>
          <a:lstStyle/>
          <a:p>
            <a:pPr algn="ctr" fontAlgn="ctr"/>
            <a:r>
              <a:rPr lang="en-US" sz="1200" dirty="0" err="1" smtClean="0">
                <a:solidFill>
                  <a:prstClr val="black"/>
                </a:solidFill>
                <a:latin typeface="Huawei Sans" panose="020C0503030203020204" pitchFamily="34" charset="0"/>
              </a:rPr>
              <a:t>VN</a:t>
            </a:r>
            <a:r>
              <a:rPr lang="en-US" sz="1200" dirty="0" smtClean="0">
                <a:solidFill>
                  <a:prstClr val="black"/>
                </a:solidFill>
                <a:latin typeface="Huawei Sans" panose="020C0503030203020204" pitchFamily="34" charset="0"/>
              </a:rPr>
              <a:t> </a:t>
            </a:r>
            <a:r>
              <a:rPr lang="en-US" sz="1200" dirty="0" smtClean="0">
                <a:latin typeface="Huawei Sans" panose="020C0503030203020204" pitchFamily="34" charset="0"/>
              </a:rPr>
              <a:t>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图片 105" descr="AP.png"/>
          <p:cNvPicPr>
            <a:picLocks noChangeAspect="1"/>
          </p:cNvPicPr>
          <p:nvPr/>
        </p:nvPicPr>
        <p:blipFill>
          <a:blip r:embed="rId7"/>
          <a:stretch>
            <a:fillRect/>
          </a:stretch>
        </p:blipFill>
        <p:spPr bwMode="gray">
          <a:xfrm>
            <a:off x="6010814" y="5558843"/>
            <a:ext cx="335297" cy="274335"/>
          </a:xfrm>
          <a:prstGeom prst="rect">
            <a:avLst/>
          </a:prstGeom>
        </p:spPr>
      </p:pic>
      <p:sp>
        <p:nvSpPr>
          <p:cNvPr id="49" name="椭圆 48"/>
          <p:cNvSpPr/>
          <p:nvPr/>
        </p:nvSpPr>
        <p:spPr bwMode="gray">
          <a:xfrm>
            <a:off x="3428019" y="3388388"/>
            <a:ext cx="863585" cy="6212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600" dirty="0" smtClean="0">
                <a:latin typeface="Huawei Sans" panose="020C0503030203020204" pitchFamily="34" charset="0"/>
              </a:rPr>
              <a:t>Fabric</a:t>
            </a:r>
            <a:endParaRPr lang="en-US" sz="1600" dirty="0">
              <a:latin typeface="Huawei Sans" panose="020C0503030203020204" pitchFamily="34" charset="0"/>
            </a:endParaRPr>
          </a:p>
        </p:txBody>
      </p:sp>
      <p:sp>
        <p:nvSpPr>
          <p:cNvPr id="50" name="圆角矩形 75"/>
          <p:cNvSpPr/>
          <p:nvPr/>
        </p:nvSpPr>
        <p:spPr bwMode="gray">
          <a:xfrm>
            <a:off x="1858343" y="2769280"/>
            <a:ext cx="1296000" cy="317875"/>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b="1" dirty="0" smtClean="0">
                <a:solidFill>
                  <a:schemeClr val="bg1"/>
                </a:solidFill>
                <a:latin typeface="Huawei Sans" panose="020C0503030203020204" pitchFamily="34" charset="0"/>
              </a:rPr>
              <a:t>External network</a:t>
            </a:r>
            <a:endParaRPr lang="en-US" altLang="zh-CN" sz="11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2" name="圆角矩形 75"/>
          <p:cNvSpPr/>
          <p:nvPr/>
        </p:nvSpPr>
        <p:spPr bwMode="gray">
          <a:xfrm>
            <a:off x="4570753" y="2769280"/>
            <a:ext cx="1296000" cy="317875"/>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b="1" dirty="0" smtClean="0">
                <a:solidFill>
                  <a:schemeClr val="bg1"/>
                </a:solidFill>
                <a:latin typeface="Huawei Sans" panose="020C0503030203020204" pitchFamily="34" charset="0"/>
              </a:rPr>
              <a:t>Network service resource</a:t>
            </a:r>
            <a:endParaRPr lang="en-US" altLang="zh-CN" sz="11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4" name="直接箭头连接符 53"/>
          <p:cNvCxnSpPr>
            <a:stCxn id="50" idx="2"/>
          </p:cNvCxnSpPr>
          <p:nvPr/>
        </p:nvCxnSpPr>
        <p:spPr bwMode="gray">
          <a:xfrm>
            <a:off x="2506343" y="3087155"/>
            <a:ext cx="921676" cy="533004"/>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flipH="1">
            <a:off x="4286782" y="3087155"/>
            <a:ext cx="898103" cy="533004"/>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圆角矩形 75"/>
          <p:cNvSpPr/>
          <p:nvPr/>
        </p:nvSpPr>
        <p:spPr bwMode="gray">
          <a:xfrm>
            <a:off x="1722263" y="4071777"/>
            <a:ext cx="1568160" cy="257648"/>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b="1" dirty="0" smtClean="0">
                <a:solidFill>
                  <a:prstClr val="white"/>
                </a:solidFill>
                <a:latin typeface="Huawei Sans" panose="020C0503030203020204" pitchFamily="34" charset="0"/>
              </a:rPr>
              <a:t>Wired access</a:t>
            </a:r>
            <a:endParaRPr lang="en-US" altLang="zh-CN" sz="11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7" name="圆角矩形 75"/>
          <p:cNvSpPr/>
          <p:nvPr/>
        </p:nvSpPr>
        <p:spPr bwMode="gray">
          <a:xfrm>
            <a:off x="4434673" y="4071777"/>
            <a:ext cx="1568160" cy="257648"/>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b="1" dirty="0" smtClean="0">
                <a:solidFill>
                  <a:prstClr val="white"/>
                </a:solidFill>
                <a:latin typeface="Huawei Sans" panose="020C0503030203020204" pitchFamily="34" charset="0"/>
              </a:rPr>
              <a:t>Wireless access</a:t>
            </a:r>
            <a:endParaRPr lang="en-US" altLang="zh-CN" sz="11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8" name="直接箭头连接符 57"/>
          <p:cNvCxnSpPr>
            <a:stCxn id="56" idx="3"/>
            <a:endCxn id="49" idx="3"/>
          </p:cNvCxnSpPr>
          <p:nvPr/>
        </p:nvCxnSpPr>
        <p:spPr bwMode="gray">
          <a:xfrm flipV="1">
            <a:off x="3290423" y="3918698"/>
            <a:ext cx="264065" cy="281903"/>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a:stCxn id="57" idx="1"/>
            <a:endCxn id="49" idx="5"/>
          </p:cNvCxnSpPr>
          <p:nvPr/>
        </p:nvCxnSpPr>
        <p:spPr bwMode="gray">
          <a:xfrm flipH="1" flipV="1">
            <a:off x="4165135" y="3918698"/>
            <a:ext cx="269538" cy="281903"/>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矩形 59"/>
          <p:cNvSpPr/>
          <p:nvPr/>
        </p:nvSpPr>
        <p:spPr bwMode="gray">
          <a:xfrm>
            <a:off x="1379394" y="1472056"/>
            <a:ext cx="947695" cy="307777"/>
          </a:xfrm>
          <a:prstGeom prst="rect">
            <a:avLst/>
          </a:prstGeom>
        </p:spPr>
        <p:txBody>
          <a:bodyPr wrap="square">
            <a:noAutofit/>
          </a:bodyPr>
          <a:lstStyle/>
          <a:p>
            <a:pPr fontAlgn="ctr"/>
            <a:r>
              <a:rPr lang="en-US" sz="1400" dirty="0" err="1" smtClean="0">
                <a:solidFill>
                  <a:srgbClr val="30B5C5"/>
                </a:solidFill>
                <a:latin typeface="Huawei Sans" panose="020C0503030203020204" pitchFamily="34" charset="0"/>
              </a:rPr>
              <a:t>VRF+VNI</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3258810" y="1472056"/>
            <a:ext cx="947695" cy="307777"/>
          </a:xfrm>
          <a:prstGeom prst="rect">
            <a:avLst/>
          </a:prstGeom>
        </p:spPr>
        <p:txBody>
          <a:bodyPr wrap="square">
            <a:noAutofit/>
          </a:bodyPr>
          <a:lstStyle/>
          <a:p>
            <a:pPr fontAlgn="ctr"/>
            <a:r>
              <a:rPr lang="en-US" sz="1400" dirty="0" err="1" smtClean="0">
                <a:solidFill>
                  <a:srgbClr val="30B5C5"/>
                </a:solidFill>
                <a:latin typeface="Huawei Sans" panose="020C0503030203020204" pitchFamily="34" charset="0"/>
              </a:rPr>
              <a:t>VRF+VNI</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5216120" y="1472056"/>
            <a:ext cx="947695" cy="307777"/>
          </a:xfrm>
          <a:prstGeom prst="rect">
            <a:avLst/>
          </a:prstGeom>
        </p:spPr>
        <p:txBody>
          <a:bodyPr wrap="square">
            <a:noAutofit/>
          </a:bodyPr>
          <a:lstStyle/>
          <a:p>
            <a:pPr fontAlgn="ctr"/>
            <a:r>
              <a:rPr lang="en-US" sz="1400" dirty="0" err="1" smtClean="0">
                <a:solidFill>
                  <a:srgbClr val="30B5C5"/>
                </a:solidFill>
                <a:latin typeface="Huawei Sans" panose="020C0503030203020204" pitchFamily="34" charset="0"/>
              </a:rPr>
              <a:t>VRF+VNI</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75"/>
          <p:cNvSpPr/>
          <p:nvPr/>
        </p:nvSpPr>
        <p:spPr bwMode="gray">
          <a:xfrm>
            <a:off x="6848995" y="1061570"/>
            <a:ext cx="4797765" cy="360000"/>
          </a:xfrm>
          <a:prstGeom prst="roundRect">
            <a:avLst>
              <a:gd name="adj" fmla="val 13606"/>
            </a:avLst>
          </a:prstGeom>
          <a:gradFill>
            <a:gsLst>
              <a:gs pos="0">
                <a:schemeClr val="bg1"/>
              </a:gs>
              <a:gs pos="100000">
                <a:schemeClr val="bg1">
                  <a:lumMod val="8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tx1">
                    <a:lumMod val="50000"/>
                    <a:lumOff val="50000"/>
                  </a:schemeClr>
                </a:solidFill>
                <a:latin typeface="Huawei Sans" panose="020C0503030203020204" pitchFamily="34" charset="0"/>
              </a:rPr>
              <a:t>1. Network service abstraction</a:t>
            </a:r>
            <a:endParaRPr lang="en-US" altLang="zh-CN" sz="1600"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75"/>
          <p:cNvSpPr/>
          <p:nvPr/>
        </p:nvSpPr>
        <p:spPr bwMode="gray">
          <a:xfrm>
            <a:off x="6848995" y="1472057"/>
            <a:ext cx="4797765" cy="234069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fontAlgn="ctr">
              <a:spcAft>
                <a:spcPts val="300"/>
              </a:spcAft>
            </a:pPr>
            <a:r>
              <a:rPr lang="en-US" sz="1200" dirty="0" smtClean="0">
                <a:solidFill>
                  <a:schemeClr val="tx1">
                    <a:lumMod val="50000"/>
                    <a:lumOff val="50000"/>
                  </a:schemeClr>
                </a:solidFill>
                <a:latin typeface="Huawei Sans" panose="020C0503030203020204" pitchFamily="34" charset="0"/>
              </a:rPr>
              <a:t>Physical network resources are pooled through orchestration, and the network is abstracted into Fabric as a Service (</a:t>
            </a:r>
            <a:r>
              <a:rPr lang="en-US" sz="1200" dirty="0" err="1" smtClean="0">
                <a:solidFill>
                  <a:schemeClr val="tx1">
                    <a:lumMod val="50000"/>
                    <a:lumOff val="50000"/>
                  </a:schemeClr>
                </a:solidFill>
                <a:latin typeface="Huawei Sans" panose="020C0503030203020204" pitchFamily="34" charset="0"/>
              </a:rPr>
              <a:t>FaaS</a:t>
            </a:r>
            <a:r>
              <a:rPr lang="en-US" sz="1200" dirty="0" smtClean="0">
                <a:solidFill>
                  <a:schemeClr val="tx1">
                    <a:lumMod val="50000"/>
                    <a:lumOff val="50000"/>
                  </a:schemeClr>
                </a:solidFill>
                <a:latin typeface="Huawei Sans" panose="020C0503030203020204" pitchFamily="34" charset="0"/>
              </a:rPr>
              <a:t>). A </a:t>
            </a:r>
            <a:r>
              <a:rPr lang="en-US" sz="1200" dirty="0" err="1" smtClean="0">
                <a:solidFill>
                  <a:schemeClr val="tx1">
                    <a:lumMod val="50000"/>
                    <a:lumOff val="50000"/>
                  </a:schemeClr>
                </a:solidFill>
                <a:latin typeface="Huawei Sans" panose="020C0503030203020204" pitchFamily="34" charset="0"/>
              </a:rPr>
              <a:t>VN</a:t>
            </a:r>
            <a:r>
              <a:rPr lang="en-US" sz="1200" dirty="0" smtClean="0">
                <a:solidFill>
                  <a:schemeClr val="tx1">
                    <a:lumMod val="50000"/>
                    <a:lumOff val="50000"/>
                  </a:schemeClr>
                </a:solidFill>
                <a:latin typeface="Huawei Sans" panose="020C0503030203020204" pitchFamily="34" charset="0"/>
              </a:rPr>
              <a:t> is an </a:t>
            </a:r>
            <a:r>
              <a:rPr lang="en-US" sz="1200" dirty="0" err="1" smtClean="0">
                <a:solidFill>
                  <a:schemeClr val="tx1">
                    <a:lumMod val="50000"/>
                    <a:lumOff val="50000"/>
                  </a:schemeClr>
                </a:solidFill>
                <a:latin typeface="Huawei Sans" panose="020C0503030203020204" pitchFamily="34" charset="0"/>
              </a:rPr>
              <a:t>FaaS</a:t>
            </a:r>
            <a:r>
              <a:rPr lang="en-US" sz="1200" dirty="0" smtClean="0">
                <a:solidFill>
                  <a:schemeClr val="tx1">
                    <a:lumMod val="50000"/>
                    <a:lumOff val="50000"/>
                  </a:schemeClr>
                </a:solidFill>
                <a:latin typeface="Huawei Sans" panose="020C0503030203020204" pitchFamily="34" charset="0"/>
              </a:rPr>
              <a:t> instance and includes:</a:t>
            </a:r>
          </a:p>
          <a:p>
            <a:pPr marL="176213" indent="-176213" fontAlgn="ctr">
              <a:spcAft>
                <a:spcPts val="300"/>
              </a:spcAft>
              <a:buFont typeface="Arial" pitchFamily="34" charset="0"/>
              <a:buChar char="•"/>
            </a:pPr>
            <a:r>
              <a:rPr lang="en-US" sz="1200" dirty="0" smtClean="0">
                <a:solidFill>
                  <a:schemeClr val="tx1">
                    <a:lumMod val="50000"/>
                    <a:lumOff val="50000"/>
                  </a:schemeClr>
                </a:solidFill>
                <a:latin typeface="Huawei Sans" panose="020C0503030203020204" pitchFamily="34" charset="0"/>
              </a:rPr>
              <a:t>IP/</a:t>
            </a:r>
            <a:r>
              <a:rPr lang="en-US" sz="1200" dirty="0" err="1" smtClean="0">
                <a:solidFill>
                  <a:schemeClr val="tx1">
                    <a:lumMod val="50000"/>
                    <a:lumOff val="50000"/>
                  </a:schemeClr>
                </a:solidFill>
                <a:latin typeface="Huawei Sans" panose="020C0503030203020204" pitchFamily="34" charset="0"/>
              </a:rPr>
              <a:t>VLAN</a:t>
            </a:r>
            <a:r>
              <a:rPr lang="en-US" sz="1200" dirty="0" smtClean="0">
                <a:solidFill>
                  <a:schemeClr val="tx1">
                    <a:lumMod val="50000"/>
                    <a:lumOff val="50000"/>
                  </a:schemeClr>
                </a:solidFill>
                <a:latin typeface="Huawei Sans" panose="020C0503030203020204" pitchFamily="34" charset="0"/>
              </a:rPr>
              <a:t> segment</a:t>
            </a:r>
          </a:p>
          <a:p>
            <a:pPr marL="176213" indent="-176213" fontAlgn="ctr">
              <a:spcAft>
                <a:spcPts val="300"/>
              </a:spcAft>
              <a:buFont typeface="Arial" pitchFamily="34" charset="0"/>
              <a:buChar char="•"/>
            </a:pPr>
            <a:r>
              <a:rPr lang="en-US" sz="1200" dirty="0" smtClean="0">
                <a:solidFill>
                  <a:schemeClr val="tx1">
                    <a:lumMod val="50000"/>
                    <a:lumOff val="50000"/>
                  </a:schemeClr>
                </a:solidFill>
                <a:latin typeface="Huawei Sans" panose="020C0503030203020204" pitchFamily="34" charset="0"/>
              </a:rPr>
              <a:t>External network</a:t>
            </a:r>
          </a:p>
          <a:p>
            <a:pPr marL="176213" indent="-176213" fontAlgn="ctr">
              <a:spcAft>
                <a:spcPts val="300"/>
              </a:spcAft>
              <a:buFont typeface="Arial" pitchFamily="34" charset="0"/>
              <a:buChar char="•"/>
            </a:pPr>
            <a:r>
              <a:rPr lang="en-US" sz="1200" dirty="0" smtClean="0">
                <a:solidFill>
                  <a:schemeClr val="tx1">
                    <a:lumMod val="50000"/>
                    <a:lumOff val="50000"/>
                  </a:schemeClr>
                </a:solidFill>
                <a:latin typeface="Huawei Sans" panose="020C0503030203020204" pitchFamily="34" charset="0"/>
              </a:rPr>
              <a:t>Network service resource: The IP/</a:t>
            </a:r>
            <a:r>
              <a:rPr lang="en-US" sz="1200" dirty="0" err="1" smtClean="0">
                <a:solidFill>
                  <a:schemeClr val="tx1">
                    <a:lumMod val="50000"/>
                    <a:lumOff val="50000"/>
                  </a:schemeClr>
                </a:solidFill>
                <a:latin typeface="Huawei Sans" panose="020C0503030203020204" pitchFamily="34" charset="0"/>
              </a:rPr>
              <a:t>VLAN</a:t>
            </a:r>
            <a:r>
              <a:rPr lang="en-US" sz="1200" dirty="0" smtClean="0">
                <a:solidFill>
                  <a:schemeClr val="tx1">
                    <a:lumMod val="50000"/>
                    <a:lumOff val="50000"/>
                  </a:schemeClr>
                </a:solidFill>
                <a:latin typeface="Huawei Sans" panose="020C0503030203020204" pitchFamily="34" charset="0"/>
              </a:rPr>
              <a:t> segment is the capability provided by the </a:t>
            </a:r>
            <a:r>
              <a:rPr lang="en-US" sz="1200" dirty="0" err="1" smtClean="0">
                <a:solidFill>
                  <a:schemeClr val="tx1">
                    <a:lumMod val="50000"/>
                    <a:lumOff val="50000"/>
                  </a:schemeClr>
                </a:solidFill>
                <a:latin typeface="Huawei Sans" panose="020C0503030203020204" pitchFamily="34" charset="0"/>
              </a:rPr>
              <a:t>VN</a:t>
            </a:r>
            <a:r>
              <a:rPr lang="en-US" sz="1200" dirty="0" smtClean="0">
                <a:solidFill>
                  <a:schemeClr val="tx1">
                    <a:lumMod val="50000"/>
                    <a:lumOff val="50000"/>
                  </a:schemeClr>
                </a:solidFill>
                <a:latin typeface="Huawei Sans" panose="020C0503030203020204" pitchFamily="34" charset="0"/>
              </a:rPr>
              <a:t> for clients to use network resources.</a:t>
            </a:r>
          </a:p>
          <a:p>
            <a:pPr marL="176213" indent="-176213" fontAlgn="ctr">
              <a:spcAft>
                <a:spcPts val="300"/>
              </a:spcAft>
              <a:buFont typeface="Arial" pitchFamily="34" charset="0"/>
              <a:buChar char="•"/>
            </a:pPr>
            <a:r>
              <a:rPr lang="en-US" sz="1200" dirty="0" smtClean="0">
                <a:solidFill>
                  <a:schemeClr val="tx1">
                    <a:lumMod val="50000"/>
                    <a:lumOff val="50000"/>
                  </a:schemeClr>
                </a:solidFill>
                <a:latin typeface="Huawei Sans" panose="020C0503030203020204" pitchFamily="34" charset="0"/>
              </a:rPr>
              <a:t>Access point: Terminals access </a:t>
            </a:r>
            <a:r>
              <a:rPr lang="en-US" sz="1200" dirty="0" err="1" smtClean="0">
                <a:solidFill>
                  <a:schemeClr val="tx1">
                    <a:lumMod val="50000"/>
                    <a:lumOff val="50000"/>
                  </a:schemeClr>
                </a:solidFill>
                <a:latin typeface="Huawei Sans" panose="020C0503030203020204" pitchFamily="34" charset="0"/>
              </a:rPr>
              <a:t>VNs</a:t>
            </a:r>
            <a:r>
              <a:rPr lang="en-US" sz="1200" dirty="0" smtClean="0">
                <a:solidFill>
                  <a:schemeClr val="tx1">
                    <a:lumMod val="50000"/>
                    <a:lumOff val="50000"/>
                  </a:schemeClr>
                </a:solidFill>
                <a:latin typeface="Huawei Sans" panose="020C0503030203020204" pitchFamily="34" charset="0"/>
              </a:rPr>
              <a:t> through access points.</a:t>
            </a:r>
            <a:endParaRPr lang="en-US" altLang="zh-CN" sz="1200" dirty="0">
              <a:solidFill>
                <a:schemeClr val="tx1">
                  <a:lumMod val="50000"/>
                  <a:lumOff val="50000"/>
                </a:schemeClr>
              </a:solidFill>
              <a:latin typeface="Huawei Sans" panose="020C0503030203020204" pitchFamily="34" charset="0"/>
              <a:ea typeface="微软雅黑" panose="020B0503020204020204" pitchFamily="34" charset="-122"/>
            </a:endParaRPr>
          </a:p>
        </p:txBody>
      </p:sp>
      <p:sp>
        <p:nvSpPr>
          <p:cNvPr id="65" name="圆角矩形 75"/>
          <p:cNvSpPr/>
          <p:nvPr/>
        </p:nvSpPr>
        <p:spPr bwMode="gray">
          <a:xfrm>
            <a:off x="6848994" y="4327170"/>
            <a:ext cx="4797765"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tx1">
                    <a:lumMod val="50000"/>
                    <a:lumOff val="50000"/>
                  </a:schemeClr>
                </a:solidFill>
                <a:latin typeface="Huawei Sans" panose="020C0503030203020204" pitchFamily="34" charset="0"/>
              </a:rPr>
              <a:t>2. Network service orchestration</a:t>
            </a:r>
            <a:endParaRPr lang="en-US" altLang="zh-CN" sz="1600"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75"/>
          <p:cNvSpPr/>
          <p:nvPr/>
        </p:nvSpPr>
        <p:spPr bwMode="gray">
          <a:xfrm>
            <a:off x="6848995" y="4727715"/>
            <a:ext cx="4797765" cy="129686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76213" indent="-176213" fontAlgn="ctr">
              <a:spcAft>
                <a:spcPts val="300"/>
              </a:spcAft>
              <a:buFont typeface="Arial" pitchFamily="34" charset="0"/>
              <a:buChar char="•"/>
            </a:pPr>
            <a:r>
              <a:rPr lang="en-US" sz="1200" dirty="0" smtClean="0">
                <a:solidFill>
                  <a:prstClr val="black"/>
                </a:solidFill>
                <a:latin typeface="Huawei Sans" panose="020C0503030203020204" pitchFamily="34" charset="0"/>
              </a:rPr>
              <a:t>Deliver the mapping between </a:t>
            </a:r>
            <a:r>
              <a:rPr lang="en-US" sz="1200" dirty="0" err="1" smtClean="0">
                <a:solidFill>
                  <a:prstClr val="black"/>
                </a:solidFill>
                <a:latin typeface="Huawei Sans" panose="020C0503030203020204" pitchFamily="34" charset="0"/>
              </a:rPr>
              <a:t>VNIs</a:t>
            </a:r>
            <a:r>
              <a:rPr lang="en-US" sz="1200" dirty="0" smtClean="0">
                <a:solidFill>
                  <a:prstClr val="black"/>
                </a:solidFill>
                <a:latin typeface="Huawei Sans" panose="020C0503030203020204" pitchFamily="34" charset="0"/>
              </a:rPr>
              <a:t> and </a:t>
            </a:r>
            <a:r>
              <a:rPr lang="en-US" sz="1200" dirty="0" err="1" smtClean="0">
                <a:solidFill>
                  <a:prstClr val="black"/>
                </a:solidFill>
                <a:latin typeface="Huawei Sans" panose="020C0503030203020204" pitchFamily="34" charset="0"/>
              </a:rPr>
              <a:t>BDs.</a:t>
            </a:r>
            <a:endParaRPr lang="en-US" altLang="zh-CN" sz="1200" dirty="0" smtClean="0">
              <a:solidFill>
                <a:prstClr val="black"/>
              </a:solidFill>
              <a:latin typeface="Huawei Sans" panose="020C0503030203020204" pitchFamily="34" charset="0"/>
              <a:ea typeface="微软雅黑" panose="020B0503020204020204" pitchFamily="34" charset="-122"/>
            </a:endParaRPr>
          </a:p>
          <a:p>
            <a:pPr marL="176213" indent="-176213" fontAlgn="ctr">
              <a:spcAft>
                <a:spcPts val="300"/>
              </a:spcAft>
              <a:buFont typeface="Arial" pitchFamily="34" charset="0"/>
              <a:buChar char="•"/>
            </a:pPr>
            <a:r>
              <a:rPr lang="en-US" sz="1200" dirty="0" smtClean="0">
                <a:solidFill>
                  <a:prstClr val="black"/>
                </a:solidFill>
                <a:latin typeface="Huawei Sans" panose="020C0503030203020204" pitchFamily="34" charset="0"/>
              </a:rPr>
              <a:t>Deliver the mapping between BDs and </a:t>
            </a:r>
            <a:r>
              <a:rPr lang="en-US" sz="1200" dirty="0" err="1" smtClean="0">
                <a:solidFill>
                  <a:prstClr val="black"/>
                </a:solidFill>
                <a:latin typeface="Huawei Sans" panose="020C0503030203020204" pitchFamily="34" charset="0"/>
              </a:rPr>
              <a:t>VLANs</a:t>
            </a:r>
            <a:r>
              <a:rPr lang="en-US" sz="1200" dirty="0" smtClean="0">
                <a:solidFill>
                  <a:prstClr val="black"/>
                </a:solidFill>
                <a:latin typeface="Huawei Sans" panose="020C0503030203020204" pitchFamily="34" charset="0"/>
              </a:rPr>
              <a:t>.</a:t>
            </a:r>
            <a:endParaRPr lang="en-US" altLang="zh-CN" sz="1200" dirty="0" smtClean="0">
              <a:solidFill>
                <a:prstClr val="black"/>
              </a:solidFill>
              <a:latin typeface="Huawei Sans" panose="020C0503030203020204" pitchFamily="34" charset="0"/>
              <a:ea typeface="微软雅黑" panose="020B0503020204020204" pitchFamily="34" charset="-122"/>
            </a:endParaRPr>
          </a:p>
          <a:p>
            <a:pPr marL="176213" indent="-176213" fontAlgn="ctr">
              <a:spcAft>
                <a:spcPts val="300"/>
              </a:spcAft>
              <a:buFont typeface="Arial" pitchFamily="34" charset="0"/>
              <a:buChar char="•"/>
            </a:pPr>
            <a:r>
              <a:rPr lang="en-US" sz="1200" dirty="0" smtClean="0">
                <a:solidFill>
                  <a:prstClr val="black"/>
                </a:solidFill>
                <a:latin typeface="Huawei Sans" panose="020C0503030203020204" pitchFamily="34" charset="0"/>
              </a:rPr>
              <a:t>Deliver the IP address segments corresponding to </a:t>
            </a:r>
            <a:r>
              <a:rPr lang="en-US" sz="1200" dirty="0" err="1" smtClean="0">
                <a:solidFill>
                  <a:prstClr val="black"/>
                </a:solidFill>
                <a:latin typeface="Huawei Sans" panose="020C0503030203020204" pitchFamily="34" charset="0"/>
              </a:rPr>
              <a:t>VBDIF</a:t>
            </a:r>
            <a:r>
              <a:rPr lang="en-US" sz="1200" dirty="0" smtClean="0">
                <a:solidFill>
                  <a:prstClr val="black"/>
                </a:solidFill>
                <a:latin typeface="Huawei Sans" panose="020C0503030203020204" pitchFamily="34" charset="0"/>
              </a:rPr>
              <a:t> interfaces.</a:t>
            </a:r>
          </a:p>
          <a:p>
            <a:pPr marL="176213" indent="-176213" fontAlgn="ctr">
              <a:spcAft>
                <a:spcPts val="300"/>
              </a:spcAft>
              <a:buFont typeface="Arial" pitchFamily="34" charset="0"/>
              <a:buChar char="•"/>
            </a:pPr>
            <a:r>
              <a:rPr lang="en-US" sz="1200" dirty="0" smtClean="0">
                <a:solidFill>
                  <a:prstClr val="black"/>
                </a:solidFill>
                <a:latin typeface="Huawei Sans" panose="020C0503030203020204" pitchFamily="34" charset="0"/>
              </a:rPr>
              <a:t>Deliver </a:t>
            </a:r>
            <a:r>
              <a:rPr lang="en-US" sz="1200" dirty="0" err="1" smtClean="0">
                <a:solidFill>
                  <a:prstClr val="black"/>
                </a:solidFill>
                <a:latin typeface="Huawei Sans" panose="020C0503030203020204" pitchFamily="34" charset="0"/>
              </a:rPr>
              <a:t>VRFs</a:t>
            </a:r>
            <a:r>
              <a:rPr lang="en-US" sz="1200" dirty="0" smtClean="0">
                <a:solidFill>
                  <a:prstClr val="black"/>
                </a:solidFill>
                <a:latin typeface="Huawei Sans" panose="020C0503030203020204" pitchFamily="34" charset="0"/>
              </a:rPr>
              <a:t> and binds them to </a:t>
            </a:r>
            <a:r>
              <a:rPr lang="en-US" sz="1200" dirty="0" err="1" smtClean="0">
                <a:solidFill>
                  <a:prstClr val="black"/>
                </a:solidFill>
                <a:latin typeface="Huawei Sans" panose="020C0503030203020204" pitchFamily="34" charset="0"/>
              </a:rPr>
              <a:t>VBDIF</a:t>
            </a:r>
            <a:r>
              <a:rPr lang="en-US" sz="1200" dirty="0" smtClean="0">
                <a:solidFill>
                  <a:prstClr val="black"/>
                </a:solidFill>
                <a:latin typeface="Huawei Sans" panose="020C0503030203020204" pitchFamily="34" charset="0"/>
              </a:rPr>
              <a:t> interfaces.</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7" name="Freeform 222"/>
          <p:cNvSpPr/>
          <p:nvPr/>
        </p:nvSpPr>
        <p:spPr bwMode="gray">
          <a:xfrm rot="3998249">
            <a:off x="10823307" y="3745897"/>
            <a:ext cx="936838" cy="796839"/>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gradFill>
          <a:ln>
            <a:gradFill flip="none" rotWithShape="1">
              <a:gsLst>
                <a:gs pos="0">
                  <a:schemeClr val="accent1">
                    <a:lumMod val="0"/>
                    <a:lumOff val="100000"/>
                    <a:alpha val="0"/>
                  </a:schemeClr>
                </a:gs>
                <a:gs pos="86000">
                  <a:srgbClr val="FF9933"/>
                </a:gs>
              </a:gsLst>
              <a:lin ang="27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222"/>
          <p:cNvSpPr/>
          <p:nvPr/>
        </p:nvSpPr>
        <p:spPr bwMode="gray">
          <a:xfrm rot="8235644">
            <a:off x="5941384" y="4777453"/>
            <a:ext cx="936838" cy="796839"/>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gradFill>
          <a:ln>
            <a:gradFill flip="none" rotWithShape="1">
              <a:gsLst>
                <a:gs pos="0">
                  <a:schemeClr val="accent1">
                    <a:lumMod val="0"/>
                    <a:lumOff val="100000"/>
                    <a:alpha val="0"/>
                  </a:schemeClr>
                </a:gs>
                <a:gs pos="86000">
                  <a:srgbClr val="FF9933"/>
                </a:gs>
              </a:gsLst>
              <a:lin ang="27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9701627" y="3950887"/>
            <a:ext cx="2077185" cy="62092"/>
          </a:xfrm>
          <a:prstGeom prst="rect">
            <a:avLst/>
          </a:prstGeom>
        </p:spPr>
        <p:txBody>
          <a:bodyPr wrap="square">
            <a:noAutofit/>
          </a:bodyPr>
          <a:lstStyle/>
          <a:p>
            <a:pPr fontAlgn="ctr"/>
            <a:r>
              <a:rPr lang="en-US" sz="1400" b="1" dirty="0" smtClean="0">
                <a:solidFill>
                  <a:srgbClr val="FF9900"/>
                </a:solidFill>
                <a:latin typeface="Huawei Sans" panose="020C0503030203020204" pitchFamily="34" charset="0"/>
              </a:rPr>
              <a:t>Deploy </a:t>
            </a:r>
            <a:r>
              <a:rPr lang="en-US" sz="1400" b="1" dirty="0" err="1" smtClean="0">
                <a:solidFill>
                  <a:srgbClr val="FF9900"/>
                </a:solidFill>
                <a:latin typeface="Huawei Sans" panose="020C0503030203020204" pitchFamily="34" charset="0"/>
              </a:rPr>
              <a:t>VNs</a:t>
            </a:r>
            <a:endParaRPr lang="en-US" altLang="zh-CN" sz="1400" b="1" dirty="0">
              <a:solidFill>
                <a:srgbClr val="FF9900"/>
              </a:solidFill>
              <a:latin typeface="Huawei Sans" panose="020C0503030203020204" pitchFamily="34" charset="0"/>
            </a:endParaRPr>
          </a:p>
        </p:txBody>
      </p:sp>
      <p:sp>
        <p:nvSpPr>
          <p:cNvPr id="70" name="矩形 69"/>
          <p:cNvSpPr/>
          <p:nvPr/>
        </p:nvSpPr>
        <p:spPr bwMode="gray">
          <a:xfrm>
            <a:off x="5355665" y="4627297"/>
            <a:ext cx="1645593" cy="305105"/>
          </a:xfrm>
          <a:prstGeom prst="rect">
            <a:avLst/>
          </a:prstGeom>
        </p:spPr>
        <p:txBody>
          <a:bodyPr wrap="square">
            <a:noAutofit/>
          </a:bodyPr>
          <a:lstStyle/>
          <a:p>
            <a:pPr algn="ctr" fontAlgn="ctr"/>
            <a:r>
              <a:rPr lang="en-US" sz="1400" b="1" dirty="0" smtClean="0">
                <a:solidFill>
                  <a:srgbClr val="FF9900"/>
                </a:solidFill>
                <a:latin typeface="Huawei Sans" panose="020C0503030203020204" pitchFamily="34" charset="0"/>
              </a:rPr>
              <a:t>Deliver configurations</a:t>
            </a:r>
            <a:endParaRPr lang="en-US" altLang="zh-CN" sz="1400" b="1" dirty="0">
              <a:solidFill>
                <a:srgbClr val="FF9900"/>
              </a:solidFill>
              <a:latin typeface="Huawei Sans" panose="020C0503030203020204" pitchFamily="34" charset="0"/>
            </a:endParaRPr>
          </a:p>
        </p:txBody>
      </p:sp>
      <p:sp>
        <p:nvSpPr>
          <p:cNvPr id="72" name="圆角矩形 71"/>
          <p:cNvSpPr/>
          <p:nvPr/>
        </p:nvSpPr>
        <p:spPr bwMode="gray">
          <a:xfrm>
            <a:off x="609403" y="3295946"/>
            <a:ext cx="1050459"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700" dirty="0" smtClean="0">
                <a:solidFill>
                  <a:srgbClr val="000000"/>
                </a:solidFill>
                <a:latin typeface="Huawei Sans" panose="020C0503030203020204" pitchFamily="34" charset="0"/>
              </a:rPr>
              <a:t>External network</a:t>
            </a:r>
            <a:endParaRPr lang="en-US" altLang="zh-CN" sz="7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609403" y="3045308"/>
            <a:ext cx="1050459" cy="204400"/>
          </a:xfrm>
          <a:prstGeom prst="roundRect">
            <a:avLst>
              <a:gd name="adj" fmla="val 6984"/>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700" dirty="0" smtClean="0">
                <a:solidFill>
                  <a:srgbClr val="000000"/>
                </a:solidFill>
                <a:latin typeface="Huawei Sans" panose="020C0503030203020204" pitchFamily="34" charset="0"/>
              </a:rPr>
              <a:t>IP/</a:t>
            </a:r>
            <a:r>
              <a:rPr lang="en-US" sz="700" dirty="0" err="1" smtClean="0">
                <a:solidFill>
                  <a:srgbClr val="000000"/>
                </a:solidFill>
                <a:latin typeface="Huawei Sans" panose="020C0503030203020204" pitchFamily="34" charset="0"/>
              </a:rPr>
              <a:t>VLAN</a:t>
            </a:r>
            <a:r>
              <a:rPr lang="en-US" sz="700" dirty="0" smtClean="0">
                <a:solidFill>
                  <a:srgbClr val="000000"/>
                </a:solidFill>
                <a:latin typeface="Huawei Sans" panose="020C0503030203020204" pitchFamily="34" charset="0"/>
              </a:rPr>
              <a:t> segment</a:t>
            </a:r>
            <a:endParaRPr lang="en-US" altLang="zh-CN" sz="7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角矩形 73"/>
          <p:cNvSpPr/>
          <p:nvPr/>
        </p:nvSpPr>
        <p:spPr bwMode="gray">
          <a:xfrm>
            <a:off x="609403" y="3716538"/>
            <a:ext cx="1050459"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700" dirty="0" smtClean="0">
                <a:solidFill>
                  <a:srgbClr val="000000"/>
                </a:solidFill>
                <a:latin typeface="Huawei Sans" panose="020C0503030203020204" pitchFamily="34" charset="0"/>
              </a:rPr>
              <a:t>Access point</a:t>
            </a:r>
            <a:endParaRPr lang="en-US" altLang="zh-CN" sz="7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bwMode="gray">
          <a:xfrm>
            <a:off x="768241" y="2881250"/>
            <a:ext cx="638512" cy="164058"/>
          </a:xfrm>
          <a:prstGeom prst="roundRect">
            <a:avLst/>
          </a:prstGeom>
          <a:noFill/>
          <a:ln w="9525" cap="flat" cmpd="sng" algn="ctr">
            <a:no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000" dirty="0" err="1" smtClean="0">
                <a:solidFill>
                  <a:srgbClr val="000000"/>
                </a:solidFill>
                <a:latin typeface="Huawei Sans" panose="020C0503030203020204" pitchFamily="34" charset="0"/>
              </a:rPr>
              <a:t>VN</a:t>
            </a:r>
            <a:endParaRPr lang="en-US" altLang="zh-CN" sz="10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536339" y="2867014"/>
            <a:ext cx="1185923" cy="1067137"/>
          </a:xfrm>
          <a:prstGeom prst="rect">
            <a:avLst/>
          </a:prstGeom>
          <a:noFill/>
          <a:ln w="9525" cap="flat" cmpd="sng" algn="ctr">
            <a:solidFill>
              <a:schemeClr val="tx1"/>
            </a:solidFill>
            <a:prstDash val="dash"/>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endParaRPr lang="en-US" altLang="zh-CN" sz="10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609403" y="3506242"/>
            <a:ext cx="1050459"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700" dirty="0" smtClean="0">
                <a:solidFill>
                  <a:srgbClr val="000000"/>
                </a:solidFill>
                <a:latin typeface="Huawei Sans" panose="020C0503030203020204" pitchFamily="34" charset="0"/>
              </a:rPr>
              <a:t>Network service resource</a:t>
            </a:r>
            <a:endParaRPr lang="en-US" altLang="zh-CN" sz="7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4216023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err="1" smtClean="0">
                <a:latin typeface="Huawei Sans" panose="020C0503030203020204" pitchFamily="34" charset="0"/>
              </a:rPr>
              <a:t>VN</a:t>
            </a:r>
            <a:r>
              <a:rPr lang="en-US" dirty="0" smtClean="0">
                <a:latin typeface="Huawei Sans" panose="020C0503030203020204" pitchFamily="34" charset="0"/>
              </a:rPr>
              <a:t> Access Design</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128711"/>
          </a:xfrm>
        </p:spPr>
        <p:txBody>
          <a:bodyPr>
            <a:noAutofit/>
          </a:bodyPr>
          <a:lstStyle/>
          <a:p>
            <a:pPr fontAlgn="ctr"/>
            <a:r>
              <a:rPr lang="en-US" sz="1400" dirty="0" smtClean="0">
                <a:latin typeface="Huawei Sans" panose="020C0503030203020204" pitchFamily="34" charset="0"/>
              </a:rPr>
              <a:t>Service data enters different </a:t>
            </a:r>
            <a:r>
              <a:rPr lang="en-US" sz="1400" dirty="0" err="1" smtClean="0">
                <a:latin typeface="Huawei Sans" panose="020C0503030203020204" pitchFamily="34" charset="0"/>
              </a:rPr>
              <a:t>VNs</a:t>
            </a:r>
            <a:r>
              <a:rPr lang="en-US" sz="1400" dirty="0" smtClean="0">
                <a:latin typeface="Huawei Sans" panose="020C0503030203020204" pitchFamily="34" charset="0"/>
              </a:rPr>
              <a:t> according to the </a:t>
            </a:r>
            <a:r>
              <a:rPr lang="en-US" sz="1400" dirty="0" err="1" smtClean="0">
                <a:latin typeface="Huawei Sans" panose="020C0503030203020204" pitchFamily="34" charset="0"/>
              </a:rPr>
              <a:t>VLAN</a:t>
            </a:r>
            <a:r>
              <a:rPr lang="en-US" sz="1400" dirty="0" smtClean="0">
                <a:latin typeface="Huawei Sans" panose="020C0503030203020204" pitchFamily="34" charset="0"/>
              </a:rPr>
              <a:t> to which the user belongs from a physical network through an edge node.</a:t>
            </a:r>
            <a:endParaRPr lang="en-US" altLang="zh-CN" sz="1400" dirty="0" smtClean="0">
              <a:latin typeface="Huawei Sans" panose="020C0503030203020204" pitchFamily="34" charset="0"/>
              <a:sym typeface="Huawei Sans" panose="020C0503030203020204" pitchFamily="34" charset="0"/>
            </a:endParaRPr>
          </a:p>
          <a:p>
            <a:pPr fontAlgn="ctr"/>
            <a:r>
              <a:rPr lang="en-US" sz="1400" dirty="0" smtClean="0">
                <a:latin typeface="Huawei Sans" panose="020C0503030203020204" pitchFamily="34" charset="0"/>
              </a:rPr>
              <a:t>Wired user traffic is directly transmitted to virtual networks based on </a:t>
            </a:r>
            <a:r>
              <a:rPr lang="en-US" sz="1400" dirty="0" err="1" smtClean="0">
                <a:latin typeface="Huawei Sans" panose="020C0503030203020204" pitchFamily="34" charset="0"/>
              </a:rPr>
              <a:t>VLANs</a:t>
            </a:r>
            <a:r>
              <a:rPr lang="en-US" sz="1400" dirty="0" smtClean="0">
                <a:latin typeface="Huawei Sans" panose="020C0503030203020204" pitchFamily="34" charset="0"/>
              </a:rPr>
              <a:t>. After wireless user traffic is forwarded to the native AC, the native AC </a:t>
            </a:r>
            <a:r>
              <a:rPr lang="en-US" sz="1400" dirty="0" err="1" smtClean="0">
                <a:latin typeface="Huawei Sans" panose="020C0503030203020204" pitchFamily="34" charset="0"/>
              </a:rPr>
              <a:t>decapsulates</a:t>
            </a:r>
            <a:r>
              <a:rPr lang="en-US" sz="1400" dirty="0" smtClean="0">
                <a:latin typeface="Huawei Sans" panose="020C0503030203020204" pitchFamily="34" charset="0"/>
              </a:rPr>
              <a:t> CAPWAP packets and forwards the packets to the corresponding BD based on the VLAN.</a:t>
            </a:r>
            <a:endParaRPr lang="en-US" altLang="zh-CN" sz="1400" dirty="0">
              <a:latin typeface="Huawei Sans" panose="020C0503030203020204" pitchFamily="34" charset="0"/>
              <a:sym typeface="Huawei Sans" panose="020C0503030203020204" pitchFamily="34" charset="0"/>
            </a:endParaRPr>
          </a:p>
        </p:txBody>
      </p:sp>
      <p:sp>
        <p:nvSpPr>
          <p:cNvPr id="43" name="圆角矩形 75"/>
          <p:cNvSpPr/>
          <p:nvPr/>
        </p:nvSpPr>
        <p:spPr bwMode="gray">
          <a:xfrm>
            <a:off x="632093" y="2334793"/>
            <a:ext cx="5191425"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Static </a:t>
            </a:r>
            <a:r>
              <a:rPr lang="en-US" sz="1600" dirty="0" err="1" smtClean="0">
                <a:solidFill>
                  <a:srgbClr val="30B5C5"/>
                </a:solidFill>
                <a:latin typeface="Huawei Sans" panose="020C0503030203020204" pitchFamily="34" charset="0"/>
              </a:rPr>
              <a:t>VLANs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75"/>
          <p:cNvSpPr/>
          <p:nvPr/>
        </p:nvSpPr>
        <p:spPr bwMode="gray">
          <a:xfrm>
            <a:off x="632093" y="2720267"/>
            <a:ext cx="5191425" cy="3477451"/>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59" name="图片 86" descr="核心交换机.png"/>
          <p:cNvPicPr>
            <a:picLocks noChangeAspect="1"/>
          </p:cNvPicPr>
          <p:nvPr/>
        </p:nvPicPr>
        <p:blipFill>
          <a:blip r:embed="rId3"/>
          <a:stretch>
            <a:fillRect/>
          </a:stretch>
        </p:blipFill>
        <p:spPr bwMode="gray">
          <a:xfrm>
            <a:off x="2645795" y="3067887"/>
            <a:ext cx="314619" cy="257416"/>
          </a:xfrm>
          <a:prstGeom prst="rect">
            <a:avLst/>
          </a:prstGeom>
        </p:spPr>
      </p:pic>
      <p:pic>
        <p:nvPicPr>
          <p:cNvPr id="60" name="图片 86" descr="核心交换机.png"/>
          <p:cNvPicPr>
            <a:picLocks noChangeAspect="1"/>
          </p:cNvPicPr>
          <p:nvPr/>
        </p:nvPicPr>
        <p:blipFill>
          <a:blip r:embed="rId3"/>
          <a:stretch>
            <a:fillRect/>
          </a:stretch>
        </p:blipFill>
        <p:spPr bwMode="gray">
          <a:xfrm>
            <a:off x="3257733" y="3067887"/>
            <a:ext cx="314619" cy="257416"/>
          </a:xfrm>
          <a:prstGeom prst="rect">
            <a:avLst/>
          </a:prstGeom>
        </p:spPr>
      </p:pic>
      <p:cxnSp>
        <p:nvCxnSpPr>
          <p:cNvPr id="61" name="直接连接符 60"/>
          <p:cNvCxnSpPr/>
          <p:nvPr/>
        </p:nvCxnSpPr>
        <p:spPr bwMode="gray">
          <a:xfrm>
            <a:off x="2772821" y="3196595"/>
            <a:ext cx="297319"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62" name="图片 87" descr="汇聚交换机.png"/>
          <p:cNvPicPr>
            <a:picLocks noChangeAspect="1"/>
          </p:cNvPicPr>
          <p:nvPr/>
        </p:nvPicPr>
        <p:blipFill>
          <a:blip r:embed="rId4"/>
          <a:stretch>
            <a:fillRect/>
          </a:stretch>
        </p:blipFill>
        <p:spPr bwMode="gray">
          <a:xfrm>
            <a:off x="2149206" y="3718753"/>
            <a:ext cx="314619" cy="257416"/>
          </a:xfrm>
          <a:prstGeom prst="rect">
            <a:avLst/>
          </a:prstGeom>
        </p:spPr>
      </p:pic>
      <p:pic>
        <p:nvPicPr>
          <p:cNvPr id="63" name="图片 87" descr="汇聚交换机.png"/>
          <p:cNvPicPr>
            <a:picLocks noChangeAspect="1"/>
          </p:cNvPicPr>
          <p:nvPr/>
        </p:nvPicPr>
        <p:blipFill>
          <a:blip r:embed="rId4"/>
          <a:stretch>
            <a:fillRect/>
          </a:stretch>
        </p:blipFill>
        <p:spPr bwMode="gray">
          <a:xfrm>
            <a:off x="1537269" y="3718753"/>
            <a:ext cx="314619" cy="257416"/>
          </a:xfrm>
          <a:prstGeom prst="rect">
            <a:avLst/>
          </a:prstGeom>
        </p:spPr>
      </p:pic>
      <p:cxnSp>
        <p:nvCxnSpPr>
          <p:cNvPr id="64" name="直接连接符 63"/>
          <p:cNvCxnSpPr/>
          <p:nvPr/>
        </p:nvCxnSpPr>
        <p:spPr bwMode="gray">
          <a:xfrm>
            <a:off x="1664295" y="3847461"/>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65" name="图片 76" descr="接入交换机.png"/>
          <p:cNvPicPr>
            <a:picLocks noChangeAspect="1"/>
          </p:cNvPicPr>
          <p:nvPr/>
        </p:nvPicPr>
        <p:blipFill>
          <a:blip r:embed="rId5"/>
          <a:stretch>
            <a:fillRect/>
          </a:stretch>
        </p:blipFill>
        <p:spPr bwMode="gray">
          <a:xfrm>
            <a:off x="1538310" y="4234239"/>
            <a:ext cx="314619" cy="257416"/>
          </a:xfrm>
          <a:prstGeom prst="rect">
            <a:avLst/>
          </a:prstGeom>
        </p:spPr>
      </p:pic>
      <p:pic>
        <p:nvPicPr>
          <p:cNvPr id="66" name="图片 76" descr="接入交换机.png"/>
          <p:cNvPicPr>
            <a:picLocks noChangeAspect="1"/>
          </p:cNvPicPr>
          <p:nvPr/>
        </p:nvPicPr>
        <p:blipFill>
          <a:blip r:embed="rId5"/>
          <a:stretch>
            <a:fillRect/>
          </a:stretch>
        </p:blipFill>
        <p:spPr bwMode="gray">
          <a:xfrm>
            <a:off x="2148167" y="4234239"/>
            <a:ext cx="314619" cy="257416"/>
          </a:xfrm>
          <a:prstGeom prst="rect">
            <a:avLst/>
          </a:prstGeom>
        </p:spPr>
      </p:pic>
      <p:cxnSp>
        <p:nvCxnSpPr>
          <p:cNvPr id="67" name="直接连接符 66"/>
          <p:cNvCxnSpPr/>
          <p:nvPr/>
        </p:nvCxnSpPr>
        <p:spPr bwMode="gray">
          <a:xfrm>
            <a:off x="1665336" y="4362947"/>
            <a:ext cx="29523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68" name="图片 87" descr="汇聚交换机.png"/>
          <p:cNvPicPr>
            <a:picLocks noChangeAspect="1"/>
          </p:cNvPicPr>
          <p:nvPr/>
        </p:nvPicPr>
        <p:blipFill>
          <a:blip r:embed="rId4"/>
          <a:stretch>
            <a:fillRect/>
          </a:stretch>
        </p:blipFill>
        <p:spPr bwMode="gray">
          <a:xfrm>
            <a:off x="4405340" y="3718753"/>
            <a:ext cx="314619" cy="257416"/>
          </a:xfrm>
          <a:prstGeom prst="rect">
            <a:avLst/>
          </a:prstGeom>
        </p:spPr>
      </p:pic>
      <p:pic>
        <p:nvPicPr>
          <p:cNvPr id="69" name="图片 87" descr="汇聚交换机.png"/>
          <p:cNvPicPr>
            <a:picLocks noChangeAspect="1"/>
          </p:cNvPicPr>
          <p:nvPr/>
        </p:nvPicPr>
        <p:blipFill>
          <a:blip r:embed="rId4"/>
          <a:stretch>
            <a:fillRect/>
          </a:stretch>
        </p:blipFill>
        <p:spPr bwMode="gray">
          <a:xfrm>
            <a:off x="3793403" y="3718753"/>
            <a:ext cx="314619" cy="257416"/>
          </a:xfrm>
          <a:prstGeom prst="rect">
            <a:avLst/>
          </a:prstGeom>
        </p:spPr>
      </p:pic>
      <p:cxnSp>
        <p:nvCxnSpPr>
          <p:cNvPr id="70" name="直接连接符 69"/>
          <p:cNvCxnSpPr/>
          <p:nvPr/>
        </p:nvCxnSpPr>
        <p:spPr bwMode="gray">
          <a:xfrm>
            <a:off x="3920430" y="3847461"/>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71" name="图片 76" descr="接入交换机.png"/>
          <p:cNvPicPr>
            <a:picLocks noChangeAspect="1"/>
          </p:cNvPicPr>
          <p:nvPr/>
        </p:nvPicPr>
        <p:blipFill>
          <a:blip r:embed="rId5"/>
          <a:stretch>
            <a:fillRect/>
          </a:stretch>
        </p:blipFill>
        <p:spPr bwMode="gray">
          <a:xfrm>
            <a:off x="3794444" y="4234239"/>
            <a:ext cx="314619" cy="257416"/>
          </a:xfrm>
          <a:prstGeom prst="rect">
            <a:avLst/>
          </a:prstGeom>
        </p:spPr>
      </p:pic>
      <p:pic>
        <p:nvPicPr>
          <p:cNvPr id="72" name="图片 76" descr="接入交换机.png"/>
          <p:cNvPicPr>
            <a:picLocks noChangeAspect="1"/>
          </p:cNvPicPr>
          <p:nvPr/>
        </p:nvPicPr>
        <p:blipFill>
          <a:blip r:embed="rId5"/>
          <a:stretch>
            <a:fillRect/>
          </a:stretch>
        </p:blipFill>
        <p:spPr bwMode="gray">
          <a:xfrm>
            <a:off x="4404299" y="4234239"/>
            <a:ext cx="314619" cy="257416"/>
          </a:xfrm>
          <a:prstGeom prst="rect">
            <a:avLst/>
          </a:prstGeom>
        </p:spPr>
      </p:pic>
      <p:cxnSp>
        <p:nvCxnSpPr>
          <p:cNvPr id="73" name="直接连接符 72"/>
          <p:cNvCxnSpPr/>
          <p:nvPr/>
        </p:nvCxnSpPr>
        <p:spPr bwMode="gray">
          <a:xfrm>
            <a:off x="3921471" y="4362947"/>
            <a:ext cx="29523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bwMode="gray">
          <a:xfrm flipH="1">
            <a:off x="1506986" y="3325303"/>
            <a:ext cx="1108526"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bwMode="gray">
          <a:xfrm flipH="1">
            <a:off x="2118923" y="3325303"/>
            <a:ext cx="1108527"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bwMode="gray">
          <a:xfrm>
            <a:off x="2615512" y="3325303"/>
            <a:ext cx="1147608"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a:off x="3227451" y="3325303"/>
            <a:ext cx="1147607"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bwMode="gray">
          <a:xfrm>
            <a:off x="1506986" y="3976169"/>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bwMode="gray">
          <a:xfrm flipH="1">
            <a:off x="2117884" y="3976169"/>
            <a:ext cx="1039"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bwMode="gray">
          <a:xfrm>
            <a:off x="3763121" y="3976169"/>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flipH="1">
            <a:off x="4374017" y="3976169"/>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83" name="图片 105" descr="AP.png"/>
          <p:cNvPicPr>
            <a:picLocks noChangeAspect="1"/>
          </p:cNvPicPr>
          <p:nvPr/>
        </p:nvPicPr>
        <p:blipFill>
          <a:blip r:embed="rId6"/>
          <a:stretch>
            <a:fillRect/>
          </a:stretch>
        </p:blipFill>
        <p:spPr bwMode="gray">
          <a:xfrm>
            <a:off x="3793953" y="4808566"/>
            <a:ext cx="314069" cy="256966"/>
          </a:xfrm>
          <a:prstGeom prst="rect">
            <a:avLst/>
          </a:prstGeom>
        </p:spPr>
      </p:pic>
      <p:cxnSp>
        <p:nvCxnSpPr>
          <p:cNvPr id="84" name="直接连接符 83"/>
          <p:cNvCxnSpPr/>
          <p:nvPr/>
        </p:nvCxnSpPr>
        <p:spPr bwMode="gray">
          <a:xfrm>
            <a:off x="2117884" y="4491655"/>
            <a:ext cx="188632" cy="29641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flipH="1">
            <a:off x="3763395" y="4491655"/>
            <a:ext cx="766" cy="31691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bwMode="gray">
          <a:xfrm>
            <a:off x="1406572" y="3609095"/>
            <a:ext cx="1526306" cy="968882"/>
          </a:xfrm>
          <a:prstGeom prst="rect">
            <a:avLst/>
          </a:prstGeom>
          <a:solidFill>
            <a:srgbClr val="94DAE2">
              <a:alpha val="30000"/>
            </a:srgbClr>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3353363" y="3609095"/>
            <a:ext cx="1526400" cy="968882"/>
          </a:xfrm>
          <a:prstGeom prst="rect">
            <a:avLst/>
          </a:prstGeom>
          <a:solidFill>
            <a:srgbClr val="FAD3BB">
              <a:alpha val="30000"/>
            </a:srgbClr>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2376334" y="4003768"/>
            <a:ext cx="556543" cy="305105"/>
          </a:xfrm>
          <a:prstGeom prst="rect">
            <a:avLst/>
          </a:prstGeom>
        </p:spPr>
        <p:txBody>
          <a:bodyPr wrap="none">
            <a:noAutofit/>
          </a:bodyPr>
          <a:lstStyle/>
          <a:p>
            <a:pPr fontAlgn="ctr"/>
            <a:r>
              <a:rPr lang="en-US" sz="1400" b="1" dirty="0" err="1" smtClean="0">
                <a:solidFill>
                  <a:srgbClr val="30B5C5"/>
                </a:solidFill>
                <a:latin typeface="Huawei Sans" panose="020C0503030203020204" pitchFamily="34" charset="0"/>
              </a:rPr>
              <a:t>VN1</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3317644" y="4003768"/>
            <a:ext cx="885440" cy="305105"/>
          </a:xfrm>
          <a:prstGeom prst="rect">
            <a:avLst/>
          </a:prstGeom>
        </p:spPr>
        <p:txBody>
          <a:bodyPr wrap="square">
            <a:noAutofit/>
          </a:bodyPr>
          <a:lstStyle/>
          <a:p>
            <a:pPr fontAlgn="ctr"/>
            <a:r>
              <a:rPr lang="en-US" sz="1400" b="1" dirty="0" err="1" smtClean="0">
                <a:solidFill>
                  <a:srgbClr val="ED6D00"/>
                </a:solidFill>
                <a:latin typeface="Huawei Sans" panose="020C0503030203020204" pitchFamily="34" charset="0"/>
              </a:rPr>
              <a:t>VN2</a:t>
            </a:r>
            <a:endParaRPr lang="en-US" altLang="zh-CN" sz="14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0"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7" cstate="print"/>
          <a:stretch>
            <a:fillRect/>
          </a:stretch>
        </p:blipFill>
        <p:spPr bwMode="gray">
          <a:xfrm>
            <a:off x="2126302" y="4788070"/>
            <a:ext cx="360428" cy="276809"/>
          </a:xfrm>
          <a:prstGeom prst="rect">
            <a:avLst/>
          </a:prstGeom>
        </p:spPr>
      </p:pic>
      <p:sp>
        <p:nvSpPr>
          <p:cNvPr id="91" name="圆角矩形 75"/>
          <p:cNvSpPr/>
          <p:nvPr/>
        </p:nvSpPr>
        <p:spPr bwMode="gray">
          <a:xfrm>
            <a:off x="691214" y="5258261"/>
            <a:ext cx="5191425" cy="671066"/>
          </a:xfrm>
          <a:prstGeom prst="roundRect">
            <a:avLst>
              <a:gd name="adj" fmla="val 242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76213" indent="-176213" algn="just" fontAlgn="ctr">
              <a:spcAft>
                <a:spcPts val="300"/>
              </a:spcAft>
              <a:buFont typeface="Arial" panose="020B0604020202020204" pitchFamily="34" charset="0"/>
              <a:buChar char="•"/>
            </a:pPr>
            <a:r>
              <a:rPr lang="en-US" sz="900" dirty="0" smtClean="0">
                <a:solidFill>
                  <a:schemeClr val="tx1"/>
                </a:solidFill>
                <a:latin typeface="Huawei Sans" panose="020C0503030203020204" pitchFamily="34" charset="0"/>
              </a:rPr>
              <a:t>A static </a:t>
            </a:r>
            <a:r>
              <a:rPr lang="en-US" sz="900" dirty="0" err="1" smtClean="0">
                <a:solidFill>
                  <a:schemeClr val="tx1"/>
                </a:solidFill>
                <a:latin typeface="Huawei Sans" panose="020C0503030203020204" pitchFamily="34" charset="0"/>
              </a:rPr>
              <a:t>VLAN</a:t>
            </a:r>
            <a:r>
              <a:rPr lang="en-US" sz="900" dirty="0" smtClean="0">
                <a:solidFill>
                  <a:schemeClr val="tx1"/>
                </a:solidFill>
                <a:latin typeface="Huawei Sans" panose="020C0503030203020204" pitchFamily="34" charset="0"/>
              </a:rPr>
              <a:t> is configured for wired users on an interface of an access switch.</a:t>
            </a:r>
          </a:p>
          <a:p>
            <a:pPr marL="176213" indent="-176213" algn="just" fontAlgn="ctr">
              <a:spcAft>
                <a:spcPts val="300"/>
              </a:spcAft>
              <a:buFont typeface="Arial" panose="020B0604020202020204" pitchFamily="34" charset="0"/>
              <a:buChar char="•"/>
            </a:pPr>
            <a:r>
              <a:rPr lang="en-US" sz="900" dirty="0" smtClean="0">
                <a:solidFill>
                  <a:schemeClr val="tx1"/>
                </a:solidFill>
                <a:latin typeface="Huawei Sans" panose="020C0503030203020204" pitchFamily="34" charset="0"/>
              </a:rPr>
              <a:t>A static service </a:t>
            </a:r>
            <a:r>
              <a:rPr lang="en-US" sz="900" dirty="0" err="1" smtClean="0">
                <a:solidFill>
                  <a:schemeClr val="tx1"/>
                </a:solidFill>
                <a:latin typeface="Huawei Sans" panose="020C0503030203020204" pitchFamily="34" charset="0"/>
              </a:rPr>
              <a:t>VLAN</a:t>
            </a:r>
            <a:r>
              <a:rPr lang="en-US" sz="900" dirty="0" smtClean="0">
                <a:solidFill>
                  <a:schemeClr val="tx1"/>
                </a:solidFill>
                <a:latin typeface="Huawei Sans" panose="020C0503030203020204" pitchFamily="34" charset="0"/>
              </a:rPr>
              <a:t> is configured for wireless users on an </a:t>
            </a:r>
            <a:r>
              <a:rPr lang="en-US" sz="900" dirty="0" err="1" smtClean="0">
                <a:solidFill>
                  <a:schemeClr val="tx1"/>
                </a:solidFill>
                <a:latin typeface="Huawei Sans" panose="020C0503030203020204" pitchFamily="34" charset="0"/>
              </a:rPr>
              <a:t>SSID</a:t>
            </a:r>
            <a:r>
              <a:rPr lang="en-US" sz="900" dirty="0" smtClean="0">
                <a:solidFill>
                  <a:schemeClr val="tx1"/>
                </a:solidFill>
                <a:latin typeface="Huawei Sans" panose="020C0503030203020204" pitchFamily="34" charset="0"/>
              </a:rPr>
              <a:t>.</a:t>
            </a:r>
            <a:endParaRPr lang="en-US" altLang="zh-CN" sz="9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2" name="圆角矩形 75"/>
          <p:cNvSpPr/>
          <p:nvPr/>
        </p:nvSpPr>
        <p:spPr bwMode="gray">
          <a:xfrm>
            <a:off x="6283592" y="2332172"/>
            <a:ext cx="5191425"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Dynamically authorized </a:t>
            </a:r>
            <a:r>
              <a:rPr lang="en-US" sz="1600" dirty="0" err="1" smtClean="0">
                <a:solidFill>
                  <a:srgbClr val="30B5C5"/>
                </a:solidFill>
                <a:latin typeface="Huawei Sans" panose="020C0503030203020204" pitchFamily="34" charset="0"/>
              </a:rPr>
              <a:t>VLANs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圆角矩形 75"/>
          <p:cNvSpPr/>
          <p:nvPr/>
        </p:nvSpPr>
        <p:spPr bwMode="gray">
          <a:xfrm>
            <a:off x="6283592" y="2723325"/>
            <a:ext cx="5191425" cy="347745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94" name="图片 86" descr="核心交换机.png"/>
          <p:cNvPicPr>
            <a:picLocks noChangeAspect="1"/>
          </p:cNvPicPr>
          <p:nvPr/>
        </p:nvPicPr>
        <p:blipFill>
          <a:blip r:embed="rId3"/>
          <a:stretch>
            <a:fillRect/>
          </a:stretch>
        </p:blipFill>
        <p:spPr bwMode="gray">
          <a:xfrm>
            <a:off x="8297295" y="3171584"/>
            <a:ext cx="314619" cy="257416"/>
          </a:xfrm>
          <a:prstGeom prst="rect">
            <a:avLst/>
          </a:prstGeom>
        </p:spPr>
      </p:pic>
      <p:pic>
        <p:nvPicPr>
          <p:cNvPr id="95" name="图片 86" descr="核心交换机.png"/>
          <p:cNvPicPr>
            <a:picLocks noChangeAspect="1"/>
          </p:cNvPicPr>
          <p:nvPr/>
        </p:nvPicPr>
        <p:blipFill>
          <a:blip r:embed="rId3"/>
          <a:stretch>
            <a:fillRect/>
          </a:stretch>
        </p:blipFill>
        <p:spPr bwMode="gray">
          <a:xfrm>
            <a:off x="8909232" y="3171584"/>
            <a:ext cx="314619" cy="257416"/>
          </a:xfrm>
          <a:prstGeom prst="rect">
            <a:avLst/>
          </a:prstGeom>
        </p:spPr>
      </p:pic>
      <p:cxnSp>
        <p:nvCxnSpPr>
          <p:cNvPr id="96" name="直接连接符 95"/>
          <p:cNvCxnSpPr/>
          <p:nvPr/>
        </p:nvCxnSpPr>
        <p:spPr bwMode="gray">
          <a:xfrm>
            <a:off x="8799506" y="3300292"/>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97" name="图片 87" descr="汇聚交换机.png"/>
          <p:cNvPicPr>
            <a:picLocks noChangeAspect="1"/>
          </p:cNvPicPr>
          <p:nvPr/>
        </p:nvPicPr>
        <p:blipFill>
          <a:blip r:embed="rId4"/>
          <a:stretch>
            <a:fillRect/>
          </a:stretch>
        </p:blipFill>
        <p:spPr bwMode="gray">
          <a:xfrm>
            <a:off x="7800707" y="3822450"/>
            <a:ext cx="314619" cy="257416"/>
          </a:xfrm>
          <a:prstGeom prst="rect">
            <a:avLst/>
          </a:prstGeom>
        </p:spPr>
      </p:pic>
      <p:pic>
        <p:nvPicPr>
          <p:cNvPr id="98" name="图片 87" descr="汇聚交换机.png"/>
          <p:cNvPicPr>
            <a:picLocks noChangeAspect="1"/>
          </p:cNvPicPr>
          <p:nvPr/>
        </p:nvPicPr>
        <p:blipFill>
          <a:blip r:embed="rId4"/>
          <a:stretch>
            <a:fillRect/>
          </a:stretch>
        </p:blipFill>
        <p:spPr bwMode="gray">
          <a:xfrm>
            <a:off x="7188770" y="3822450"/>
            <a:ext cx="314619" cy="257416"/>
          </a:xfrm>
          <a:prstGeom prst="rect">
            <a:avLst/>
          </a:prstGeom>
        </p:spPr>
      </p:pic>
      <p:cxnSp>
        <p:nvCxnSpPr>
          <p:cNvPr id="99" name="直接连接符 98"/>
          <p:cNvCxnSpPr/>
          <p:nvPr/>
        </p:nvCxnSpPr>
        <p:spPr bwMode="gray">
          <a:xfrm>
            <a:off x="7690982" y="3951158"/>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0" name="图片 76" descr="接入交换机.png"/>
          <p:cNvPicPr>
            <a:picLocks noChangeAspect="1"/>
          </p:cNvPicPr>
          <p:nvPr/>
        </p:nvPicPr>
        <p:blipFill>
          <a:blip r:embed="rId5"/>
          <a:stretch>
            <a:fillRect/>
          </a:stretch>
        </p:blipFill>
        <p:spPr bwMode="gray">
          <a:xfrm>
            <a:off x="7189811" y="4337936"/>
            <a:ext cx="314619" cy="257416"/>
          </a:xfrm>
          <a:prstGeom prst="rect">
            <a:avLst/>
          </a:prstGeom>
        </p:spPr>
      </p:pic>
      <p:pic>
        <p:nvPicPr>
          <p:cNvPr id="101" name="图片 76" descr="接入交换机.png"/>
          <p:cNvPicPr>
            <a:picLocks noChangeAspect="1"/>
          </p:cNvPicPr>
          <p:nvPr/>
        </p:nvPicPr>
        <p:blipFill>
          <a:blip r:embed="rId5"/>
          <a:stretch>
            <a:fillRect/>
          </a:stretch>
        </p:blipFill>
        <p:spPr bwMode="gray">
          <a:xfrm>
            <a:off x="7799667" y="4337936"/>
            <a:ext cx="314619" cy="257416"/>
          </a:xfrm>
          <a:prstGeom prst="rect">
            <a:avLst/>
          </a:prstGeom>
        </p:spPr>
      </p:pic>
      <p:cxnSp>
        <p:nvCxnSpPr>
          <p:cNvPr id="102" name="直接连接符 101"/>
          <p:cNvCxnSpPr/>
          <p:nvPr/>
        </p:nvCxnSpPr>
        <p:spPr bwMode="gray">
          <a:xfrm>
            <a:off x="7692023" y="4466644"/>
            <a:ext cx="29523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3" name="图片 87" descr="汇聚交换机.png"/>
          <p:cNvPicPr>
            <a:picLocks noChangeAspect="1"/>
          </p:cNvPicPr>
          <p:nvPr/>
        </p:nvPicPr>
        <p:blipFill>
          <a:blip r:embed="rId4"/>
          <a:stretch>
            <a:fillRect/>
          </a:stretch>
        </p:blipFill>
        <p:spPr bwMode="gray">
          <a:xfrm>
            <a:off x="10056840" y="3822450"/>
            <a:ext cx="314619" cy="257416"/>
          </a:xfrm>
          <a:prstGeom prst="rect">
            <a:avLst/>
          </a:prstGeom>
        </p:spPr>
      </p:pic>
      <p:pic>
        <p:nvPicPr>
          <p:cNvPr id="104" name="图片 87" descr="汇聚交换机.png"/>
          <p:cNvPicPr>
            <a:picLocks noChangeAspect="1"/>
          </p:cNvPicPr>
          <p:nvPr/>
        </p:nvPicPr>
        <p:blipFill>
          <a:blip r:embed="rId4"/>
          <a:stretch>
            <a:fillRect/>
          </a:stretch>
        </p:blipFill>
        <p:spPr bwMode="gray">
          <a:xfrm>
            <a:off x="9444903" y="3822450"/>
            <a:ext cx="314619" cy="257416"/>
          </a:xfrm>
          <a:prstGeom prst="rect">
            <a:avLst/>
          </a:prstGeom>
        </p:spPr>
      </p:pic>
      <p:cxnSp>
        <p:nvCxnSpPr>
          <p:cNvPr id="105" name="直接连接符 104"/>
          <p:cNvCxnSpPr/>
          <p:nvPr/>
        </p:nvCxnSpPr>
        <p:spPr bwMode="gray">
          <a:xfrm>
            <a:off x="9947115" y="3951158"/>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6" name="图片 76" descr="接入交换机.png"/>
          <p:cNvPicPr>
            <a:picLocks noChangeAspect="1"/>
          </p:cNvPicPr>
          <p:nvPr/>
        </p:nvPicPr>
        <p:blipFill>
          <a:blip r:embed="rId5"/>
          <a:stretch>
            <a:fillRect/>
          </a:stretch>
        </p:blipFill>
        <p:spPr bwMode="gray">
          <a:xfrm>
            <a:off x="9445944" y="4337936"/>
            <a:ext cx="314619" cy="257416"/>
          </a:xfrm>
          <a:prstGeom prst="rect">
            <a:avLst/>
          </a:prstGeom>
        </p:spPr>
      </p:pic>
      <p:pic>
        <p:nvPicPr>
          <p:cNvPr id="107" name="图片 76" descr="接入交换机.png"/>
          <p:cNvPicPr>
            <a:picLocks noChangeAspect="1"/>
          </p:cNvPicPr>
          <p:nvPr/>
        </p:nvPicPr>
        <p:blipFill>
          <a:blip r:embed="rId5"/>
          <a:stretch>
            <a:fillRect/>
          </a:stretch>
        </p:blipFill>
        <p:spPr bwMode="gray">
          <a:xfrm>
            <a:off x="10055799" y="4337936"/>
            <a:ext cx="314619" cy="257416"/>
          </a:xfrm>
          <a:prstGeom prst="rect">
            <a:avLst/>
          </a:prstGeom>
        </p:spPr>
      </p:pic>
      <p:cxnSp>
        <p:nvCxnSpPr>
          <p:cNvPr id="108" name="直接连接符 107"/>
          <p:cNvCxnSpPr/>
          <p:nvPr/>
        </p:nvCxnSpPr>
        <p:spPr bwMode="gray">
          <a:xfrm>
            <a:off x="9948156" y="4466644"/>
            <a:ext cx="29523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bwMode="gray">
          <a:xfrm flipH="1">
            <a:off x="7533673" y="3429000"/>
            <a:ext cx="1108525"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bwMode="gray">
          <a:xfrm flipH="1">
            <a:off x="8145610" y="3429000"/>
            <a:ext cx="1108525"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a:off x="8642197" y="3429000"/>
            <a:ext cx="1147608"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bwMode="gray">
          <a:xfrm>
            <a:off x="9254134" y="3429000"/>
            <a:ext cx="1147608"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bwMode="gray">
          <a:xfrm>
            <a:off x="7533673" y="4079866"/>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gray">
          <a:xfrm flipH="1">
            <a:off x="8144570" y="4079866"/>
            <a:ext cx="1040"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a:off x="9789806" y="4079866"/>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bwMode="gray">
          <a:xfrm flipH="1">
            <a:off x="10400702" y="4079866"/>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17" name="图片 105" descr="AP.png"/>
          <p:cNvPicPr>
            <a:picLocks noChangeAspect="1"/>
          </p:cNvPicPr>
          <p:nvPr/>
        </p:nvPicPr>
        <p:blipFill>
          <a:blip r:embed="rId6"/>
          <a:stretch>
            <a:fillRect/>
          </a:stretch>
        </p:blipFill>
        <p:spPr bwMode="gray">
          <a:xfrm>
            <a:off x="9445452" y="4912263"/>
            <a:ext cx="314069" cy="256966"/>
          </a:xfrm>
          <a:prstGeom prst="rect">
            <a:avLst/>
          </a:prstGeom>
        </p:spPr>
      </p:pic>
      <p:cxnSp>
        <p:nvCxnSpPr>
          <p:cNvPr id="118" name="直接连接符 117"/>
          <p:cNvCxnSpPr/>
          <p:nvPr/>
        </p:nvCxnSpPr>
        <p:spPr bwMode="gray">
          <a:xfrm flipH="1">
            <a:off x="7958017" y="4595352"/>
            <a:ext cx="186553" cy="29641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bwMode="gray">
          <a:xfrm flipH="1">
            <a:off x="9790079" y="4595352"/>
            <a:ext cx="767" cy="31691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20" name="矩形 119"/>
          <p:cNvSpPr/>
          <p:nvPr/>
        </p:nvSpPr>
        <p:spPr bwMode="gray">
          <a:xfrm>
            <a:off x="7058072" y="3712792"/>
            <a:ext cx="1526306" cy="968882"/>
          </a:xfrm>
          <a:prstGeom prst="rect">
            <a:avLst/>
          </a:prstGeom>
          <a:solidFill>
            <a:srgbClr val="94DAE2">
              <a:alpha val="30000"/>
            </a:srgbClr>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矩形 120"/>
          <p:cNvSpPr/>
          <p:nvPr/>
        </p:nvSpPr>
        <p:spPr bwMode="gray">
          <a:xfrm>
            <a:off x="9004863" y="3712792"/>
            <a:ext cx="1526400" cy="968882"/>
          </a:xfrm>
          <a:prstGeom prst="rect">
            <a:avLst/>
          </a:prstGeom>
          <a:solidFill>
            <a:srgbClr val="FAD3BB">
              <a:alpha val="30000"/>
            </a:srgbClr>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矩形 121"/>
          <p:cNvSpPr/>
          <p:nvPr/>
        </p:nvSpPr>
        <p:spPr bwMode="gray">
          <a:xfrm>
            <a:off x="8108118" y="3758806"/>
            <a:ext cx="556543" cy="305105"/>
          </a:xfrm>
          <a:prstGeom prst="rect">
            <a:avLst/>
          </a:prstGeom>
        </p:spPr>
        <p:txBody>
          <a:bodyPr wrap="none">
            <a:noAutofit/>
          </a:bodyPr>
          <a:lstStyle/>
          <a:p>
            <a:pPr fontAlgn="ctr"/>
            <a:r>
              <a:rPr lang="en-US" sz="1400" b="1" dirty="0" err="1" smtClean="0">
                <a:solidFill>
                  <a:srgbClr val="30B5C5"/>
                </a:solidFill>
                <a:latin typeface="Huawei Sans" panose="020C0503030203020204" pitchFamily="34" charset="0"/>
              </a:rPr>
              <a:t>VN1</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p:cNvSpPr/>
          <p:nvPr/>
        </p:nvSpPr>
        <p:spPr bwMode="gray">
          <a:xfrm>
            <a:off x="8950958" y="3757253"/>
            <a:ext cx="885440" cy="305105"/>
          </a:xfrm>
          <a:prstGeom prst="rect">
            <a:avLst/>
          </a:prstGeom>
        </p:spPr>
        <p:txBody>
          <a:bodyPr wrap="square">
            <a:noAutofit/>
          </a:bodyPr>
          <a:lstStyle/>
          <a:p>
            <a:pPr fontAlgn="ctr"/>
            <a:r>
              <a:rPr lang="en-US" sz="1400" b="1" dirty="0" err="1" smtClean="0">
                <a:solidFill>
                  <a:srgbClr val="ED6D00"/>
                </a:solidFill>
                <a:latin typeface="Huawei Sans" panose="020C0503030203020204" pitchFamily="34" charset="0"/>
              </a:rPr>
              <a:t>VN2</a:t>
            </a:r>
            <a:endParaRPr lang="en-US" altLang="zh-CN" sz="14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4"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7" cstate="print"/>
          <a:stretch>
            <a:fillRect/>
          </a:stretch>
        </p:blipFill>
        <p:spPr bwMode="gray">
          <a:xfrm>
            <a:off x="7777803" y="4891767"/>
            <a:ext cx="360428" cy="276809"/>
          </a:xfrm>
          <a:prstGeom prst="rect">
            <a:avLst/>
          </a:prstGeom>
        </p:spPr>
      </p:pic>
      <p:sp>
        <p:nvSpPr>
          <p:cNvPr id="125" name="圆角矩形 75"/>
          <p:cNvSpPr/>
          <p:nvPr/>
        </p:nvSpPr>
        <p:spPr bwMode="gray">
          <a:xfrm>
            <a:off x="6283592" y="5197159"/>
            <a:ext cx="5191425" cy="1003617"/>
          </a:xfrm>
          <a:prstGeom prst="roundRect">
            <a:avLst>
              <a:gd name="adj" fmla="val 242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76213" indent="-176213" algn="just" fontAlgn="ctr">
              <a:spcAft>
                <a:spcPts val="300"/>
              </a:spcAft>
              <a:buFont typeface="Arial" panose="020B0604020202020204" pitchFamily="34" charset="0"/>
              <a:buChar char="•"/>
            </a:pPr>
            <a:r>
              <a:rPr lang="en-US" sz="900" dirty="0" smtClean="0">
                <a:solidFill>
                  <a:schemeClr val="tx1"/>
                </a:solidFill>
                <a:latin typeface="Huawei Sans" panose="020C0503030203020204" pitchFamily="34" charset="0"/>
              </a:rPr>
              <a:t>Authorized user VLANs of wired users are delivered to an </a:t>
            </a:r>
            <a:r>
              <a:rPr lang="en-US" altLang="zh-CN" sz="900" dirty="0" smtClean="0">
                <a:solidFill>
                  <a:schemeClr val="tx1"/>
                </a:solidFill>
                <a:latin typeface="Huawei Sans" panose="020C0503030203020204" pitchFamily="34" charset="0"/>
              </a:rPr>
              <a:t>access switch</a:t>
            </a:r>
            <a:r>
              <a:rPr lang="en-US" sz="900" dirty="0" smtClean="0">
                <a:solidFill>
                  <a:schemeClr val="tx1"/>
                </a:solidFill>
                <a:latin typeface="Huawei Sans" panose="020C0503030203020204" pitchFamily="34" charset="0"/>
              </a:rPr>
              <a:t>, and then the access switch sends user traffic to different VLANs.</a:t>
            </a:r>
          </a:p>
          <a:p>
            <a:pPr marL="176213" indent="-176213" algn="just" fontAlgn="ctr">
              <a:spcAft>
                <a:spcPts val="300"/>
              </a:spcAft>
              <a:buFont typeface="Arial" panose="020B0604020202020204" pitchFamily="34" charset="0"/>
              <a:buChar char="•"/>
            </a:pPr>
            <a:r>
              <a:rPr lang="en-US" sz="900" dirty="0" smtClean="0">
                <a:solidFill>
                  <a:schemeClr val="tx1"/>
                </a:solidFill>
                <a:latin typeface="Huawei Sans" panose="020C0503030203020204" pitchFamily="34" charset="0"/>
              </a:rPr>
              <a:t>A service VLAN for wireless users </a:t>
            </a:r>
            <a:r>
              <a:rPr lang="en-US" altLang="zh-CN" sz="900" dirty="0">
                <a:solidFill>
                  <a:schemeClr val="tx1"/>
                </a:solidFill>
                <a:latin typeface="Huawei Sans" panose="020C0503030203020204" pitchFamily="34" charset="0"/>
              </a:rPr>
              <a:t>is configured </a:t>
            </a:r>
            <a:r>
              <a:rPr lang="en-US" sz="900" dirty="0" smtClean="0">
                <a:solidFill>
                  <a:schemeClr val="tx1"/>
                </a:solidFill>
                <a:latin typeface="Huawei Sans" panose="020C0503030203020204" pitchFamily="34" charset="0"/>
              </a:rPr>
              <a:t>in a VAP profile. After the user is authenticated successfully, an authorized VLAN is delivered to an access switch. For 802.1X authentication and MAC address authentication, dynamic authorized VLANs are supported. For Portal authentication, only the configured service VLAN takes effect.</a:t>
            </a:r>
            <a:endParaRPr lang="en-US" sz="900" dirty="0">
              <a:solidFill>
                <a:schemeClr val="tx1"/>
              </a:solidFill>
              <a:latin typeface="Huawei Sans" panose="020C0503030203020204" pitchFamily="34" charset="0"/>
            </a:endParaRPr>
          </a:p>
        </p:txBody>
      </p:sp>
      <p:sp>
        <p:nvSpPr>
          <p:cNvPr id="126" name="圆角矩形 125"/>
          <p:cNvSpPr/>
          <p:nvPr/>
        </p:nvSpPr>
        <p:spPr bwMode="gray">
          <a:xfrm>
            <a:off x="3751317" y="4370124"/>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圆角矩形 126"/>
          <p:cNvSpPr/>
          <p:nvPr/>
        </p:nvSpPr>
        <p:spPr bwMode="gray">
          <a:xfrm>
            <a:off x="9411608" y="4473821"/>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圆角矩形 127"/>
          <p:cNvSpPr/>
          <p:nvPr/>
        </p:nvSpPr>
        <p:spPr bwMode="gray">
          <a:xfrm>
            <a:off x="5060473" y="3152161"/>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5238657" y="3074553"/>
            <a:ext cx="669751" cy="244084"/>
          </a:xfrm>
          <a:prstGeom prst="rect">
            <a:avLst/>
          </a:prstGeom>
          <a:noFill/>
        </p:spPr>
        <p:txBody>
          <a:bodyPr wrap="square" rtlCol="0">
            <a:noAutofit/>
          </a:bodyPr>
          <a:lstStyle/>
          <a:p>
            <a:pPr fontAlgn="ctr"/>
            <a:r>
              <a:rPr lang="en-US" sz="1000" dirty="0" smtClean="0">
                <a:solidFill>
                  <a:srgbClr val="000000"/>
                </a:solidFill>
                <a:latin typeface="Huawei Sans" panose="020C0503030203020204" pitchFamily="34" charset="0"/>
              </a:rPr>
              <a:t>Native AC</a:t>
            </a:r>
            <a:endParaRPr lang="en-US" altLang="zh-CN" sz="1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圆角矩形 129"/>
          <p:cNvSpPr/>
          <p:nvPr/>
        </p:nvSpPr>
        <p:spPr bwMode="gray">
          <a:xfrm>
            <a:off x="819080" y="4671851"/>
            <a:ext cx="954963" cy="299262"/>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900" dirty="0" smtClean="0">
                <a:solidFill>
                  <a:srgbClr val="000000"/>
                </a:solidFill>
                <a:latin typeface="Huawei Sans" panose="020C0503030203020204" pitchFamily="34" charset="0"/>
              </a:rPr>
              <a:t>Configure a static </a:t>
            </a:r>
            <a:r>
              <a:rPr lang="en-US" sz="900" dirty="0" err="1" smtClean="0">
                <a:solidFill>
                  <a:srgbClr val="000000"/>
                </a:solidFill>
                <a:latin typeface="Huawei Sans" panose="020C0503030203020204" pitchFamily="34" charset="0"/>
              </a:rPr>
              <a:t>VLAN</a:t>
            </a:r>
            <a:endParaRPr lang="en-US" altLang="zh-CN" sz="9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22"/>
          <p:cNvCxnSpPr/>
          <p:nvPr/>
        </p:nvCxnSpPr>
        <p:spPr bwMode="gray">
          <a:xfrm flipV="1">
            <a:off x="631488" y="4504254"/>
            <a:ext cx="531432" cy="317228"/>
          </a:xfrm>
          <a:prstGeom prst="straightConnector1">
            <a:avLst/>
          </a:prstGeom>
          <a:noFill/>
          <a:ln w="38100" cap="flat" cmpd="tri" algn="ctr">
            <a:solidFill>
              <a:schemeClr val="bg1">
                <a:lumMod val="65000"/>
              </a:schemeClr>
            </a:solidFill>
            <a:prstDash val="solid"/>
            <a:round/>
            <a:headEnd type="none" w="med" len="med"/>
            <a:tailEnd type="triangle" w="med" len="med"/>
          </a:ln>
        </p:spPr>
      </p:cxnSp>
      <p:sp>
        <p:nvSpPr>
          <p:cNvPr id="131" name="圆角矩形 130"/>
          <p:cNvSpPr/>
          <p:nvPr/>
        </p:nvSpPr>
        <p:spPr bwMode="gray">
          <a:xfrm>
            <a:off x="4458422" y="4671666"/>
            <a:ext cx="1113857" cy="300433"/>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900" dirty="0" smtClean="0">
                <a:solidFill>
                  <a:srgbClr val="000000"/>
                </a:solidFill>
                <a:latin typeface="Huawei Sans" panose="020C0503030203020204" pitchFamily="34" charset="0"/>
              </a:rPr>
              <a:t>Deliver the static service </a:t>
            </a:r>
            <a:r>
              <a:rPr lang="en-US" sz="900" dirty="0" err="1" smtClean="0">
                <a:solidFill>
                  <a:srgbClr val="000000"/>
                </a:solidFill>
                <a:latin typeface="Huawei Sans" panose="020C0503030203020204" pitchFamily="34" charset="0"/>
              </a:rPr>
              <a:t>VLAN</a:t>
            </a:r>
            <a:endParaRPr lang="en-US" altLang="zh-CN" sz="9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p:nvPr/>
        </p:nvCxnSpPr>
        <p:spPr bwMode="gray">
          <a:xfrm flipH="1" flipV="1">
            <a:off x="3741908" y="4414559"/>
            <a:ext cx="528921" cy="407324"/>
          </a:xfrm>
          <a:prstGeom prst="straightConnector1">
            <a:avLst/>
          </a:prstGeom>
          <a:noFill/>
          <a:ln w="38100" cap="flat" cmpd="tri" algn="ctr">
            <a:solidFill>
              <a:schemeClr val="bg1">
                <a:lumMod val="65000"/>
              </a:schemeClr>
            </a:solidFill>
            <a:prstDash val="solid"/>
            <a:round/>
            <a:headEnd type="none" w="med" len="med"/>
            <a:tailEnd type="triangle" w="med" len="med"/>
          </a:ln>
        </p:spPr>
      </p:cxnSp>
      <p:sp>
        <p:nvSpPr>
          <p:cNvPr id="143" name="圆角矩形 142"/>
          <p:cNvSpPr/>
          <p:nvPr/>
        </p:nvSpPr>
        <p:spPr bwMode="gray">
          <a:xfrm>
            <a:off x="10657446" y="2919223"/>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10802100" y="2841615"/>
            <a:ext cx="757807" cy="244084"/>
          </a:xfrm>
          <a:prstGeom prst="rect">
            <a:avLst/>
          </a:prstGeom>
          <a:noFill/>
        </p:spPr>
        <p:txBody>
          <a:bodyPr wrap="square" rtlCol="0">
            <a:noAutofit/>
          </a:bodyPr>
          <a:lstStyle/>
          <a:p>
            <a:pPr fontAlgn="ctr"/>
            <a:r>
              <a:rPr lang="en-US" sz="800" dirty="0" smtClean="0">
                <a:solidFill>
                  <a:srgbClr val="000000"/>
                </a:solidFill>
                <a:latin typeface="Huawei Sans" panose="020C0503030203020204" pitchFamily="34" charset="0"/>
              </a:rPr>
              <a:t>Native AC</a:t>
            </a:r>
            <a:endParaRPr lang="en-US" altLang="zh-CN" sz="8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圆角矩形 151"/>
          <p:cNvSpPr/>
          <p:nvPr/>
        </p:nvSpPr>
        <p:spPr bwMode="gray">
          <a:xfrm>
            <a:off x="6795822" y="3047441"/>
            <a:ext cx="731358" cy="427826"/>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800" dirty="0" smtClean="0">
                <a:solidFill>
                  <a:srgbClr val="000000"/>
                </a:solidFill>
                <a:latin typeface="Huawei Sans" panose="020C0503030203020204" pitchFamily="34" charset="0"/>
              </a:rPr>
              <a:t>Deliver the authorized user </a:t>
            </a:r>
            <a:r>
              <a:rPr lang="en-US" sz="800" dirty="0" err="1" smtClean="0">
                <a:solidFill>
                  <a:srgbClr val="000000"/>
                </a:solidFill>
                <a:latin typeface="Huawei Sans" panose="020C0503030203020204" pitchFamily="34" charset="0"/>
              </a:rPr>
              <a:t>VLAN</a:t>
            </a:r>
            <a:endParaRPr lang="en-US" altLang="zh-CN" sz="8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3" name="图片 1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8223328" y="2780867"/>
            <a:ext cx="1082673" cy="199674"/>
          </a:xfrm>
          <a:prstGeom prst="rect">
            <a:avLst/>
          </a:prstGeom>
        </p:spPr>
      </p:pic>
      <p:sp>
        <p:nvSpPr>
          <p:cNvPr id="4" name="任意多边形 3"/>
          <p:cNvSpPr/>
          <p:nvPr/>
        </p:nvSpPr>
        <p:spPr bwMode="gray">
          <a:xfrm>
            <a:off x="7550972" y="2987644"/>
            <a:ext cx="657991" cy="1566249"/>
          </a:xfrm>
          <a:custGeom>
            <a:avLst/>
            <a:gdLst>
              <a:gd name="connsiteX0" fmla="*/ 657991 w 657991"/>
              <a:gd name="connsiteY0" fmla="*/ 0 h 1566249"/>
              <a:gd name="connsiteX1" fmla="*/ 6142 w 657991"/>
              <a:gd name="connsiteY1" fmla="*/ 588475 h 1566249"/>
              <a:gd name="connsiteX2" fmla="*/ 386387 w 657991"/>
              <a:gd name="connsiteY2" fmla="*/ 1566249 h 1566249"/>
            </a:gdLst>
            <a:ahLst/>
            <a:cxnLst>
              <a:cxn ang="0">
                <a:pos x="connsiteX0" y="connsiteY0"/>
              </a:cxn>
              <a:cxn ang="0">
                <a:pos x="connsiteX1" y="connsiteY1"/>
              </a:cxn>
              <a:cxn ang="0">
                <a:pos x="connsiteX2" y="connsiteY2"/>
              </a:cxn>
            </a:cxnLst>
            <a:rect l="l" t="t" r="r" b="b"/>
            <a:pathLst>
              <a:path w="657991" h="1566249">
                <a:moveTo>
                  <a:pt x="657991" y="0"/>
                </a:moveTo>
                <a:cubicBezTo>
                  <a:pt x="354700" y="163717"/>
                  <a:pt x="51409" y="327434"/>
                  <a:pt x="6142" y="588475"/>
                </a:cubicBezTo>
                <a:cubicBezTo>
                  <a:pt x="-39125" y="849516"/>
                  <a:pt x="173631" y="1207882"/>
                  <a:pt x="386387" y="1566249"/>
                </a:cubicBezTo>
              </a:path>
            </a:pathLst>
          </a:custGeom>
          <a:noFill/>
          <a:ln w="38100" cap="flat" cmpd="tri" algn="ctr">
            <a:solidFill>
              <a:schemeClr val="bg1">
                <a:lumMod val="65000"/>
              </a:schemeClr>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任意多边形 133"/>
          <p:cNvSpPr/>
          <p:nvPr/>
        </p:nvSpPr>
        <p:spPr bwMode="gray">
          <a:xfrm flipH="1">
            <a:off x="9325367" y="2987644"/>
            <a:ext cx="657991" cy="1566249"/>
          </a:xfrm>
          <a:custGeom>
            <a:avLst/>
            <a:gdLst>
              <a:gd name="connsiteX0" fmla="*/ 657991 w 657991"/>
              <a:gd name="connsiteY0" fmla="*/ 0 h 1566249"/>
              <a:gd name="connsiteX1" fmla="*/ 6142 w 657991"/>
              <a:gd name="connsiteY1" fmla="*/ 588475 h 1566249"/>
              <a:gd name="connsiteX2" fmla="*/ 386387 w 657991"/>
              <a:gd name="connsiteY2" fmla="*/ 1566249 h 1566249"/>
            </a:gdLst>
            <a:ahLst/>
            <a:cxnLst>
              <a:cxn ang="0">
                <a:pos x="connsiteX0" y="connsiteY0"/>
              </a:cxn>
              <a:cxn ang="0">
                <a:pos x="connsiteX1" y="connsiteY1"/>
              </a:cxn>
              <a:cxn ang="0">
                <a:pos x="connsiteX2" y="connsiteY2"/>
              </a:cxn>
            </a:cxnLst>
            <a:rect l="l" t="t" r="r" b="b"/>
            <a:pathLst>
              <a:path w="657991" h="1566249">
                <a:moveTo>
                  <a:pt x="657991" y="0"/>
                </a:moveTo>
                <a:cubicBezTo>
                  <a:pt x="354700" y="163717"/>
                  <a:pt x="51409" y="327434"/>
                  <a:pt x="6142" y="588475"/>
                </a:cubicBezTo>
                <a:cubicBezTo>
                  <a:pt x="-39125" y="849516"/>
                  <a:pt x="173631" y="1207882"/>
                  <a:pt x="386387" y="1566249"/>
                </a:cubicBezTo>
              </a:path>
            </a:pathLst>
          </a:custGeom>
          <a:noFill/>
          <a:ln w="38100" cap="flat" cmpd="tri" algn="ctr">
            <a:solidFill>
              <a:schemeClr val="bg1">
                <a:lumMod val="65000"/>
              </a:schemeClr>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圆角矩形 135"/>
          <p:cNvSpPr/>
          <p:nvPr/>
        </p:nvSpPr>
        <p:spPr bwMode="gray">
          <a:xfrm>
            <a:off x="10004883" y="3047441"/>
            <a:ext cx="634744" cy="427826"/>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800" dirty="0" smtClean="0">
                <a:solidFill>
                  <a:srgbClr val="000000"/>
                </a:solidFill>
                <a:latin typeface="Huawei Sans" panose="020C0503030203020204" pitchFamily="34" charset="0"/>
              </a:rPr>
              <a:t>Deliver the authorized user </a:t>
            </a:r>
            <a:r>
              <a:rPr lang="en-US" sz="800" dirty="0" err="1" smtClean="0">
                <a:solidFill>
                  <a:srgbClr val="000000"/>
                </a:solidFill>
                <a:latin typeface="Huawei Sans" panose="020C0503030203020204" pitchFamily="34" charset="0"/>
              </a:rPr>
              <a:t>VLAN</a:t>
            </a:r>
            <a:endParaRPr lang="en-US" altLang="zh-CN" sz="8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02847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Inter-</a:t>
            </a:r>
            <a:r>
              <a:rPr lang="en-US" dirty="0" err="1" smtClean="0">
                <a:latin typeface="Huawei Sans" panose="020C0503030203020204" pitchFamily="34" charset="0"/>
              </a:rPr>
              <a:t>VN</a:t>
            </a:r>
            <a:r>
              <a:rPr lang="en-US" dirty="0" smtClean="0">
                <a:latin typeface="Huawei Sans" panose="020C0503030203020204" pitchFamily="34" charset="0"/>
              </a:rPr>
              <a:t> Communication Design</a:t>
            </a:r>
            <a:endParaRPr lang="en-US" altLang="zh-CN" dirty="0">
              <a:latin typeface="Huawei Sans" panose="020C0503030203020204" pitchFamily="34" charset="0"/>
              <a:sym typeface="Huawei Sans" panose="020C0503030203020204" pitchFamily="34" charset="0"/>
            </a:endParaRPr>
          </a:p>
        </p:txBody>
      </p:sp>
      <p:sp>
        <p:nvSpPr>
          <p:cNvPr id="3" name="圆角矩形 75"/>
          <p:cNvSpPr/>
          <p:nvPr/>
        </p:nvSpPr>
        <p:spPr bwMode="gray">
          <a:xfrm>
            <a:off x="446087" y="1125946"/>
            <a:ext cx="5607579"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Inter-</a:t>
            </a:r>
            <a:r>
              <a:rPr lang="en-US" sz="1600" dirty="0" err="1" smtClean="0">
                <a:solidFill>
                  <a:srgbClr val="30B5C5"/>
                </a:solidFill>
                <a:latin typeface="Huawei Sans" panose="020C0503030203020204" pitchFamily="34" charset="0"/>
              </a:rPr>
              <a:t>VN</a:t>
            </a:r>
            <a:r>
              <a:rPr lang="en-US" sz="1600" dirty="0" smtClean="0">
                <a:solidFill>
                  <a:srgbClr val="30B5C5"/>
                </a:solidFill>
                <a:latin typeface="Huawei Sans" panose="020C0503030203020204" pitchFamily="34" charset="0"/>
              </a:rPr>
              <a:t> communication through a border node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46087" y="1557644"/>
            <a:ext cx="5607579" cy="451264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75"/>
          <p:cNvSpPr/>
          <p:nvPr/>
        </p:nvSpPr>
        <p:spPr bwMode="gray">
          <a:xfrm>
            <a:off x="6096388" y="1125946"/>
            <a:ext cx="5607580"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rPr>
              <a:t>Inter-</a:t>
            </a:r>
            <a:r>
              <a:rPr lang="en-US" sz="1600" dirty="0" err="1">
                <a:solidFill>
                  <a:srgbClr val="30B5C5"/>
                </a:solidFill>
                <a:latin typeface="Huawei Sans" panose="020C0503030203020204" pitchFamily="34" charset="0"/>
              </a:rPr>
              <a:t>VN</a:t>
            </a:r>
            <a:r>
              <a:rPr lang="en-US" sz="1600" dirty="0">
                <a:solidFill>
                  <a:srgbClr val="30B5C5"/>
                </a:solidFill>
                <a:latin typeface="Huawei Sans" panose="020C0503030203020204" pitchFamily="34" charset="0"/>
              </a:rPr>
              <a:t> communication through an external gateway</a:t>
            </a:r>
            <a:endParaRPr lang="en-US" altLang="zh-CN" sz="1600" dirty="0">
              <a:solidFill>
                <a:srgbClr val="30B5C5"/>
              </a:solidFill>
              <a:latin typeface="Huawei Sans" panose="020C0503030203020204" pitchFamily="34" charset="0"/>
              <a:sym typeface="Huawei Sans" panose="020C0503030203020204" pitchFamily="34" charset="0"/>
            </a:endParaRPr>
          </a:p>
        </p:txBody>
      </p:sp>
      <p:sp>
        <p:nvSpPr>
          <p:cNvPr id="6" name="圆角矩形 75"/>
          <p:cNvSpPr/>
          <p:nvPr/>
        </p:nvSpPr>
        <p:spPr bwMode="gray">
          <a:xfrm>
            <a:off x="6096388" y="1557644"/>
            <a:ext cx="5607580" cy="451264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矩形 6"/>
          <p:cNvSpPr/>
          <p:nvPr/>
        </p:nvSpPr>
        <p:spPr bwMode="gray">
          <a:xfrm>
            <a:off x="2806096" y="1730785"/>
            <a:ext cx="891234" cy="305105"/>
          </a:xfrm>
          <a:prstGeom prst="rect">
            <a:avLst/>
          </a:prstGeom>
        </p:spPr>
        <p:txBody>
          <a:bodyPr wrap="square">
            <a:noAutofit/>
          </a:bodyPr>
          <a:lstStyle/>
          <a:p>
            <a:pPr algn="ctr" fontAlgn="ctr"/>
            <a:r>
              <a:rPr lang="en-US" sz="1400" b="1" dirty="0" smtClean="0">
                <a:solidFill>
                  <a:prstClr val="black"/>
                </a:solidFill>
                <a:latin typeface="Huawei Sans" panose="020C0503030203020204" pitchFamily="34" charset="0"/>
              </a:rPr>
              <a:t>Border</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1653684" y="4365094"/>
            <a:ext cx="952505" cy="461665"/>
          </a:xfrm>
          <a:prstGeom prst="rect">
            <a:avLst/>
          </a:prstGeom>
        </p:spPr>
        <p:txBody>
          <a:bodyPr wrap="square">
            <a:noAutofit/>
          </a:bodyPr>
          <a:lstStyle/>
          <a:p>
            <a:pPr fontAlgn="ctr"/>
            <a:r>
              <a:rPr lang="en-US" sz="1200" b="1" dirty="0" smtClean="0">
                <a:solidFill>
                  <a:prstClr val="black"/>
                </a:solidFill>
                <a:latin typeface="Huawei Sans" panose="020C0503030203020204" pitchFamily="34" charset="0"/>
              </a:rPr>
              <a:t>Host 1</a:t>
            </a:r>
          </a:p>
          <a:p>
            <a:pPr fontAlgn="ctr"/>
            <a:r>
              <a:rPr lang="en-US" sz="1200" dirty="0" smtClean="0">
                <a:solidFill>
                  <a:prstClr val="black"/>
                </a:solidFill>
                <a:latin typeface="Huawei Sans" panose="020C0503030203020204" pitchFamily="34" charset="0"/>
              </a:rPr>
              <a:t>10.1.1.1/24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3853675" y="4365094"/>
            <a:ext cx="952505" cy="461665"/>
          </a:xfrm>
          <a:prstGeom prst="rect">
            <a:avLst/>
          </a:prstGeom>
        </p:spPr>
        <p:txBody>
          <a:bodyPr wrap="square">
            <a:noAutofit/>
          </a:bodyPr>
          <a:lstStyle/>
          <a:p>
            <a:pPr algn="r" fontAlgn="ctr"/>
            <a:r>
              <a:rPr lang="en-US" sz="1200" b="1" dirty="0" smtClean="0">
                <a:solidFill>
                  <a:prstClr val="black"/>
                </a:solidFill>
                <a:latin typeface="Huawei Sans" panose="020C0503030203020204" pitchFamily="34" charset="0"/>
              </a:rPr>
              <a:t>Host 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prstClr val="black"/>
                </a:solidFill>
                <a:latin typeface="Huawei Sans" panose="020C0503030203020204" pitchFamily="34" charset="0"/>
              </a:rPr>
              <a:t>10.2.2.2/24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86" descr="核心交换机.png"/>
          <p:cNvPicPr>
            <a:picLocks noChangeAspect="1"/>
          </p:cNvPicPr>
          <p:nvPr/>
        </p:nvPicPr>
        <p:blipFill>
          <a:blip r:embed="rId3"/>
          <a:stretch>
            <a:fillRect/>
          </a:stretch>
        </p:blipFill>
        <p:spPr bwMode="gray">
          <a:xfrm>
            <a:off x="2996028" y="2060761"/>
            <a:ext cx="415554" cy="340000"/>
          </a:xfrm>
          <a:prstGeom prst="rect">
            <a:avLst/>
          </a:prstGeom>
        </p:spPr>
      </p:pic>
      <p:pic>
        <p:nvPicPr>
          <p:cNvPr id="11" name="图片 87" descr="汇聚交换机.png"/>
          <p:cNvPicPr>
            <a:picLocks noChangeAspect="1"/>
          </p:cNvPicPr>
          <p:nvPr/>
        </p:nvPicPr>
        <p:blipFill>
          <a:blip r:embed="rId4"/>
          <a:stretch>
            <a:fillRect/>
          </a:stretch>
        </p:blipFill>
        <p:spPr bwMode="gray">
          <a:xfrm>
            <a:off x="4773251" y="3232522"/>
            <a:ext cx="415554" cy="340000"/>
          </a:xfrm>
          <a:prstGeom prst="rect">
            <a:avLst/>
          </a:prstGeom>
        </p:spPr>
      </p:pic>
      <p:pic>
        <p:nvPicPr>
          <p:cNvPr id="12" name="图片 87" descr="汇聚交换机.png"/>
          <p:cNvPicPr>
            <a:picLocks noChangeAspect="1"/>
          </p:cNvPicPr>
          <p:nvPr/>
        </p:nvPicPr>
        <p:blipFill>
          <a:blip r:embed="rId4"/>
          <a:stretch>
            <a:fillRect/>
          </a:stretch>
        </p:blipFill>
        <p:spPr bwMode="gray">
          <a:xfrm>
            <a:off x="1222929" y="3232522"/>
            <a:ext cx="415554" cy="340000"/>
          </a:xfrm>
          <a:prstGeom prst="rect">
            <a:avLst/>
          </a:prstGeom>
        </p:spPr>
      </p:pic>
      <p:pic>
        <p:nvPicPr>
          <p:cNvPr id="13" name="图片 11" descr="开放网络-蓝.png"/>
          <p:cNvPicPr>
            <a:picLocks noChangeAspect="1"/>
          </p:cNvPicPr>
          <p:nvPr/>
        </p:nvPicPr>
        <p:blipFill>
          <a:blip r:embed="rId5"/>
          <a:stretch>
            <a:fillRect/>
          </a:stretch>
        </p:blipFill>
        <p:spPr bwMode="gray">
          <a:xfrm>
            <a:off x="1207727" y="4422215"/>
            <a:ext cx="445957" cy="343290"/>
          </a:xfrm>
          <a:prstGeom prst="rect">
            <a:avLst/>
          </a:prstGeom>
        </p:spPr>
      </p:pic>
      <p:pic>
        <p:nvPicPr>
          <p:cNvPr id="14" name="图片 11" descr="开放网络-蓝.png"/>
          <p:cNvPicPr>
            <a:picLocks noChangeAspect="1"/>
          </p:cNvPicPr>
          <p:nvPr/>
        </p:nvPicPr>
        <p:blipFill>
          <a:blip r:embed="rId5"/>
          <a:stretch>
            <a:fillRect/>
          </a:stretch>
        </p:blipFill>
        <p:spPr bwMode="gray">
          <a:xfrm>
            <a:off x="4781598" y="4422215"/>
            <a:ext cx="445957" cy="343290"/>
          </a:xfrm>
          <a:prstGeom prst="rect">
            <a:avLst/>
          </a:prstGeom>
        </p:spPr>
      </p:pic>
      <p:sp>
        <p:nvSpPr>
          <p:cNvPr id="15" name="矩形 14"/>
          <p:cNvSpPr/>
          <p:nvPr/>
        </p:nvSpPr>
        <p:spPr bwMode="gray">
          <a:xfrm>
            <a:off x="537825" y="3140912"/>
            <a:ext cx="636713" cy="461665"/>
          </a:xfrm>
          <a:prstGeom prst="rect">
            <a:avLst/>
          </a:prstGeom>
        </p:spPr>
        <p:txBody>
          <a:bodyPr wrap="none">
            <a:noAutofit/>
          </a:bodyPr>
          <a:lstStyle/>
          <a:p>
            <a:pPr algn="ctr" fontAlgn="ctr"/>
            <a:r>
              <a:rPr lang="en-US" sz="1200" dirty="0" err="1" smtClean="0">
                <a:solidFill>
                  <a:srgbClr val="EC7061"/>
                </a:solidFill>
                <a:latin typeface="Huawei Sans" panose="020C0503030203020204" pitchFamily="34" charset="0"/>
              </a:rPr>
              <a:t>VTEP1</a:t>
            </a:r>
            <a:endParaRPr lang="en-US" sz="1200" dirty="0" smtClean="0">
              <a:solidFill>
                <a:srgbClr val="EC7061"/>
              </a:solidFill>
              <a:latin typeface="Huawei Sans" panose="020C0503030203020204" pitchFamily="34" charset="0"/>
            </a:endParaRPr>
          </a:p>
          <a:p>
            <a:pPr algn="ctr" fontAlgn="ctr"/>
            <a:r>
              <a:rPr lang="en-US" sz="1200" dirty="0" smtClean="0">
                <a:solidFill>
                  <a:srgbClr val="EC7061"/>
                </a:solidFill>
                <a:latin typeface="Huawei Sans" panose="020C0503030203020204" pitchFamily="34" charset="0"/>
              </a:rPr>
              <a:t>1.1.1.1</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5239654" y="3140912"/>
            <a:ext cx="636713" cy="461665"/>
          </a:xfrm>
          <a:prstGeom prst="rect">
            <a:avLst/>
          </a:prstGeom>
        </p:spPr>
        <p:txBody>
          <a:bodyPr wrap="none">
            <a:noAutofit/>
          </a:bodyPr>
          <a:lstStyle/>
          <a:p>
            <a:pPr algn="ctr" fontAlgn="ctr"/>
            <a:r>
              <a:rPr lang="en-US" sz="1200" dirty="0" err="1" smtClean="0">
                <a:solidFill>
                  <a:srgbClr val="EC7061"/>
                </a:solidFill>
                <a:latin typeface="Huawei Sans" panose="020C0503030203020204" pitchFamily="34" charset="0"/>
              </a:rPr>
              <a:t>VTEP2</a:t>
            </a:r>
            <a:endParaRPr lang="en-US" sz="1200" dirty="0" smtClean="0">
              <a:solidFill>
                <a:srgbClr val="EC7061"/>
              </a:solidFill>
              <a:latin typeface="Huawei Sans" panose="020C0503030203020204" pitchFamily="34" charset="0"/>
            </a:endParaRPr>
          </a:p>
          <a:p>
            <a:pPr algn="ctr" fontAlgn="ctr"/>
            <a:r>
              <a:rPr lang="en-US" sz="1200" dirty="0" smtClean="0">
                <a:solidFill>
                  <a:srgbClr val="EC7061"/>
                </a:solidFill>
                <a:latin typeface="Huawei Sans" panose="020C0503030203020204" pitchFamily="34" charset="0"/>
              </a:rPr>
              <a:t>2.2.2.2</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1425590" y="3564783"/>
            <a:ext cx="1380506" cy="276999"/>
          </a:xfrm>
          <a:prstGeom prst="rect">
            <a:avLst/>
          </a:prstGeom>
        </p:spPr>
        <p:txBody>
          <a:bodyPr wrap="none">
            <a:noAutofit/>
          </a:bodyPr>
          <a:lstStyle/>
          <a:p>
            <a:pPr fontAlgn="ctr"/>
            <a:r>
              <a:rPr lang="en-US" sz="1100" dirty="0" err="1" smtClean="0">
                <a:solidFill>
                  <a:prstClr val="black"/>
                </a:solidFill>
                <a:latin typeface="Huawei Sans" panose="020C0503030203020204" pitchFamily="34" charset="0"/>
              </a:rPr>
              <a:t>VBDIF</a:t>
            </a:r>
            <a:r>
              <a:rPr lang="en-US" sz="1100" dirty="0" smtClean="0">
                <a:solidFill>
                  <a:prstClr val="black"/>
                </a:solidFill>
                <a:latin typeface="Huawei Sans" panose="020C0503030203020204" pitchFamily="34" charset="0"/>
              </a:rPr>
              <a:t> 10.1.1.254</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3419714" y="3564783"/>
            <a:ext cx="1380507" cy="276999"/>
          </a:xfrm>
          <a:prstGeom prst="rect">
            <a:avLst/>
          </a:prstGeom>
        </p:spPr>
        <p:txBody>
          <a:bodyPr wrap="none">
            <a:noAutofit/>
          </a:bodyPr>
          <a:lstStyle/>
          <a:p>
            <a:pPr algn="r" fontAlgn="ctr"/>
            <a:r>
              <a:rPr lang="en-US" sz="1100" dirty="0" err="1" smtClean="0">
                <a:solidFill>
                  <a:prstClr val="black"/>
                </a:solidFill>
                <a:latin typeface="Huawei Sans" panose="020C0503030203020204" pitchFamily="34" charset="0"/>
              </a:rPr>
              <a:t>VBDIF</a:t>
            </a:r>
            <a:r>
              <a:rPr lang="en-US" sz="1100" dirty="0" smtClean="0">
                <a:solidFill>
                  <a:prstClr val="black"/>
                </a:solidFill>
                <a:latin typeface="Huawei Sans" panose="020C0503030203020204" pitchFamily="34" charset="0"/>
              </a:rPr>
              <a:t> 10.2.2.254</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p:cNvCxnSpPr/>
          <p:nvPr/>
        </p:nvCxnSpPr>
        <p:spPr bwMode="gray">
          <a:xfrm flipH="1" flipV="1">
            <a:off x="1418837" y="3645448"/>
            <a:ext cx="0" cy="776767"/>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flipH="1">
            <a:off x="4979175" y="3602577"/>
            <a:ext cx="0" cy="819638"/>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bwMode="gray">
          <a:xfrm rot="19657813">
            <a:off x="1675856" y="2519594"/>
            <a:ext cx="837089" cy="276999"/>
          </a:xfrm>
          <a:prstGeom prst="rect">
            <a:avLst/>
          </a:prstGeom>
        </p:spPr>
        <p:txBody>
          <a:bodyPr wrap="none">
            <a:noAutofit/>
          </a:bodyPr>
          <a:lstStyle/>
          <a:p>
            <a:pPr fontAlgn="ctr"/>
            <a:r>
              <a:rPr lang="en-US" sz="1200" dirty="0" err="1" smtClean="0">
                <a:solidFill>
                  <a:prstClr val="black"/>
                </a:solidFill>
                <a:latin typeface="Huawei Sans" panose="020C0503030203020204" pitchFamily="34" charset="0"/>
              </a:rPr>
              <a:t>VNI</a:t>
            </a:r>
            <a:r>
              <a:rPr lang="en-US" sz="1200" dirty="0" smtClean="0">
                <a:solidFill>
                  <a:prstClr val="black"/>
                </a:solidFill>
                <a:latin typeface="Huawei Sans" panose="020C0503030203020204" pitchFamily="34" charset="0"/>
              </a:rPr>
              <a:t> 1000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rot="1784884">
            <a:off x="3765059" y="2440390"/>
            <a:ext cx="837089" cy="276999"/>
          </a:xfrm>
          <a:prstGeom prst="rect">
            <a:avLst/>
          </a:prstGeom>
        </p:spPr>
        <p:txBody>
          <a:bodyPr wrap="none">
            <a:noAutofit/>
          </a:bodyPr>
          <a:lstStyle/>
          <a:p>
            <a:pPr fontAlgn="ctr"/>
            <a:r>
              <a:rPr lang="en-US" sz="1200" dirty="0" err="1" smtClean="0">
                <a:solidFill>
                  <a:prstClr val="black"/>
                </a:solidFill>
                <a:latin typeface="Huawei Sans" panose="020C0503030203020204" pitchFamily="34" charset="0"/>
              </a:rPr>
              <a:t>VNI</a:t>
            </a:r>
            <a:r>
              <a:rPr lang="en-US" sz="1200" dirty="0" smtClean="0">
                <a:solidFill>
                  <a:prstClr val="black"/>
                </a:solidFill>
                <a:latin typeface="Huawei Sans" panose="020C0503030203020204" pitchFamily="34" charset="0"/>
              </a:rPr>
              <a:t> 1001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446087" y="4930206"/>
            <a:ext cx="5607579" cy="989202"/>
          </a:xfrm>
          <a:prstGeom prst="rect">
            <a:avLst/>
          </a:prstGeom>
        </p:spPr>
        <p:txBody>
          <a:bodyPr wrap="square">
            <a:noAutofit/>
          </a:bodyPr>
          <a:lstStyle/>
          <a:p>
            <a:pPr marL="285750" indent="-285750" fontAlgn="ctr">
              <a:buFont typeface="Arial" panose="020B0604020202020204" pitchFamily="34" charset="0"/>
              <a:buChar char="•"/>
            </a:pPr>
            <a:r>
              <a:rPr lang="en-US" sz="1100" dirty="0" smtClean="0">
                <a:solidFill>
                  <a:prstClr val="black"/>
                </a:solidFill>
                <a:latin typeface="Huawei Sans" panose="020C0503030203020204" pitchFamily="34" charset="0"/>
              </a:rPr>
              <a:t>Traffic for inter-</a:t>
            </a:r>
            <a:r>
              <a:rPr lang="en-US" sz="1100" dirty="0" err="1" smtClean="0">
                <a:solidFill>
                  <a:prstClr val="black"/>
                </a:solidFill>
                <a:latin typeface="Huawei Sans" panose="020C0503030203020204" pitchFamily="34" charset="0"/>
              </a:rPr>
              <a:t>VN</a:t>
            </a:r>
            <a:r>
              <a:rPr lang="en-US" sz="1100" dirty="0" smtClean="0">
                <a:solidFill>
                  <a:prstClr val="black"/>
                </a:solidFill>
                <a:latin typeface="Huawei Sans" panose="020C0503030203020204" pitchFamily="34" charset="0"/>
              </a:rPr>
              <a:t> communication is forwarded through the border node. </a:t>
            </a:r>
            <a:r>
              <a:rPr lang="en-US" sz="1100" dirty="0" err="1" smtClean="0">
                <a:solidFill>
                  <a:prstClr val="black"/>
                </a:solidFill>
                <a:latin typeface="Huawei Sans" panose="020C0503030203020204" pitchFamily="34" charset="0"/>
              </a:rPr>
              <a:t>VRFs</a:t>
            </a:r>
            <a:r>
              <a:rPr lang="en-US" sz="1100" dirty="0" smtClean="0">
                <a:solidFill>
                  <a:prstClr val="black"/>
                </a:solidFill>
                <a:latin typeface="Huawei Sans" panose="020C0503030203020204" pitchFamily="34" charset="0"/>
              </a:rPr>
              <a:t> on the border node need to import routes from each other.</a:t>
            </a:r>
            <a:endParaRPr lang="en-US" altLang="zh-CN"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100" dirty="0" smtClean="0">
                <a:solidFill>
                  <a:prstClr val="black"/>
                </a:solidFill>
                <a:latin typeface="Huawei Sans" panose="020C0503030203020204" pitchFamily="34" charset="0"/>
              </a:rPr>
              <a:t>This mode applies to the scenario where</a:t>
            </a:r>
            <a:r>
              <a:rPr lang="en-US" sz="1100" dirty="0" smtClean="0">
                <a:latin typeface="Huawei Sans" panose="020C0503030203020204" pitchFamily="34" charset="0"/>
              </a:rPr>
              <a:t> two </a:t>
            </a:r>
            <a:r>
              <a:rPr lang="en-US" sz="1100" dirty="0" err="1" smtClean="0">
                <a:latin typeface="Huawei Sans" panose="020C0503030203020204" pitchFamily="34" charset="0"/>
              </a:rPr>
              <a:t>VNs</a:t>
            </a:r>
            <a:r>
              <a:rPr lang="en-US" sz="1100" dirty="0" smtClean="0">
                <a:latin typeface="Huawei Sans" panose="020C0503030203020204" pitchFamily="34" charset="0"/>
              </a:rPr>
              <a:t> belong to the same security zone and there are low security control requirements.</a:t>
            </a:r>
            <a:endParaRPr lang="en-US" altLang="zh-CN" sz="1100" dirty="0">
              <a:solidFill>
                <a:prstClr val="black"/>
              </a:solidFill>
              <a:latin typeface="Huawei Sans" panose="020C0503030203020204" pitchFamily="34" charset="0"/>
              <a:cs typeface="Arial"/>
            </a:endParaRPr>
          </a:p>
        </p:txBody>
      </p:sp>
      <p:sp>
        <p:nvSpPr>
          <p:cNvPr id="25" name="矩形 24"/>
          <p:cNvSpPr/>
          <p:nvPr/>
        </p:nvSpPr>
        <p:spPr bwMode="gray">
          <a:xfrm>
            <a:off x="6109777" y="4930206"/>
            <a:ext cx="5594191" cy="989202"/>
          </a:xfrm>
          <a:prstGeom prst="rect">
            <a:avLst/>
          </a:prstGeom>
        </p:spPr>
        <p:txBody>
          <a:bodyPr wrap="square">
            <a:noAutofit/>
          </a:bodyPr>
          <a:lstStyle/>
          <a:p>
            <a:pPr marL="180975" indent="-180975" fontAlgn="ctr">
              <a:spcBef>
                <a:spcPts val="600"/>
              </a:spcBef>
              <a:buFont typeface="Arial" pitchFamily="34" charset="0"/>
              <a:buChar char="•"/>
            </a:pPr>
            <a:r>
              <a:rPr lang="en-US" sz="1100" dirty="0" smtClean="0">
                <a:solidFill>
                  <a:prstClr val="black"/>
                </a:solidFill>
                <a:latin typeface="Huawei Sans" panose="020C0503030203020204" pitchFamily="34" charset="0"/>
              </a:rPr>
              <a:t>Traffic for inter-</a:t>
            </a:r>
            <a:r>
              <a:rPr lang="en-US" sz="1100" dirty="0" err="1" smtClean="0">
                <a:solidFill>
                  <a:prstClr val="black"/>
                </a:solidFill>
                <a:latin typeface="Huawei Sans" panose="020C0503030203020204" pitchFamily="34" charset="0"/>
              </a:rPr>
              <a:t>VN</a:t>
            </a:r>
            <a:r>
              <a:rPr lang="en-US" sz="1100" dirty="0" smtClean="0">
                <a:solidFill>
                  <a:prstClr val="black"/>
                </a:solidFill>
                <a:latin typeface="Huawei Sans" panose="020C0503030203020204" pitchFamily="34" charset="0"/>
              </a:rPr>
              <a:t> communication is forwarded to the border node and then diverted to the external gateway. Subsequently, the external gateway performs a security check or forwards the traffic to the border node and proceeds finally to the destination.</a:t>
            </a:r>
          </a:p>
          <a:p>
            <a:pPr marL="180975" indent="-180975" fontAlgn="ctr">
              <a:spcBef>
                <a:spcPts val="600"/>
              </a:spcBef>
              <a:buFont typeface="Arial" pitchFamily="34" charset="0"/>
              <a:buChar char="•"/>
            </a:pPr>
            <a:r>
              <a:rPr lang="en-US" sz="1100" dirty="0" smtClean="0">
                <a:solidFill>
                  <a:prstClr val="black"/>
                </a:solidFill>
                <a:latin typeface="Huawei Sans" panose="020C0503030203020204" pitchFamily="34" charset="0"/>
              </a:rPr>
              <a:t>This mode applies to the scenario where</a:t>
            </a:r>
            <a:r>
              <a:rPr lang="en-US" sz="1100" dirty="0" smtClean="0">
                <a:latin typeface="Huawei Sans" panose="020C0503030203020204" pitchFamily="34" charset="0"/>
              </a:rPr>
              <a:t> two </a:t>
            </a:r>
            <a:r>
              <a:rPr lang="en-US" sz="1100" dirty="0" err="1" smtClean="0">
                <a:latin typeface="Huawei Sans" panose="020C0503030203020204" pitchFamily="34" charset="0"/>
              </a:rPr>
              <a:t>VNs</a:t>
            </a:r>
            <a:r>
              <a:rPr lang="en-US" sz="1100" dirty="0" smtClean="0">
                <a:latin typeface="Huawei Sans" panose="020C0503030203020204" pitchFamily="34" charset="0"/>
              </a:rPr>
              <a:t> belong to different security zones and there are high security control requirements.</a:t>
            </a:r>
            <a:endParaRPr lang="en-US" altLang="zh-CN" sz="1100" dirty="0">
              <a:solidFill>
                <a:prstClr val="black"/>
              </a:solidFill>
              <a:latin typeface="Huawei Sans" panose="020C0503030203020204" pitchFamily="34" charset="0"/>
              <a:cs typeface="Arial"/>
            </a:endParaRPr>
          </a:p>
        </p:txBody>
      </p:sp>
      <p:sp>
        <p:nvSpPr>
          <p:cNvPr id="26" name="矩形 25"/>
          <p:cNvSpPr/>
          <p:nvPr/>
        </p:nvSpPr>
        <p:spPr bwMode="gray">
          <a:xfrm>
            <a:off x="535334" y="1633504"/>
            <a:ext cx="2351215" cy="954107"/>
          </a:xfrm>
          <a:prstGeom prst="rect">
            <a:avLst/>
          </a:prstGeom>
        </p:spPr>
        <p:txBody>
          <a:bodyPr wrap="square">
            <a:noAutofit/>
          </a:bodyPr>
          <a:lstStyle/>
          <a:p>
            <a:pPr lvl="0" algn="ctr" fontAlgn="ctr"/>
            <a:r>
              <a:rPr lang="en-US" sz="1200" dirty="0" err="1" smtClean="0">
                <a:solidFill>
                  <a:prstClr val="black"/>
                </a:solidFill>
                <a:latin typeface="Huawei Sans" panose="020C0503030203020204" pitchFamily="34" charset="0"/>
              </a:rPr>
              <a:t>VRF1</a:t>
            </a:r>
            <a:r>
              <a:rPr lang="en-US" sz="1200" dirty="0" smtClean="0">
                <a:solidFill>
                  <a:prstClr val="black"/>
                </a:solidFill>
                <a:latin typeface="Huawei Sans" panose="020C0503030203020204" pitchFamily="34" charset="0"/>
              </a:rPr>
              <a:t> and </a:t>
            </a:r>
            <a:r>
              <a:rPr lang="en-US" sz="1200" dirty="0" err="1" smtClean="0">
                <a:solidFill>
                  <a:prstClr val="black"/>
                </a:solidFill>
                <a:latin typeface="Huawei Sans" panose="020C0503030203020204" pitchFamily="34" charset="0"/>
              </a:rPr>
              <a:t>VRF2</a:t>
            </a:r>
            <a:r>
              <a:rPr lang="en-US" sz="1200" dirty="0" smtClean="0">
                <a:solidFill>
                  <a:prstClr val="black"/>
                </a:solidFill>
                <a:latin typeface="Huawei Sans" panose="020C0503030203020204" pitchFamily="34" charset="0"/>
              </a:rPr>
              <a:t> on the border node import each other's network segment routes.</a:t>
            </a:r>
            <a:endParaRPr lang="en-US" altLang="zh-CN" sz="1200" dirty="0">
              <a:solidFill>
                <a:prstClr val="black"/>
              </a:solidFill>
              <a:latin typeface="Huawei Sans" panose="020C0503030203020204" pitchFamily="34" charset="0"/>
              <a:ea typeface="微软雅黑"/>
              <a:cs typeface="Arial"/>
            </a:endParaRPr>
          </a:p>
        </p:txBody>
      </p:sp>
      <p:sp>
        <p:nvSpPr>
          <p:cNvPr id="27" name="矩形 26"/>
          <p:cNvSpPr/>
          <p:nvPr/>
        </p:nvSpPr>
        <p:spPr bwMode="gray">
          <a:xfrm>
            <a:off x="8495138" y="2706532"/>
            <a:ext cx="903047" cy="305105"/>
          </a:xfrm>
          <a:prstGeom prst="rect">
            <a:avLst/>
          </a:prstGeom>
        </p:spPr>
        <p:txBody>
          <a:bodyPr wrap="square">
            <a:noAutofit/>
          </a:bodyPr>
          <a:lstStyle/>
          <a:p>
            <a:pPr algn="ctr" fontAlgn="ctr"/>
            <a:r>
              <a:rPr lang="en-US" sz="1400" b="1" dirty="0" smtClean="0">
                <a:solidFill>
                  <a:prstClr val="black"/>
                </a:solidFill>
                <a:latin typeface="Huawei Sans" panose="020C0503030203020204" pitchFamily="34" charset="0"/>
              </a:rPr>
              <a:t>Border</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7400437" y="4365094"/>
            <a:ext cx="1581460" cy="457657"/>
          </a:xfrm>
          <a:prstGeom prst="rect">
            <a:avLst/>
          </a:prstGeom>
        </p:spPr>
        <p:txBody>
          <a:bodyPr wrap="square">
            <a:noAutofit/>
          </a:bodyPr>
          <a:lstStyle/>
          <a:p>
            <a:pPr fontAlgn="ctr"/>
            <a:r>
              <a:rPr lang="en-US" sz="1200" b="1" dirty="0" smtClean="0">
                <a:solidFill>
                  <a:prstClr val="black"/>
                </a:solidFill>
                <a:latin typeface="Huawei Sans" panose="020C0503030203020204" pitchFamily="34" charset="0"/>
              </a:rPr>
              <a:t>Host 1</a:t>
            </a:r>
          </a:p>
          <a:p>
            <a:pPr fontAlgn="ctr"/>
            <a:r>
              <a:rPr lang="en-US" sz="1200" dirty="0" smtClean="0">
                <a:solidFill>
                  <a:prstClr val="black"/>
                </a:solidFill>
                <a:latin typeface="Huawei Sans" panose="020C0503030203020204" pitchFamily="34" charset="0"/>
              </a:rPr>
              <a:t>10.1.1.1/24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8971473" y="4365094"/>
            <a:ext cx="1581460" cy="457657"/>
          </a:xfrm>
          <a:prstGeom prst="rect">
            <a:avLst/>
          </a:prstGeom>
        </p:spPr>
        <p:txBody>
          <a:bodyPr wrap="square">
            <a:noAutofit/>
          </a:bodyPr>
          <a:lstStyle/>
          <a:p>
            <a:pPr algn="r" fontAlgn="ctr"/>
            <a:r>
              <a:rPr lang="en-US" sz="1200" b="1" dirty="0" smtClean="0">
                <a:solidFill>
                  <a:prstClr val="black"/>
                </a:solidFill>
                <a:latin typeface="Huawei Sans" panose="020C0503030203020204" pitchFamily="34" charset="0"/>
              </a:rPr>
              <a:t>Host 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prstClr val="black"/>
                </a:solidFill>
                <a:latin typeface="Huawei Sans" panose="020C0503030203020204" pitchFamily="34" charset="0"/>
              </a:rPr>
              <a:t>10.2.2.2/24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6" descr="核心交换机.png"/>
          <p:cNvPicPr>
            <a:picLocks noChangeAspect="1"/>
          </p:cNvPicPr>
          <p:nvPr/>
        </p:nvPicPr>
        <p:blipFill>
          <a:blip r:embed="rId3"/>
          <a:stretch>
            <a:fillRect/>
          </a:stretch>
        </p:blipFill>
        <p:spPr bwMode="gray">
          <a:xfrm>
            <a:off x="8742781" y="2386892"/>
            <a:ext cx="415554" cy="340000"/>
          </a:xfrm>
          <a:prstGeom prst="rect">
            <a:avLst/>
          </a:prstGeom>
        </p:spPr>
      </p:pic>
      <p:pic>
        <p:nvPicPr>
          <p:cNvPr id="31" name="图片 87" descr="汇聚交换机.png"/>
          <p:cNvPicPr>
            <a:picLocks noChangeAspect="1"/>
          </p:cNvPicPr>
          <p:nvPr/>
        </p:nvPicPr>
        <p:blipFill>
          <a:blip r:embed="rId4"/>
          <a:stretch>
            <a:fillRect/>
          </a:stretch>
        </p:blipFill>
        <p:spPr bwMode="gray">
          <a:xfrm>
            <a:off x="10520004" y="3232522"/>
            <a:ext cx="415554" cy="340000"/>
          </a:xfrm>
          <a:prstGeom prst="rect">
            <a:avLst/>
          </a:prstGeom>
        </p:spPr>
      </p:pic>
      <p:pic>
        <p:nvPicPr>
          <p:cNvPr id="32" name="图片 87" descr="汇聚交换机.png"/>
          <p:cNvPicPr>
            <a:picLocks noChangeAspect="1"/>
          </p:cNvPicPr>
          <p:nvPr/>
        </p:nvPicPr>
        <p:blipFill>
          <a:blip r:embed="rId4"/>
          <a:stretch>
            <a:fillRect/>
          </a:stretch>
        </p:blipFill>
        <p:spPr bwMode="gray">
          <a:xfrm>
            <a:off x="6969682" y="3232522"/>
            <a:ext cx="415554" cy="340000"/>
          </a:xfrm>
          <a:prstGeom prst="rect">
            <a:avLst/>
          </a:prstGeom>
        </p:spPr>
      </p:pic>
      <p:pic>
        <p:nvPicPr>
          <p:cNvPr id="33" name="图片 11" descr="开放网络-蓝.png"/>
          <p:cNvPicPr>
            <a:picLocks noChangeAspect="1"/>
          </p:cNvPicPr>
          <p:nvPr/>
        </p:nvPicPr>
        <p:blipFill>
          <a:blip r:embed="rId5"/>
          <a:stretch>
            <a:fillRect/>
          </a:stretch>
        </p:blipFill>
        <p:spPr bwMode="gray">
          <a:xfrm>
            <a:off x="6954480" y="4422215"/>
            <a:ext cx="445957" cy="343290"/>
          </a:xfrm>
          <a:prstGeom prst="rect">
            <a:avLst/>
          </a:prstGeom>
        </p:spPr>
      </p:pic>
      <p:pic>
        <p:nvPicPr>
          <p:cNvPr id="34" name="图片 11" descr="开放网络-蓝.png"/>
          <p:cNvPicPr>
            <a:picLocks noChangeAspect="1"/>
          </p:cNvPicPr>
          <p:nvPr/>
        </p:nvPicPr>
        <p:blipFill>
          <a:blip r:embed="rId5"/>
          <a:stretch>
            <a:fillRect/>
          </a:stretch>
        </p:blipFill>
        <p:spPr bwMode="gray">
          <a:xfrm>
            <a:off x="10528351" y="4422215"/>
            <a:ext cx="445957" cy="343290"/>
          </a:xfrm>
          <a:prstGeom prst="rect">
            <a:avLst/>
          </a:prstGeom>
        </p:spPr>
      </p:pic>
      <p:sp>
        <p:nvSpPr>
          <p:cNvPr id="35" name="矩形 34"/>
          <p:cNvSpPr/>
          <p:nvPr/>
        </p:nvSpPr>
        <p:spPr bwMode="gray">
          <a:xfrm>
            <a:off x="6277045" y="3140912"/>
            <a:ext cx="636713" cy="461665"/>
          </a:xfrm>
          <a:prstGeom prst="rect">
            <a:avLst/>
          </a:prstGeom>
        </p:spPr>
        <p:txBody>
          <a:bodyPr wrap="none">
            <a:noAutofit/>
          </a:bodyPr>
          <a:lstStyle/>
          <a:p>
            <a:pPr algn="ctr" fontAlgn="ctr"/>
            <a:r>
              <a:rPr lang="en-US" sz="1200" dirty="0" err="1" smtClean="0">
                <a:solidFill>
                  <a:srgbClr val="EC7061"/>
                </a:solidFill>
                <a:latin typeface="Huawei Sans" panose="020C0503030203020204" pitchFamily="34" charset="0"/>
              </a:rPr>
              <a:t>VTEP1</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EC7061"/>
                </a:solidFill>
                <a:latin typeface="Huawei Sans" panose="020C0503030203020204" pitchFamily="34" charset="0"/>
              </a:rPr>
              <a:t>1.1.1.1</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10959720" y="3170729"/>
            <a:ext cx="636713" cy="461665"/>
          </a:xfrm>
          <a:prstGeom prst="rect">
            <a:avLst/>
          </a:prstGeom>
        </p:spPr>
        <p:txBody>
          <a:bodyPr wrap="none">
            <a:noAutofit/>
          </a:bodyPr>
          <a:lstStyle/>
          <a:p>
            <a:pPr algn="ctr" fontAlgn="ctr"/>
            <a:r>
              <a:rPr lang="en-US" sz="1200" dirty="0" err="1" smtClean="0">
                <a:solidFill>
                  <a:srgbClr val="EC7061"/>
                </a:solidFill>
                <a:latin typeface="Huawei Sans" panose="020C0503030203020204" pitchFamily="34" charset="0"/>
              </a:rPr>
              <a:t>VTEP2</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EC7061"/>
                </a:solidFill>
                <a:latin typeface="Huawei Sans" panose="020C0503030203020204" pitchFamily="34" charset="0"/>
              </a:rPr>
              <a:t>2.2.2.2</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7281672" y="3564783"/>
            <a:ext cx="1380506" cy="276999"/>
          </a:xfrm>
          <a:prstGeom prst="rect">
            <a:avLst/>
          </a:prstGeom>
        </p:spPr>
        <p:txBody>
          <a:bodyPr wrap="none">
            <a:noAutofit/>
          </a:bodyPr>
          <a:lstStyle/>
          <a:p>
            <a:pPr fontAlgn="ctr"/>
            <a:r>
              <a:rPr lang="en-US" sz="1100" dirty="0" err="1" smtClean="0">
                <a:solidFill>
                  <a:prstClr val="black"/>
                </a:solidFill>
                <a:latin typeface="Huawei Sans" panose="020C0503030203020204" pitchFamily="34" charset="0"/>
              </a:rPr>
              <a:t>VBDIF</a:t>
            </a:r>
            <a:r>
              <a:rPr lang="en-US" sz="1100" dirty="0" smtClean="0">
                <a:solidFill>
                  <a:prstClr val="black"/>
                </a:solidFill>
                <a:latin typeface="Huawei Sans" panose="020C0503030203020204" pitchFamily="34" charset="0"/>
              </a:rPr>
              <a:t> 10.1.1.254</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9162104" y="3564783"/>
            <a:ext cx="1380507" cy="276999"/>
          </a:xfrm>
          <a:prstGeom prst="rect">
            <a:avLst/>
          </a:prstGeom>
        </p:spPr>
        <p:txBody>
          <a:bodyPr wrap="none">
            <a:noAutofit/>
          </a:bodyPr>
          <a:lstStyle/>
          <a:p>
            <a:pPr algn="r" fontAlgn="ctr"/>
            <a:r>
              <a:rPr lang="en-US" sz="1100" dirty="0" err="1" smtClean="0">
                <a:solidFill>
                  <a:prstClr val="black"/>
                </a:solidFill>
                <a:latin typeface="Huawei Sans" panose="020C0503030203020204" pitchFamily="34" charset="0"/>
              </a:rPr>
              <a:t>VBDIF</a:t>
            </a:r>
            <a:r>
              <a:rPr lang="en-US" sz="1100" dirty="0" smtClean="0">
                <a:solidFill>
                  <a:prstClr val="black"/>
                </a:solidFill>
                <a:latin typeface="Huawei Sans" panose="020C0503030203020204" pitchFamily="34" charset="0"/>
              </a:rPr>
              <a:t> 10.2.2.254</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p:nvPr/>
        </p:nvCxnSpPr>
        <p:spPr bwMode="gray">
          <a:xfrm flipH="1" flipV="1">
            <a:off x="7165590" y="3645448"/>
            <a:ext cx="0" cy="776767"/>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任意多边形 39"/>
          <p:cNvSpPr/>
          <p:nvPr/>
        </p:nvSpPr>
        <p:spPr bwMode="gray">
          <a:xfrm>
            <a:off x="7203019" y="2500575"/>
            <a:ext cx="1532466" cy="711413"/>
          </a:xfrm>
          <a:custGeom>
            <a:avLst/>
            <a:gdLst>
              <a:gd name="connsiteX0" fmla="*/ 0 w 1549400"/>
              <a:gd name="connsiteY0" fmla="*/ 660118 h 660118"/>
              <a:gd name="connsiteX1" fmla="*/ 1549400 w 1549400"/>
              <a:gd name="connsiteY1" fmla="*/ 8184 h 660118"/>
              <a:gd name="connsiteX0" fmla="*/ 0 w 1549400"/>
              <a:gd name="connsiteY0" fmla="*/ 662056 h 662056"/>
              <a:gd name="connsiteX1" fmla="*/ 1549400 w 1549400"/>
              <a:gd name="connsiteY1" fmla="*/ 10122 h 662056"/>
              <a:gd name="connsiteX0" fmla="*/ 0 w 1532466"/>
              <a:gd name="connsiteY0" fmla="*/ 693897 h 693897"/>
              <a:gd name="connsiteX1" fmla="*/ 1532466 w 1532466"/>
              <a:gd name="connsiteY1" fmla="*/ 8096 h 693897"/>
              <a:gd name="connsiteX0" fmla="*/ 0 w 1532466"/>
              <a:gd name="connsiteY0" fmla="*/ 695982 h 695982"/>
              <a:gd name="connsiteX1" fmla="*/ 1532466 w 1532466"/>
              <a:gd name="connsiteY1" fmla="*/ 10181 h 695982"/>
              <a:gd name="connsiteX0" fmla="*/ 0 w 1532466"/>
              <a:gd name="connsiteY0" fmla="*/ 695982 h 695982"/>
              <a:gd name="connsiteX1" fmla="*/ 1532466 w 1532466"/>
              <a:gd name="connsiteY1" fmla="*/ 10181 h 695982"/>
              <a:gd name="connsiteX0" fmla="*/ 0 w 1532466"/>
              <a:gd name="connsiteY0" fmla="*/ 692714 h 692714"/>
              <a:gd name="connsiteX1" fmla="*/ 1532466 w 1532466"/>
              <a:gd name="connsiteY1" fmla="*/ 6913 h 692714"/>
              <a:gd name="connsiteX0" fmla="*/ 0 w 1532466"/>
              <a:gd name="connsiteY0" fmla="*/ 711413 h 711413"/>
              <a:gd name="connsiteX1" fmla="*/ 1532466 w 1532466"/>
              <a:gd name="connsiteY1" fmla="*/ 25612 h 711413"/>
            </a:gdLst>
            <a:ahLst/>
            <a:cxnLst>
              <a:cxn ang="0">
                <a:pos x="connsiteX0" y="connsiteY0"/>
              </a:cxn>
              <a:cxn ang="0">
                <a:pos x="connsiteX1" y="connsiteY1"/>
              </a:cxn>
            </a:cxnLst>
            <a:rect l="l" t="t" r="r" b="b"/>
            <a:pathLst>
              <a:path w="1532466" h="711413">
                <a:moveTo>
                  <a:pt x="0" y="711413"/>
                </a:moveTo>
                <a:cubicBezTo>
                  <a:pt x="388427" y="81662"/>
                  <a:pt x="911436" y="-68228"/>
                  <a:pt x="1532466" y="25612"/>
                </a:cubicBezTo>
              </a:path>
            </a:pathLst>
          </a:cu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箭头连接符 40"/>
          <p:cNvCxnSpPr/>
          <p:nvPr/>
        </p:nvCxnSpPr>
        <p:spPr bwMode="gray">
          <a:xfrm flipH="1">
            <a:off x="10725928" y="3602577"/>
            <a:ext cx="0" cy="819638"/>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bwMode="gray">
          <a:xfrm rot="19924083">
            <a:off x="7087343" y="2472934"/>
            <a:ext cx="837089" cy="276999"/>
          </a:xfrm>
          <a:prstGeom prst="rect">
            <a:avLst/>
          </a:prstGeom>
        </p:spPr>
        <p:txBody>
          <a:bodyPr wrap="none">
            <a:noAutofit/>
          </a:bodyPr>
          <a:lstStyle/>
          <a:p>
            <a:pPr fontAlgn="ctr"/>
            <a:r>
              <a:rPr lang="en-US" sz="1200" dirty="0" err="1" smtClean="0">
                <a:solidFill>
                  <a:prstClr val="black"/>
                </a:solidFill>
                <a:latin typeface="Huawei Sans" panose="020C0503030203020204" pitchFamily="34" charset="0"/>
              </a:rPr>
              <a:t>VNI</a:t>
            </a:r>
            <a:r>
              <a:rPr lang="en-US" sz="1200" dirty="0" smtClean="0">
                <a:solidFill>
                  <a:prstClr val="black"/>
                </a:solidFill>
                <a:latin typeface="Huawei Sans" panose="020C0503030203020204" pitchFamily="34" charset="0"/>
              </a:rPr>
              <a:t> 1000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rot="1399867">
            <a:off x="9758728" y="2397925"/>
            <a:ext cx="837089" cy="276999"/>
          </a:xfrm>
          <a:prstGeom prst="rect">
            <a:avLst/>
          </a:prstGeom>
        </p:spPr>
        <p:txBody>
          <a:bodyPr wrap="none">
            <a:noAutofit/>
          </a:bodyPr>
          <a:lstStyle/>
          <a:p>
            <a:pPr fontAlgn="ctr"/>
            <a:r>
              <a:rPr lang="en-US" sz="1200" dirty="0" err="1" smtClean="0">
                <a:solidFill>
                  <a:prstClr val="black"/>
                </a:solidFill>
                <a:latin typeface="Huawei Sans" panose="020C0503030203020204" pitchFamily="34" charset="0"/>
              </a:rPr>
              <a:t>VNI</a:t>
            </a:r>
            <a:r>
              <a:rPr lang="en-US" sz="1200" dirty="0" smtClean="0">
                <a:solidFill>
                  <a:prstClr val="black"/>
                </a:solidFill>
                <a:latin typeface="Huawei Sans" panose="020C0503030203020204" pitchFamily="34" charset="0"/>
              </a:rPr>
              <a:t> 1001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691715" y="1723914"/>
            <a:ext cx="490909" cy="401654"/>
          </a:xfrm>
          <a:prstGeom prst="rect">
            <a:avLst/>
          </a:prstGeom>
        </p:spPr>
      </p:pic>
      <p:sp>
        <p:nvSpPr>
          <p:cNvPr id="45" name="任意多边形 44"/>
          <p:cNvSpPr/>
          <p:nvPr/>
        </p:nvSpPr>
        <p:spPr bwMode="gray">
          <a:xfrm>
            <a:off x="9183734" y="2503844"/>
            <a:ext cx="1540932" cy="682743"/>
          </a:xfrm>
          <a:custGeom>
            <a:avLst/>
            <a:gdLst>
              <a:gd name="connsiteX0" fmla="*/ 0 w 1540932"/>
              <a:gd name="connsiteY0" fmla="*/ 26721 h 670187"/>
              <a:gd name="connsiteX1" fmla="*/ 1540932 w 1540932"/>
              <a:gd name="connsiteY1" fmla="*/ 670187 h 670187"/>
              <a:gd name="connsiteX0" fmla="*/ 0 w 1540932"/>
              <a:gd name="connsiteY0" fmla="*/ 26721 h 670187"/>
              <a:gd name="connsiteX1" fmla="*/ 1540932 w 1540932"/>
              <a:gd name="connsiteY1" fmla="*/ 670187 h 670187"/>
              <a:gd name="connsiteX0" fmla="*/ 0 w 1540932"/>
              <a:gd name="connsiteY0" fmla="*/ 23519 h 666985"/>
              <a:gd name="connsiteX1" fmla="*/ 1540932 w 1540932"/>
              <a:gd name="connsiteY1" fmla="*/ 666985 h 666985"/>
              <a:gd name="connsiteX0" fmla="*/ 0 w 1540932"/>
              <a:gd name="connsiteY0" fmla="*/ 33384 h 676850"/>
              <a:gd name="connsiteX1" fmla="*/ 1540932 w 1540932"/>
              <a:gd name="connsiteY1" fmla="*/ 676850 h 676850"/>
              <a:gd name="connsiteX0" fmla="*/ 0 w 1540932"/>
              <a:gd name="connsiteY0" fmla="*/ 38572 h 682038"/>
              <a:gd name="connsiteX1" fmla="*/ 1540932 w 1540932"/>
              <a:gd name="connsiteY1" fmla="*/ 682038 h 682038"/>
              <a:gd name="connsiteX0" fmla="*/ 0 w 1540932"/>
              <a:gd name="connsiteY0" fmla="*/ 39277 h 682743"/>
              <a:gd name="connsiteX1" fmla="*/ 1540932 w 1540932"/>
              <a:gd name="connsiteY1" fmla="*/ 682743 h 682743"/>
            </a:gdLst>
            <a:ahLst/>
            <a:cxnLst>
              <a:cxn ang="0">
                <a:pos x="connsiteX0" y="connsiteY0"/>
              </a:cxn>
              <a:cxn ang="0">
                <a:pos x="connsiteX1" y="connsiteY1"/>
              </a:cxn>
            </a:cxnLst>
            <a:rect l="l" t="t" r="r" b="b"/>
            <a:pathLst>
              <a:path w="1540932" h="682743">
                <a:moveTo>
                  <a:pt x="0" y="39277"/>
                </a:moveTo>
                <a:cubicBezTo>
                  <a:pt x="707812" y="-120458"/>
                  <a:pt x="1305559" y="229493"/>
                  <a:pt x="1540932" y="682743"/>
                </a:cubicBezTo>
              </a:path>
            </a:pathLst>
          </a:cu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8814951" y="1876877"/>
            <a:ext cx="266371" cy="647310"/>
          </a:xfrm>
          <a:custGeom>
            <a:avLst/>
            <a:gdLst>
              <a:gd name="connsiteX0" fmla="*/ 2211 w 266371"/>
              <a:gd name="connsiteY0" fmla="*/ 628684 h 647310"/>
              <a:gd name="connsiteX1" fmla="*/ 266371 w 266371"/>
              <a:gd name="connsiteY1" fmla="*/ 647310 h 647310"/>
            </a:gdLst>
            <a:ahLst/>
            <a:cxnLst>
              <a:cxn ang="0">
                <a:pos x="connsiteX0" y="connsiteY0"/>
              </a:cxn>
              <a:cxn ang="0">
                <a:pos x="connsiteX1" y="connsiteY1"/>
              </a:cxn>
            </a:cxnLst>
            <a:rect l="l" t="t" r="r" b="b"/>
            <a:pathLst>
              <a:path w="266371" h="647310">
                <a:moveTo>
                  <a:pt x="2211" y="628684"/>
                </a:moveTo>
                <a:cubicBezTo>
                  <a:pt x="-28269" y="-289665"/>
                  <a:pt x="266371" y="-131060"/>
                  <a:pt x="266371" y="647310"/>
                </a:cubicBezTo>
              </a:path>
            </a:pathLst>
          </a:cu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1598050" y="3056335"/>
            <a:ext cx="1345240" cy="461665"/>
          </a:xfrm>
          <a:prstGeom prst="rect">
            <a:avLst/>
          </a:prstGeom>
        </p:spPr>
        <p:txBody>
          <a:bodyPr wrap="none">
            <a:noAutofit/>
          </a:bodyPr>
          <a:lstStyle/>
          <a:p>
            <a:pPr fontAlgn="ctr"/>
            <a:r>
              <a:rPr lang="en-US" sz="1100" dirty="0" err="1" smtClean="0">
                <a:solidFill>
                  <a:prstClr val="black"/>
                </a:solidFill>
                <a:latin typeface="Huawei Sans" panose="020C0503030203020204" pitchFamily="34" charset="0"/>
              </a:rPr>
              <a:t>VRF1</a:t>
            </a:r>
            <a:endParaRPr lang="en-US" sz="1100" dirty="0" smtClean="0">
              <a:solidFill>
                <a:prstClr val="black"/>
              </a:solidFill>
              <a:latin typeface="Huawei Sans" panose="020C0503030203020204" pitchFamily="34" charset="0"/>
            </a:endParaRPr>
          </a:p>
          <a:p>
            <a:pPr fontAlgn="ctr"/>
            <a:r>
              <a:rPr lang="en-US" sz="1100" dirty="0" smtClean="0">
                <a:solidFill>
                  <a:prstClr val="black"/>
                </a:solidFill>
                <a:latin typeface="Huawei Sans" panose="020C0503030203020204" pitchFamily="34" charset="0"/>
              </a:rPr>
              <a:t>(</a:t>
            </a:r>
            <a:r>
              <a:rPr lang="en-US" sz="1100" dirty="0" err="1" smtClean="0">
                <a:solidFill>
                  <a:prstClr val="black"/>
                </a:solidFill>
                <a:latin typeface="Huawei Sans" panose="020C0503030203020204" pitchFamily="34" charset="0"/>
              </a:rPr>
              <a:t>L3VNI</a:t>
            </a:r>
            <a:r>
              <a:rPr lang="en-US" sz="1100" dirty="0" smtClean="0">
                <a:solidFill>
                  <a:prstClr val="black"/>
                </a:solidFill>
                <a:latin typeface="Huawei Sans" panose="020C0503030203020204" pitchFamily="34" charset="0"/>
              </a:rPr>
              <a:t> 1000)</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3669783" y="3056335"/>
            <a:ext cx="1130438" cy="461665"/>
          </a:xfrm>
          <a:prstGeom prst="rect">
            <a:avLst/>
          </a:prstGeom>
        </p:spPr>
        <p:txBody>
          <a:bodyPr wrap="none">
            <a:noAutofit/>
          </a:bodyPr>
          <a:lstStyle/>
          <a:p>
            <a:pPr algn="r" fontAlgn="ctr"/>
            <a:r>
              <a:rPr lang="en-US" sz="1100" dirty="0" err="1" smtClean="0">
                <a:solidFill>
                  <a:prstClr val="black"/>
                </a:solidFill>
                <a:latin typeface="Huawei Sans" panose="020C0503030203020204" pitchFamily="34" charset="0"/>
              </a:rPr>
              <a:t>VRF2</a:t>
            </a:r>
            <a:endParaRPr lang="en-US" sz="1100" dirty="0" smtClean="0">
              <a:solidFill>
                <a:prstClr val="black"/>
              </a:solidFill>
              <a:latin typeface="Huawei Sans" panose="020C0503030203020204" pitchFamily="34" charset="0"/>
            </a:endParaRPr>
          </a:p>
          <a:p>
            <a:pPr algn="r" fontAlgn="ctr"/>
            <a:r>
              <a:rPr lang="en-US" sz="1100" dirty="0" smtClean="0">
                <a:solidFill>
                  <a:prstClr val="black"/>
                </a:solidFill>
                <a:latin typeface="Huawei Sans" panose="020C0503030203020204" pitchFamily="34" charset="0"/>
              </a:rPr>
              <a:t>(</a:t>
            </a:r>
            <a:r>
              <a:rPr lang="en-US" sz="1100" dirty="0" err="1" smtClean="0">
                <a:solidFill>
                  <a:prstClr val="black"/>
                </a:solidFill>
                <a:latin typeface="Huawei Sans" panose="020C0503030203020204" pitchFamily="34" charset="0"/>
              </a:rPr>
              <a:t>L3VNI</a:t>
            </a:r>
            <a:r>
              <a:rPr lang="en-US" sz="1100" dirty="0" smtClean="0">
                <a:solidFill>
                  <a:prstClr val="black"/>
                </a:solidFill>
                <a:latin typeface="Huawei Sans" panose="020C0503030203020204" pitchFamily="34" charset="0"/>
              </a:rPr>
              <a:t> 1001)</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7320243" y="3056335"/>
            <a:ext cx="1345240" cy="461665"/>
          </a:xfrm>
          <a:prstGeom prst="rect">
            <a:avLst/>
          </a:prstGeom>
        </p:spPr>
        <p:txBody>
          <a:bodyPr wrap="none">
            <a:noAutofit/>
          </a:bodyPr>
          <a:lstStyle/>
          <a:p>
            <a:pPr fontAlgn="ctr"/>
            <a:r>
              <a:rPr lang="en-US" sz="1100" dirty="0" err="1" smtClean="0">
                <a:solidFill>
                  <a:prstClr val="black"/>
                </a:solidFill>
                <a:latin typeface="Huawei Sans" panose="020C0503030203020204" pitchFamily="34" charset="0"/>
              </a:rPr>
              <a:t>VRF1</a:t>
            </a:r>
            <a:endParaRPr lang="en-US" sz="1100" dirty="0" smtClean="0">
              <a:solidFill>
                <a:prstClr val="black"/>
              </a:solidFill>
              <a:latin typeface="Huawei Sans" panose="020C0503030203020204" pitchFamily="34" charset="0"/>
            </a:endParaRPr>
          </a:p>
          <a:p>
            <a:pPr fontAlgn="ctr"/>
            <a:r>
              <a:rPr lang="en-US" sz="1100" dirty="0" smtClean="0">
                <a:solidFill>
                  <a:prstClr val="black"/>
                </a:solidFill>
                <a:latin typeface="Huawei Sans" panose="020C0503030203020204" pitchFamily="34" charset="0"/>
              </a:rPr>
              <a:t>(</a:t>
            </a:r>
            <a:r>
              <a:rPr lang="en-US" sz="1100" dirty="0" err="1" smtClean="0">
                <a:solidFill>
                  <a:prstClr val="black"/>
                </a:solidFill>
                <a:latin typeface="Huawei Sans" panose="020C0503030203020204" pitchFamily="34" charset="0"/>
              </a:rPr>
              <a:t>L3VNI</a:t>
            </a:r>
            <a:r>
              <a:rPr lang="en-US" sz="1100" dirty="0" smtClean="0">
                <a:solidFill>
                  <a:prstClr val="black"/>
                </a:solidFill>
                <a:latin typeface="Huawei Sans" panose="020C0503030203020204" pitchFamily="34" charset="0"/>
              </a:rPr>
              <a:t> 1000)</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9391976" y="3056335"/>
            <a:ext cx="1130438" cy="461665"/>
          </a:xfrm>
          <a:prstGeom prst="rect">
            <a:avLst/>
          </a:prstGeom>
        </p:spPr>
        <p:txBody>
          <a:bodyPr wrap="none">
            <a:noAutofit/>
          </a:bodyPr>
          <a:lstStyle/>
          <a:p>
            <a:pPr algn="r" fontAlgn="ctr"/>
            <a:r>
              <a:rPr lang="en-US" sz="1100" dirty="0" err="1" smtClean="0">
                <a:solidFill>
                  <a:prstClr val="black"/>
                </a:solidFill>
                <a:latin typeface="Huawei Sans" panose="020C0503030203020204" pitchFamily="34" charset="0"/>
              </a:rPr>
              <a:t>VRF2</a:t>
            </a:r>
            <a:endParaRPr lang="en-US" sz="1100" dirty="0" smtClean="0">
              <a:solidFill>
                <a:prstClr val="black"/>
              </a:solidFill>
              <a:latin typeface="Huawei Sans" panose="020C0503030203020204" pitchFamily="34" charset="0"/>
            </a:endParaRPr>
          </a:p>
          <a:p>
            <a:pPr algn="r" fontAlgn="ctr"/>
            <a:r>
              <a:rPr lang="en-US" sz="1100" dirty="0" smtClean="0">
                <a:solidFill>
                  <a:prstClr val="black"/>
                </a:solidFill>
                <a:latin typeface="Huawei Sans" panose="020C0503030203020204" pitchFamily="34" charset="0"/>
              </a:rPr>
              <a:t>(</a:t>
            </a:r>
            <a:r>
              <a:rPr lang="en-US" sz="1100" dirty="0" err="1" smtClean="0">
                <a:solidFill>
                  <a:prstClr val="black"/>
                </a:solidFill>
                <a:latin typeface="Huawei Sans" panose="020C0503030203020204" pitchFamily="34" charset="0"/>
              </a:rPr>
              <a:t>L3VNI</a:t>
            </a:r>
            <a:r>
              <a:rPr lang="en-US" sz="1100" dirty="0" smtClean="0">
                <a:solidFill>
                  <a:prstClr val="black"/>
                </a:solidFill>
                <a:latin typeface="Huawei Sans" panose="020C0503030203020204" pitchFamily="34" charset="0"/>
              </a:rPr>
              <a:t> 1001)</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9175935" y="1758809"/>
            <a:ext cx="891234" cy="305105"/>
          </a:xfrm>
          <a:prstGeom prst="rect">
            <a:avLst/>
          </a:prstGeom>
        </p:spPr>
        <p:txBody>
          <a:bodyPr wrap="square">
            <a:noAutofit/>
          </a:bodyPr>
          <a:lstStyle/>
          <a:p>
            <a:pPr fontAlgn="ctr"/>
            <a:r>
              <a:rPr lang="en-US" sz="1400" b="1" dirty="0" smtClean="0">
                <a:solidFill>
                  <a:prstClr val="black"/>
                </a:solidFill>
                <a:latin typeface="Huawei Sans" panose="020C0503030203020204" pitchFamily="34" charset="0"/>
              </a:rPr>
              <a:t>Firewall</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a:off x="1419879" y="2290274"/>
            <a:ext cx="1540086" cy="921715"/>
          </a:xfrm>
          <a:custGeom>
            <a:avLst/>
            <a:gdLst>
              <a:gd name="connsiteX0" fmla="*/ 0 w 1549400"/>
              <a:gd name="connsiteY0" fmla="*/ 660118 h 660118"/>
              <a:gd name="connsiteX1" fmla="*/ 1549400 w 1549400"/>
              <a:gd name="connsiteY1" fmla="*/ 8184 h 660118"/>
              <a:gd name="connsiteX0" fmla="*/ 0 w 1549400"/>
              <a:gd name="connsiteY0" fmla="*/ 662056 h 662056"/>
              <a:gd name="connsiteX1" fmla="*/ 1549400 w 1549400"/>
              <a:gd name="connsiteY1" fmla="*/ 10122 h 662056"/>
              <a:gd name="connsiteX0" fmla="*/ 0 w 1532466"/>
              <a:gd name="connsiteY0" fmla="*/ 693897 h 693897"/>
              <a:gd name="connsiteX1" fmla="*/ 1532466 w 1532466"/>
              <a:gd name="connsiteY1" fmla="*/ 8096 h 693897"/>
              <a:gd name="connsiteX0" fmla="*/ 0 w 1532466"/>
              <a:gd name="connsiteY0" fmla="*/ 695982 h 695982"/>
              <a:gd name="connsiteX1" fmla="*/ 1532466 w 1532466"/>
              <a:gd name="connsiteY1" fmla="*/ 10181 h 695982"/>
              <a:gd name="connsiteX0" fmla="*/ 0 w 1532466"/>
              <a:gd name="connsiteY0" fmla="*/ 695982 h 695982"/>
              <a:gd name="connsiteX1" fmla="*/ 1532466 w 1532466"/>
              <a:gd name="connsiteY1" fmla="*/ 10181 h 695982"/>
              <a:gd name="connsiteX0" fmla="*/ 0 w 1532466"/>
              <a:gd name="connsiteY0" fmla="*/ 692714 h 692714"/>
              <a:gd name="connsiteX1" fmla="*/ 1532466 w 1532466"/>
              <a:gd name="connsiteY1" fmla="*/ 6913 h 692714"/>
              <a:gd name="connsiteX0" fmla="*/ 0 w 1532466"/>
              <a:gd name="connsiteY0" fmla="*/ 711413 h 711413"/>
              <a:gd name="connsiteX1" fmla="*/ 1532466 w 1532466"/>
              <a:gd name="connsiteY1" fmla="*/ 25612 h 711413"/>
              <a:gd name="connsiteX0" fmla="*/ 0 w 1540086"/>
              <a:gd name="connsiteY0" fmla="*/ 802162 h 802162"/>
              <a:gd name="connsiteX1" fmla="*/ 1540086 w 1540086"/>
              <a:gd name="connsiteY1" fmla="*/ 19270 h 802162"/>
              <a:gd name="connsiteX0" fmla="*/ 0 w 1540086"/>
              <a:gd name="connsiteY0" fmla="*/ 782941 h 782941"/>
              <a:gd name="connsiteX1" fmla="*/ 1540086 w 1540086"/>
              <a:gd name="connsiteY1" fmla="*/ 49 h 782941"/>
              <a:gd name="connsiteX0" fmla="*/ 0 w 1540086"/>
              <a:gd name="connsiteY0" fmla="*/ 782940 h 782940"/>
              <a:gd name="connsiteX1" fmla="*/ 1540086 w 1540086"/>
              <a:gd name="connsiteY1" fmla="*/ 48 h 782940"/>
            </a:gdLst>
            <a:ahLst/>
            <a:cxnLst>
              <a:cxn ang="0">
                <a:pos x="connsiteX0" y="connsiteY0"/>
              </a:cxn>
              <a:cxn ang="0">
                <a:pos x="connsiteX1" y="connsiteY1"/>
              </a:cxn>
            </a:cxnLst>
            <a:rect l="l" t="t" r="r" b="b"/>
            <a:pathLst>
              <a:path w="1540086" h="782940">
                <a:moveTo>
                  <a:pt x="0" y="782940"/>
                </a:moveTo>
                <a:cubicBezTo>
                  <a:pt x="243647" y="156426"/>
                  <a:pt x="743796" y="-3174"/>
                  <a:pt x="1540086" y="48"/>
                </a:cubicBezTo>
              </a:path>
            </a:pathLst>
          </a:cu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a:off x="3438694" y="2272432"/>
            <a:ext cx="1510452" cy="921775"/>
          </a:xfrm>
          <a:custGeom>
            <a:avLst/>
            <a:gdLst>
              <a:gd name="connsiteX0" fmla="*/ 0 w 1540932"/>
              <a:gd name="connsiteY0" fmla="*/ 26721 h 670187"/>
              <a:gd name="connsiteX1" fmla="*/ 1540932 w 1540932"/>
              <a:gd name="connsiteY1" fmla="*/ 670187 h 670187"/>
              <a:gd name="connsiteX0" fmla="*/ 0 w 1540932"/>
              <a:gd name="connsiteY0" fmla="*/ 26721 h 670187"/>
              <a:gd name="connsiteX1" fmla="*/ 1540932 w 1540932"/>
              <a:gd name="connsiteY1" fmla="*/ 670187 h 670187"/>
              <a:gd name="connsiteX0" fmla="*/ 0 w 1540932"/>
              <a:gd name="connsiteY0" fmla="*/ 23519 h 666985"/>
              <a:gd name="connsiteX1" fmla="*/ 1540932 w 1540932"/>
              <a:gd name="connsiteY1" fmla="*/ 666985 h 666985"/>
              <a:gd name="connsiteX0" fmla="*/ 0 w 1540932"/>
              <a:gd name="connsiteY0" fmla="*/ 33384 h 676850"/>
              <a:gd name="connsiteX1" fmla="*/ 1540932 w 1540932"/>
              <a:gd name="connsiteY1" fmla="*/ 676850 h 676850"/>
              <a:gd name="connsiteX0" fmla="*/ 0 w 1540932"/>
              <a:gd name="connsiteY0" fmla="*/ 38572 h 682038"/>
              <a:gd name="connsiteX1" fmla="*/ 1540932 w 1540932"/>
              <a:gd name="connsiteY1" fmla="*/ 682038 h 682038"/>
              <a:gd name="connsiteX0" fmla="*/ 0 w 1540932"/>
              <a:gd name="connsiteY0" fmla="*/ 39277 h 682743"/>
              <a:gd name="connsiteX1" fmla="*/ 1540932 w 1540932"/>
              <a:gd name="connsiteY1" fmla="*/ 682743 h 682743"/>
              <a:gd name="connsiteX0" fmla="*/ 0 w 1502832"/>
              <a:gd name="connsiteY0" fmla="*/ 31385 h 804305"/>
              <a:gd name="connsiteX1" fmla="*/ 1502832 w 1502832"/>
              <a:gd name="connsiteY1" fmla="*/ 804305 h 804305"/>
              <a:gd name="connsiteX0" fmla="*/ 0 w 1502832"/>
              <a:gd name="connsiteY0" fmla="*/ 0 h 772920"/>
              <a:gd name="connsiteX1" fmla="*/ 1502832 w 1502832"/>
              <a:gd name="connsiteY1" fmla="*/ 772920 h 772920"/>
              <a:gd name="connsiteX0" fmla="*/ 0 w 1510452"/>
              <a:gd name="connsiteY0" fmla="*/ 0 h 779393"/>
              <a:gd name="connsiteX1" fmla="*/ 1510452 w 1510452"/>
              <a:gd name="connsiteY1" fmla="*/ 779393 h 779393"/>
              <a:gd name="connsiteX0" fmla="*/ 0 w 1510452"/>
              <a:gd name="connsiteY0" fmla="*/ 0 h 779393"/>
              <a:gd name="connsiteX1" fmla="*/ 1510452 w 1510452"/>
              <a:gd name="connsiteY1" fmla="*/ 779393 h 779393"/>
              <a:gd name="connsiteX0" fmla="*/ 0 w 1510452"/>
              <a:gd name="connsiteY0" fmla="*/ 4551 h 783944"/>
              <a:gd name="connsiteX1" fmla="*/ 1510452 w 1510452"/>
              <a:gd name="connsiteY1" fmla="*/ 783944 h 783944"/>
              <a:gd name="connsiteX0" fmla="*/ 0 w 1510452"/>
              <a:gd name="connsiteY0" fmla="*/ 3598 h 782991"/>
              <a:gd name="connsiteX1" fmla="*/ 1510452 w 1510452"/>
              <a:gd name="connsiteY1" fmla="*/ 782991 h 782991"/>
            </a:gdLst>
            <a:ahLst/>
            <a:cxnLst>
              <a:cxn ang="0">
                <a:pos x="connsiteX0" y="connsiteY0"/>
              </a:cxn>
              <a:cxn ang="0">
                <a:pos x="connsiteX1" y="connsiteY1"/>
              </a:cxn>
            </a:cxnLst>
            <a:rect l="l" t="t" r="r" b="b"/>
            <a:pathLst>
              <a:path w="1510452" h="782991">
                <a:moveTo>
                  <a:pt x="0" y="3598"/>
                </a:moveTo>
                <a:cubicBezTo>
                  <a:pt x="966892" y="-42864"/>
                  <a:pt x="1343659" y="368577"/>
                  <a:pt x="1510452" y="782991"/>
                </a:cubicBezTo>
              </a:path>
            </a:pathLst>
          </a:cu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3048857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noAutofit/>
          </a:bodyPr>
          <a:lstStyle/>
          <a:p>
            <a:pPr lvl="0"/>
            <a:r>
              <a:rPr lang="en-US" sz="2000" dirty="0" err="1" smtClean="0">
                <a:solidFill>
                  <a:schemeClr val="tx1">
                    <a:lumMod val="50000"/>
                    <a:lumOff val="50000"/>
                  </a:schemeClr>
                </a:solidFill>
                <a:latin typeface="Huawei Sans" panose="020C0503030203020204" pitchFamily="34" charset="0"/>
              </a:rPr>
              <a:t>VXLAN</a:t>
            </a:r>
            <a:r>
              <a:rPr lang="en-US" sz="2000" dirty="0" smtClean="0">
                <a:solidFill>
                  <a:schemeClr val="tx1">
                    <a:lumMod val="50000"/>
                    <a:lumOff val="50000"/>
                  </a:schemeClr>
                </a:solidFill>
                <a:latin typeface="Huawei Sans" panose="020C0503030203020204" pitchFamily="34" charset="0"/>
              </a:rPr>
              <a:t>-based Virtualized Campus Network and Solution </a:t>
            </a:r>
          </a:p>
          <a:p>
            <a:pPr lvl="0"/>
            <a:r>
              <a:rPr lang="en-US" sz="2000" dirty="0" smtClean="0">
                <a:solidFill>
                  <a:schemeClr val="tx1">
                    <a:lumMod val="50000"/>
                    <a:lumOff val="50000"/>
                  </a:schemeClr>
                </a:solidFill>
                <a:latin typeface="Huawei Sans" panose="020C0503030203020204" pitchFamily="34" charset="0"/>
              </a:rPr>
              <a:t>Underlay Design</a:t>
            </a:r>
          </a:p>
          <a:p>
            <a:pPr lvl="0"/>
            <a:r>
              <a:rPr lang="en-US" sz="2000" dirty="0" smtClean="0">
                <a:solidFill>
                  <a:schemeClr val="tx1">
                    <a:lumMod val="50000"/>
                    <a:lumOff val="50000"/>
                  </a:schemeClr>
                </a:solidFill>
                <a:latin typeface="Huawei Sans" panose="020C0503030203020204" pitchFamily="34" charset="0"/>
              </a:rPr>
              <a:t>Fabric Design</a:t>
            </a:r>
          </a:p>
          <a:p>
            <a:pPr lvl="0"/>
            <a:r>
              <a:rPr lang="en-US" sz="2000" dirty="0" smtClean="0">
                <a:solidFill>
                  <a:schemeClr val="tx1">
                    <a:lumMod val="50000"/>
                    <a:lumOff val="50000"/>
                  </a:schemeClr>
                </a:solidFill>
                <a:latin typeface="Huawei Sans" panose="020C0503030203020204" pitchFamily="34" charset="0"/>
              </a:rPr>
              <a:t>Overlay Design</a:t>
            </a:r>
          </a:p>
          <a:p>
            <a:pPr lvl="0"/>
            <a:r>
              <a:rPr lang="en-US" sz="2000" b="1" dirty="0" smtClean="0">
                <a:solidFill>
                  <a:prstClr val="black"/>
                </a:solidFill>
                <a:latin typeface="Huawei Sans" panose="020C0503030203020204" pitchFamily="34" charset="0"/>
              </a:rPr>
              <a:t>Admission Control and Free Mobility Design</a:t>
            </a:r>
          </a:p>
          <a:p>
            <a:pPr lvl="0"/>
            <a:r>
              <a:rPr lang="en-US" sz="2000" dirty="0" smtClean="0">
                <a:solidFill>
                  <a:schemeClr val="tx1">
                    <a:lumMod val="50000"/>
                    <a:lumOff val="50000"/>
                  </a:schemeClr>
                </a:solidFill>
                <a:latin typeface="Huawei Sans" panose="020C0503030203020204" pitchFamily="34" charset="0"/>
              </a:rPr>
              <a:t>WLAN Design</a:t>
            </a:r>
          </a:p>
          <a:p>
            <a:pPr lvl="0"/>
            <a:r>
              <a:rPr lang="en-US" sz="2000" dirty="0" err="1" smtClean="0">
                <a:solidFill>
                  <a:schemeClr val="tx1">
                    <a:lumMod val="50000"/>
                    <a:lumOff val="50000"/>
                  </a:schemeClr>
                </a:solidFill>
                <a:latin typeface="Huawei Sans" panose="020C0503030203020204" pitchFamily="34" charset="0"/>
              </a:rPr>
              <a:t>O&amp;M</a:t>
            </a:r>
            <a:r>
              <a:rPr lang="en-US" sz="2000" dirty="0" smtClean="0">
                <a:solidFill>
                  <a:schemeClr val="tx1">
                    <a:lumMod val="50000"/>
                    <a:lumOff val="50000"/>
                  </a:schemeClr>
                </a:solidFill>
                <a:latin typeface="Huawei Sans" panose="020C0503030203020204" pitchFamily="34" charset="0"/>
              </a:rPr>
              <a:t> Design</a:t>
            </a:r>
            <a:endParaRPr lang="en-US" altLang="zh-CN" sz="2000" dirty="0">
              <a:solidFill>
                <a:schemeClr val="tx1">
                  <a:lumMod val="50000"/>
                  <a:lumOff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05193742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Autofit/>
          </a:bodyPr>
          <a:lstStyle/>
          <a:p>
            <a:pPr fontAlgn="ctr"/>
            <a:r>
              <a:rPr lang="en-US" dirty="0" smtClean="0">
                <a:latin typeface="Huawei Sans" panose="020C0503030203020204" pitchFamily="34" charset="0"/>
              </a:rPr>
              <a:t>User Management Solution Design</a:t>
            </a:r>
            <a:endParaRPr lang="en-US" altLang="zh-CN" dirty="0">
              <a:latin typeface="Huawei Sans" panose="020C0503030203020204" pitchFamily="34" charset="0"/>
              <a:sym typeface="Huawei Sans" panose="020C0503030203020204" pitchFamily="34" charset="0"/>
            </a:endParaRPr>
          </a:p>
        </p:txBody>
      </p:sp>
      <p:sp>
        <p:nvSpPr>
          <p:cNvPr id="2" name="文本占位符 1"/>
          <p:cNvSpPr>
            <a:spLocks noGrp="1"/>
          </p:cNvSpPr>
          <p:nvPr>
            <p:ph type="body" sz="quarter" idx="10"/>
          </p:nvPr>
        </p:nvSpPr>
        <p:spPr bwMode="gray"/>
        <p:txBody>
          <a:bodyPr>
            <a:noAutofit/>
          </a:bodyPr>
          <a:lstStyle/>
          <a:p>
            <a:pPr fontAlgn="ctr"/>
            <a:r>
              <a:rPr lang="en-US" sz="2000" dirty="0" smtClean="0">
                <a:latin typeface="Huawei Sans" panose="020C0503030203020204" pitchFamily="34" charset="0"/>
              </a:rPr>
              <a:t>The user management solution is designed to confirm the user data source server. Typical user data source servers of enterprises include RADIUS, AD, and LDAP servers.</a:t>
            </a:r>
            <a:endParaRPr lang="en-US" altLang="zh-CN" sz="2000" dirty="0">
              <a:latin typeface="Huawei Sans" panose="020C0503030203020204" pitchFamily="34" charset="0"/>
              <a:sym typeface="Huawei Sans" panose="020C0503030203020204" pitchFamily="34" charset="0"/>
            </a:endParaRPr>
          </a:p>
        </p:txBody>
      </p:sp>
      <p:grpSp>
        <p:nvGrpSpPr>
          <p:cNvPr id="15" name="组合 14"/>
          <p:cNvGrpSpPr/>
          <p:nvPr/>
        </p:nvGrpSpPr>
        <p:grpSpPr bwMode="gray">
          <a:xfrm>
            <a:off x="883772" y="1995650"/>
            <a:ext cx="10348694" cy="4285598"/>
            <a:chOff x="492052" y="1644146"/>
            <a:chExt cx="10348694" cy="4285598"/>
          </a:xfrm>
        </p:grpSpPr>
        <p:sp>
          <p:nvSpPr>
            <p:cNvPr id="12" name="梯形 11"/>
            <p:cNvSpPr/>
            <p:nvPr/>
          </p:nvSpPr>
          <p:spPr bwMode="gray">
            <a:xfrm rot="16200000">
              <a:off x="1148845" y="3331369"/>
              <a:ext cx="4285598" cy="911152"/>
            </a:xfrm>
            <a:prstGeom prst="trapezoid">
              <a:avLst>
                <a:gd name="adj" fmla="val 211160"/>
              </a:avLst>
            </a:prstGeom>
            <a:gradFill>
              <a:gsLst>
                <a:gs pos="0">
                  <a:srgbClr val="DBF3F5"/>
                </a:gs>
                <a:gs pos="100000">
                  <a:schemeClr val="bg1"/>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92052" y="3509707"/>
              <a:ext cx="2276983" cy="554478"/>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Confirm the user data source server</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3747220" y="1750877"/>
              <a:ext cx="1560947" cy="1188573"/>
            </a:xfrm>
            <a:prstGeom prst="roundRect">
              <a:avLst>
                <a:gd name="adj" fmla="val 13606"/>
              </a:avLst>
            </a:prstGeom>
            <a:solidFill>
              <a:srgbClr val="DBF3F5"/>
            </a:solidFill>
            <a:ln w="12700" cap="flat" cmpd="sng" algn="ctr">
              <a:solidFill>
                <a:srgbClr val="94DAE2"/>
              </a:solidFill>
              <a:prstDash val="solid"/>
              <a:miter lim="800000"/>
            </a:ln>
            <a:effectLst/>
          </p:spPr>
          <p:txBody>
            <a:bodyPr lIns="0" tIns="0" rIns="0" bIns="0" rtlCol="0" anchor="ctr">
              <a:noAutofit/>
            </a:bodyPr>
            <a:lstStyle/>
            <a:p>
              <a:pPr algn="ctr" fontAlgn="ctr"/>
              <a:r>
                <a:rPr lang="en-US" sz="1600" dirty="0" smtClean="0">
                  <a:latin typeface="Huawei Sans" panose="020C0503030203020204" pitchFamily="34" charset="0"/>
                </a:rPr>
                <a:t>RADIUS server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3747220" y="3169087"/>
              <a:ext cx="1560947" cy="1188573"/>
            </a:xfrm>
            <a:prstGeom prst="roundRect">
              <a:avLst>
                <a:gd name="adj" fmla="val 13606"/>
              </a:avLst>
            </a:prstGeom>
            <a:solidFill>
              <a:srgbClr val="DBF3F5"/>
            </a:solidFill>
            <a:ln w="12700" cap="flat" cmpd="sng" algn="ctr">
              <a:solidFill>
                <a:srgbClr val="94DAE2"/>
              </a:solidFill>
              <a:prstDash val="solid"/>
              <a:miter lim="800000"/>
            </a:ln>
            <a:effectLst/>
          </p:spPr>
          <p:txBody>
            <a:bodyPr lIns="0" tIns="0" rIns="0" bIns="0" rtlCol="0" anchor="ctr">
              <a:noAutofit/>
            </a:bodyPr>
            <a:lstStyle/>
            <a:p>
              <a:pPr algn="ctr" fontAlgn="ctr"/>
              <a:r>
                <a:rPr lang="en-US" sz="1600" dirty="0" smtClean="0">
                  <a:solidFill>
                    <a:schemeClr val="tx1"/>
                  </a:solidFill>
                  <a:latin typeface="Huawei Sans" panose="020C0503030203020204" pitchFamily="34" charset="0"/>
                </a:rPr>
                <a:t>AD </a:t>
              </a:r>
              <a:r>
                <a:rPr lang="en-US" sz="1600" dirty="0" smtClean="0">
                  <a:latin typeface="Huawei Sans" panose="020C0503030203020204" pitchFamily="34" charset="0"/>
                </a:rPr>
                <a:t>server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3747220" y="4587297"/>
              <a:ext cx="1560947" cy="1188573"/>
            </a:xfrm>
            <a:prstGeom prst="roundRect">
              <a:avLst>
                <a:gd name="adj" fmla="val 13606"/>
              </a:avLst>
            </a:prstGeom>
            <a:solidFill>
              <a:srgbClr val="DBF3F5"/>
            </a:solidFill>
            <a:ln w="12700" cap="flat" cmpd="sng" algn="ctr">
              <a:solidFill>
                <a:srgbClr val="94DAE2"/>
              </a:solidFill>
              <a:prstDash val="solid"/>
              <a:miter lim="800000"/>
            </a:ln>
            <a:effectLst/>
          </p:spPr>
          <p:txBody>
            <a:bodyPr lIns="0" tIns="0" rIns="0" bIns="0" rtlCol="0" anchor="ctr">
              <a:noAutofit/>
            </a:bodyPr>
            <a:lstStyle/>
            <a:p>
              <a:pPr algn="ctr" fontAlgn="ctr"/>
              <a:r>
                <a:rPr lang="en-US" sz="1600" dirty="0" smtClean="0">
                  <a:solidFill>
                    <a:schemeClr val="tx1"/>
                  </a:solidFill>
                  <a:latin typeface="Huawei Sans" panose="020C0503030203020204" pitchFamily="34" charset="0"/>
                </a:rPr>
                <a:t>LDAP </a:t>
              </a:r>
              <a:r>
                <a:rPr lang="en-US" sz="1600" dirty="0" smtClean="0">
                  <a:latin typeface="Huawei Sans" panose="020C0503030203020204" pitchFamily="34" charset="0"/>
                </a:rPr>
                <a:t>server</a:t>
              </a:r>
            </a:p>
          </p:txBody>
        </p:sp>
        <p:sp>
          <p:nvSpPr>
            <p:cNvPr id="8" name="圆角矩形 75"/>
            <p:cNvSpPr/>
            <p:nvPr/>
          </p:nvSpPr>
          <p:spPr bwMode="gray">
            <a:xfrm>
              <a:off x="5384799" y="1750877"/>
              <a:ext cx="5455947" cy="1188573"/>
            </a:xfrm>
            <a:prstGeom prst="roundRect">
              <a:avLst>
                <a:gd name="adj" fmla="val 13606"/>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noAutofit/>
            </a:bodyPr>
            <a:lstStyle/>
            <a:p>
              <a:pPr fontAlgn="ctr"/>
              <a:r>
                <a:rPr lang="en-US" sz="1600" dirty="0" smtClean="0">
                  <a:solidFill>
                    <a:schemeClr val="tx1"/>
                  </a:solidFill>
                  <a:latin typeface="Huawei Sans" panose="020C0503030203020204" pitchFamily="34" charset="0"/>
                </a:rPr>
                <a:t>If an enterprise has no data source server, it is recommended that Huawei </a:t>
              </a:r>
              <a:r>
                <a:rPr lang="en-US" sz="1600" dirty="0" err="1" smtClean="0">
                  <a:solidFill>
                    <a:schemeClr val="tx1"/>
                  </a:solidFill>
                  <a:latin typeface="Huawei Sans" panose="020C0503030203020204" pitchFamily="34" charset="0"/>
                </a:rPr>
                <a:t>iMaster</a:t>
              </a:r>
              <a:r>
                <a:rPr lang="en-US" sz="1600" dirty="0" smtClean="0">
                  <a:solidFill>
                    <a:schemeClr val="tx1"/>
                  </a:solidFill>
                  <a:latin typeface="Huawei Sans" panose="020C0503030203020204" pitchFamily="34" charset="0"/>
                </a:rPr>
                <a:t> </a:t>
              </a:r>
              <a:r>
                <a:rPr lang="en-US" sz="1600" dirty="0" err="1" smtClean="0">
                  <a:solidFill>
                    <a:schemeClr val="tx1"/>
                  </a:solidFill>
                  <a:latin typeface="Huawei Sans" panose="020C0503030203020204" pitchFamily="34" charset="0"/>
                </a:rPr>
                <a:t>NCE</a:t>
              </a:r>
              <a:r>
                <a:rPr lang="en-US" sz="1600" dirty="0" smtClean="0">
                  <a:solidFill>
                    <a:schemeClr val="tx1"/>
                  </a:solidFill>
                  <a:latin typeface="Huawei Sans" panose="020C0503030203020204" pitchFamily="34" charset="0"/>
                </a:rPr>
                <a:t>-Campus be used as the data source server.</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5384799" y="3169087"/>
              <a:ext cx="5455947" cy="1188573"/>
            </a:xfrm>
            <a:prstGeom prst="roundRect">
              <a:avLst>
                <a:gd name="adj" fmla="val 13606"/>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noAutofit/>
            </a:bodyPr>
            <a:lstStyle/>
            <a:p>
              <a:pPr fontAlgn="ctr"/>
              <a:r>
                <a:rPr lang="en-US" sz="1600" dirty="0" smtClean="0">
                  <a:solidFill>
                    <a:schemeClr val="tx1"/>
                  </a:solidFill>
                  <a:latin typeface="Huawei Sans" panose="020C0503030203020204" pitchFamily="34" charset="0"/>
                </a:rPr>
                <a:t>If an enterprise has used the AD/LDAP server as the user data source server, the enterprise can continue to use the legacy AD/LDAP server. </a:t>
              </a:r>
              <a:r>
                <a:rPr lang="en-US" sz="1600" dirty="0" err="1" smtClean="0">
                  <a:solidFill>
                    <a:schemeClr val="tx1"/>
                  </a:solidFill>
                  <a:latin typeface="Huawei Sans" panose="020C0503030203020204" pitchFamily="34" charset="0"/>
                </a:rPr>
                <a:t>iMaster</a:t>
              </a:r>
              <a:r>
                <a:rPr lang="en-US" sz="1600" dirty="0" smtClean="0">
                  <a:solidFill>
                    <a:schemeClr val="tx1"/>
                  </a:solidFill>
                  <a:latin typeface="Huawei Sans" panose="020C0503030203020204" pitchFamily="34" charset="0"/>
                </a:rPr>
                <a:t> </a:t>
              </a:r>
              <a:r>
                <a:rPr lang="en-US" sz="1600" dirty="0" err="1" smtClean="0">
                  <a:solidFill>
                    <a:schemeClr val="tx1"/>
                  </a:solidFill>
                  <a:latin typeface="Huawei Sans" panose="020C0503030203020204" pitchFamily="34" charset="0"/>
                </a:rPr>
                <a:t>NCE</a:t>
              </a:r>
              <a:r>
                <a:rPr lang="en-US" sz="1600" dirty="0" smtClean="0">
                  <a:solidFill>
                    <a:schemeClr val="tx1"/>
                  </a:solidFill>
                  <a:latin typeface="Huawei Sans" panose="020C0503030203020204" pitchFamily="34" charset="0"/>
                </a:rPr>
                <a:t>-Campus can synchronize user data with such a server and finally perform network authorization.</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bwMode="gray">
            <a:xfrm>
              <a:off x="5384799" y="4597147"/>
              <a:ext cx="5455947" cy="1188573"/>
            </a:xfrm>
            <a:prstGeom prst="roundRect">
              <a:avLst>
                <a:gd name="adj" fmla="val 13606"/>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noAutofit/>
            </a:bodyPr>
            <a:lstStyle/>
            <a:p>
              <a:pPr fontAlgn="ctr"/>
              <a:r>
                <a:rPr lang="en-US" sz="1600" dirty="0" smtClean="0">
                  <a:solidFill>
                    <a:schemeClr val="tx1"/>
                  </a:solidFill>
                  <a:latin typeface="Huawei Sans" panose="020C0503030203020204" pitchFamily="34" charset="0"/>
                </a:rPr>
                <a:t>Same principles as the AD server</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 name="五边形 12"/>
          <p:cNvSpPr/>
          <p:nvPr/>
        </p:nvSpPr>
        <p:spPr bwMode="gray">
          <a:xfrm>
            <a:off x="6085949" y="98481"/>
            <a:ext cx="1440000"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smtClean="0">
                <a:solidFill>
                  <a:srgbClr val="FFFFFF"/>
                </a:solidFill>
                <a:latin typeface="Huawei Sans" panose="020C0503030203020204" pitchFamily="34" charset="0"/>
              </a:rPr>
              <a:t>User Management Solution Design</a:t>
            </a:r>
            <a:endParaRPr lang="en-US" altLang="zh-CN" sz="105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gray">
          <a:xfrm>
            <a:off x="7438625" y="98481"/>
            <a:ext cx="2232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Authentication and Policy Management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p:nvPr/>
        </p:nvSpPr>
        <p:spPr bwMode="gray">
          <a:xfrm>
            <a:off x="9583301" y="98481"/>
            <a:ext cx="216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dirty="0" smtClean="0">
                <a:latin typeface="Huawei Sans" panose="020C0503030203020204" pitchFamily="34" charset="0"/>
              </a:rPr>
              <a:t>Terminal Identification and Policy Automation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6878041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fontAlgn="ctr"/>
            <a:r>
              <a:rPr lang="en-US" dirty="0" smtClean="0">
                <a:latin typeface="Huawei Sans" panose="020C0503030203020204" pitchFamily="34" charset="0"/>
              </a:rPr>
              <a:t>User Authentication Technology Selection</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p:txBody>
          <a:bodyPr>
            <a:noAutofit/>
          </a:bodyPr>
          <a:lstStyle/>
          <a:p>
            <a:pPr algn="l" fontAlgn="ctr"/>
            <a:r>
              <a:rPr lang="en-US" sz="1400" dirty="0" smtClean="0">
                <a:latin typeface="Huawei Sans" panose="020C0503030203020204" pitchFamily="34" charset="0"/>
              </a:rPr>
              <a:t>Common authentication technologies include </a:t>
            </a:r>
            <a:r>
              <a:rPr lang="en-US" sz="1400" dirty="0" err="1" smtClean="0">
                <a:latin typeface="Huawei Sans" panose="020C0503030203020204" pitchFamily="34" charset="0"/>
              </a:rPr>
              <a:t>802.1X</a:t>
            </a:r>
            <a:r>
              <a:rPr lang="en-US" sz="1400" dirty="0" smtClean="0">
                <a:latin typeface="Huawei Sans" panose="020C0503030203020204" pitchFamily="34" charset="0"/>
              </a:rPr>
              <a:t>, MAC address, and Portal authentication. The following table compares these authentication modes.</a:t>
            </a:r>
            <a:endParaRPr lang="en-US" altLang="zh-CN" sz="1400" dirty="0" smtClean="0">
              <a:latin typeface="Huawei Sans" panose="020C0503030203020204" pitchFamily="34" charset="0"/>
              <a:sym typeface="Huawei Sans" panose="020C0503030203020204" pitchFamily="34" charset="0"/>
            </a:endParaRPr>
          </a:p>
          <a:p>
            <a:pPr algn="l" fontAlgn="ctr"/>
            <a:endParaRPr lang="en-US" altLang="zh-CN" sz="1400" dirty="0" smtClean="0">
              <a:latin typeface="Huawei Sans" panose="020C0503030203020204" pitchFamily="34" charset="0"/>
              <a:sym typeface="Huawei Sans" panose="020C0503030203020204" pitchFamily="34" charset="0"/>
            </a:endParaRPr>
          </a:p>
          <a:p>
            <a:pPr algn="l" fontAlgn="ctr"/>
            <a:endParaRPr lang="en-US" altLang="zh-CN" sz="1400" dirty="0" smtClean="0">
              <a:latin typeface="Huawei Sans" panose="020C0503030203020204" pitchFamily="34" charset="0"/>
              <a:sym typeface="Huawei Sans" panose="020C0503030203020204" pitchFamily="34" charset="0"/>
            </a:endParaRPr>
          </a:p>
          <a:p>
            <a:pPr algn="l" fontAlgn="ctr"/>
            <a:endParaRPr lang="en-US" altLang="zh-CN" sz="1400" dirty="0" smtClean="0">
              <a:latin typeface="Huawei Sans" panose="020C0503030203020204" pitchFamily="34" charset="0"/>
              <a:sym typeface="Huawei Sans" panose="020C0503030203020204" pitchFamily="34" charset="0"/>
            </a:endParaRPr>
          </a:p>
          <a:p>
            <a:pPr algn="l" fontAlgn="ctr"/>
            <a:endParaRPr lang="en-US" altLang="zh-CN" sz="1400" dirty="0" smtClean="0">
              <a:latin typeface="Huawei Sans" panose="020C0503030203020204" pitchFamily="34" charset="0"/>
              <a:sym typeface="Huawei Sans" panose="020C0503030203020204" pitchFamily="34" charset="0"/>
            </a:endParaRPr>
          </a:p>
          <a:p>
            <a:pPr marL="0" indent="0" algn="l" fontAlgn="ctr">
              <a:buNone/>
            </a:pPr>
            <a:endParaRPr lang="en-US" altLang="zh-CN" sz="1400" dirty="0" smtClean="0">
              <a:latin typeface="Huawei Sans" panose="020C0503030203020204" pitchFamily="34" charset="0"/>
              <a:sym typeface="Huawei Sans" panose="020C0503030203020204" pitchFamily="34" charset="0"/>
            </a:endParaRPr>
          </a:p>
          <a:p>
            <a:pPr algn="l" fontAlgn="ctr">
              <a:lnSpc>
                <a:spcPts val="2400"/>
              </a:lnSpc>
              <a:spcAft>
                <a:spcPts val="600"/>
              </a:spcAft>
            </a:pPr>
            <a:r>
              <a:rPr lang="en-US" sz="1400" dirty="0" smtClean="0">
                <a:latin typeface="Huawei Sans" panose="020C0503030203020204" pitchFamily="34" charset="0"/>
              </a:rPr>
              <a:t>On large- and medium-sized campus networks,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 is recommended for employees, Portal authentication for guests, and MAC address authentication for dumb terminals.</a:t>
            </a:r>
          </a:p>
          <a:p>
            <a:pPr algn="l" fontAlgn="ctr">
              <a:lnSpc>
                <a:spcPts val="2400"/>
              </a:lnSpc>
              <a:spcAft>
                <a:spcPts val="600"/>
              </a:spcAft>
            </a:pPr>
            <a:r>
              <a:rPr lang="en-US" sz="1400" dirty="0" smtClean="0">
                <a:latin typeface="Huawei Sans" panose="020C0503030203020204" pitchFamily="34" charset="0"/>
              </a:rPr>
              <a:t>If a customer wants to use more than one authentication mode on the same access point, the hybrid authentication mode can be used. After the hybrid authentication mode is configured, terminals can access the network after passing any authentication mode. This mode is applicable to scenarios where one port is used for access of multiple types of users. For example, if a PC is connected upstream to an IP phone, you can configure hybrid authentication (MAC address authentication +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 In this way, the IP phone uses MAC address authentication, and the PC uses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a:t>
            </a:r>
            <a:endParaRPr lang="en-US" altLang="zh-CN" sz="1400" dirty="0">
              <a:latin typeface="Huawei Sans" panose="020C0503030203020204" pitchFamily="34" charset="0"/>
              <a:sym typeface="Huawei Sans" panose="020C0503030203020204" pitchFamily="34" charset="0"/>
            </a:endParaRPr>
          </a:p>
        </p:txBody>
      </p:sp>
      <p:graphicFrame>
        <p:nvGraphicFramePr>
          <p:cNvPr id="14" name="表格 13"/>
          <p:cNvGraphicFramePr>
            <a:graphicFrameLocks noGrp="1"/>
          </p:cNvGraphicFramePr>
          <p:nvPr>
            <p:extLst/>
          </p:nvPr>
        </p:nvGraphicFramePr>
        <p:xfrm>
          <a:off x="870858" y="1791691"/>
          <a:ext cx="10878230" cy="1982482"/>
        </p:xfrm>
        <a:graphic>
          <a:graphicData uri="http://schemas.openxmlformats.org/drawingml/2006/table">
            <a:tbl>
              <a:tblPr/>
              <a:tblGrid>
                <a:gridCol w="1948874"/>
                <a:gridCol w="2930985"/>
                <a:gridCol w="2973336"/>
                <a:gridCol w="3025035"/>
              </a:tblGrid>
              <a:tr h="170627">
                <a:tc>
                  <a:txBody>
                    <a:bodyPr/>
                    <a:lstStyle/>
                    <a:p>
                      <a:pPr algn="ctr" fontAlgn="ctr"/>
                      <a:r>
                        <a:rPr lang="en-US" sz="1400" b="1" dirty="0" smtClean="0">
                          <a:solidFill>
                            <a:schemeClr val="tx1"/>
                          </a:solidFill>
                          <a:latin typeface="Huawei Sans" panose="020C0503030203020204" pitchFamily="34" charset="0"/>
                        </a:rPr>
                        <a:t>Item</a:t>
                      </a:r>
                      <a:endParaRPr lang="en-US" altLang="zh-CN" sz="2000" b="1" dirty="0">
                        <a:solidFill>
                          <a:schemeClr val="tx1"/>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1" dirty="0" err="1" smtClean="0">
                          <a:solidFill>
                            <a:schemeClr val="tx1"/>
                          </a:solidFill>
                          <a:latin typeface="Huawei Sans" panose="020C0503030203020204" pitchFamily="34" charset="0"/>
                        </a:rPr>
                        <a:t>802.1X</a:t>
                      </a:r>
                      <a:r>
                        <a:rPr lang="en-US" sz="1200" b="1" dirty="0" smtClean="0">
                          <a:solidFill>
                            <a:schemeClr val="tx1"/>
                          </a:solidFill>
                          <a:latin typeface="Huawei Sans" panose="020C0503030203020204" pitchFamily="34" charset="0"/>
                        </a:rPr>
                        <a:t> Authentication</a:t>
                      </a:r>
                      <a:endParaRPr lang="en-US" altLang="zh-CN" sz="1800" b="1" dirty="0">
                        <a:solidFill>
                          <a:schemeClr val="tx1"/>
                        </a:solidFill>
                        <a:effectLst/>
                        <a:latin typeface="Huawei Sans" panose="020C0503030203020204" pitchFamily="34" charset="0"/>
                        <a:ea typeface="+mn-ea"/>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1" dirty="0" smtClean="0">
                          <a:solidFill>
                            <a:schemeClr val="tx1"/>
                          </a:solidFill>
                          <a:latin typeface="Huawei Sans" panose="020C0503030203020204" pitchFamily="34" charset="0"/>
                        </a:rPr>
                        <a:t>MAC Address Authentication</a:t>
                      </a:r>
                      <a:endParaRPr lang="en-US" altLang="zh-CN" sz="1800" b="1" dirty="0">
                        <a:solidFill>
                          <a:schemeClr val="tx1"/>
                        </a:solidFill>
                        <a:effectLst/>
                        <a:latin typeface="Huawei Sans" panose="020C0503030203020204" pitchFamily="34" charset="0"/>
                        <a:ea typeface="+mn-ea"/>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1" dirty="0" smtClean="0">
                          <a:solidFill>
                            <a:schemeClr val="tx1"/>
                          </a:solidFill>
                          <a:latin typeface="Huawei Sans" panose="020C0503030203020204" pitchFamily="34" charset="0"/>
                        </a:rPr>
                        <a:t>Portal Authentication</a:t>
                      </a:r>
                      <a:endParaRPr lang="en-US" altLang="zh-CN" sz="1800" b="1" dirty="0">
                        <a:solidFill>
                          <a:schemeClr val="tx1"/>
                        </a:solidFill>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90201">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Client required or not</a:t>
                      </a:r>
                      <a:endParaRPr lang="en-US" altLang="zh-CN" sz="18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Required</a:t>
                      </a:r>
                      <a:endParaRPr lang="en-US" altLang="zh-CN" sz="1800" dirty="0">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Not required</a:t>
                      </a:r>
                      <a:endParaRPr lang="en-US" altLang="zh-CN" sz="1800" dirty="0">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Not required</a:t>
                      </a:r>
                      <a:endParaRPr lang="en-US" altLang="zh-CN" sz="1800" dirty="0">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tcPr>
                </a:tc>
              </a:tr>
              <a:tr h="290201">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Advantage</a:t>
                      </a:r>
                      <a:endParaRPr lang="en-US" altLang="zh-CN" sz="18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High security</a:t>
                      </a:r>
                      <a:endParaRPr lang="en-US" altLang="zh-CN" sz="1800" dirty="0">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No need to install a client</a:t>
                      </a:r>
                      <a:endParaRPr lang="en-US" altLang="zh-CN" sz="1800" dirty="0">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Flexible deployment</a:t>
                      </a:r>
                      <a:endParaRPr lang="en-US" altLang="zh-CN" sz="1800" dirty="0">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tcPr>
                </a:tc>
              </a:tr>
              <a:tr h="321135">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Disadvantage</a:t>
                      </a:r>
                      <a:endParaRPr lang="en-US" altLang="zh-CN" sz="18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Inflexible deployment</a:t>
                      </a:r>
                      <a:endParaRPr lang="en-US" altLang="zh-CN" sz="1800" dirty="0">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MAC addresses need to be registered, complicating management</a:t>
                      </a:r>
                      <a:endParaRPr lang="en-US" altLang="zh-CN" sz="1800" dirty="0">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Low security</a:t>
                      </a:r>
                      <a:endParaRPr lang="en-US" altLang="zh-CN" sz="1800" dirty="0">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tcPr>
                </a:tc>
              </a:tr>
              <a:tr h="358318">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333333"/>
                          </a:solidFill>
                          <a:latin typeface="Huawei Sans" panose="020C0503030203020204" pitchFamily="34" charset="0"/>
                        </a:rPr>
                        <a:t>Application scenario</a:t>
                      </a:r>
                      <a:endParaRPr lang="en-US" altLang="zh-CN" sz="18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lnSpc>
                          <a:spcPct val="100000"/>
                        </a:lnSpc>
                        <a:spcAft>
                          <a:spcPts val="0"/>
                        </a:spcAft>
                      </a:pPr>
                      <a:r>
                        <a:rPr lang="en-US" sz="1200" dirty="0" smtClean="0">
                          <a:solidFill>
                            <a:srgbClr val="333333"/>
                          </a:solidFill>
                          <a:latin typeface="Huawei Sans" panose="020C0503030203020204" pitchFamily="34" charset="0"/>
                        </a:rPr>
                        <a:t>Network authentication of office users with high security requirements</a:t>
                      </a:r>
                      <a:endParaRPr lang="en-US" altLang="zh-CN" sz="2400" kern="1200" dirty="0">
                        <a:solidFill>
                          <a:schemeClr val="tx1"/>
                        </a:solidFill>
                        <a:effectLst/>
                        <a:latin typeface="Huawei Sans" panose="020C0503030203020204" pitchFamily="34" charset="0"/>
                        <a:ea typeface="方正兰亭黑简体"/>
                        <a:cs typeface="Arial"/>
                      </a:endParaRPr>
                    </a:p>
                  </a:txBody>
                  <a:tcPr anchor="ctr">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dirty="0" smtClean="0">
                          <a:solidFill>
                            <a:srgbClr val="333333"/>
                          </a:solidFill>
                          <a:latin typeface="Huawei Sans" panose="020C0503030203020204" pitchFamily="34" charset="0"/>
                        </a:rPr>
                        <a:t>Access authentication of dumb terminals such as printers and fax machines</a:t>
                      </a:r>
                      <a:endParaRPr lang="en-US" altLang="zh-CN" sz="1800" dirty="0">
                        <a:effectLst/>
                        <a:latin typeface="Huawei Sans" panose="020C0503030203020204" pitchFamily="34" charset="0"/>
                        <a:ea typeface="+mn-ea"/>
                      </a:endParaRPr>
                    </a:p>
                  </a:txBody>
                  <a:tcPr anchor="ctr">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lnSpc>
                          <a:spcPct val="100000"/>
                        </a:lnSpc>
                        <a:spcAft>
                          <a:spcPts val="0"/>
                        </a:spcAft>
                      </a:pPr>
                      <a:r>
                        <a:rPr lang="en-US" sz="1200" dirty="0" smtClean="0">
                          <a:solidFill>
                            <a:srgbClr val="333333"/>
                          </a:solidFill>
                          <a:latin typeface="Huawei Sans" panose="020C0503030203020204" pitchFamily="34" charset="0"/>
                        </a:rPr>
                        <a:t>Network authentication of guests who move frequently and use different types of terminals</a:t>
                      </a:r>
                      <a:endParaRPr lang="en-US" altLang="zh-CN" sz="2400" kern="1200" dirty="0">
                        <a:solidFill>
                          <a:schemeClr val="tx1"/>
                        </a:solidFill>
                        <a:effectLst/>
                        <a:latin typeface="Huawei Sans" panose="020C0503030203020204" pitchFamily="34" charset="0"/>
                        <a:ea typeface="方正兰亭黑简体"/>
                        <a:cs typeface="Arial"/>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8" name="五边形 7"/>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gray">
          <a:xfrm>
            <a:off x="7438625" y="98481"/>
            <a:ext cx="2232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smtClean="0">
                <a:solidFill>
                  <a:schemeClr val="bg1"/>
                </a:solidFill>
                <a:latin typeface="Huawei Sans" panose="020C0503030203020204" pitchFamily="34" charset="0"/>
              </a:rPr>
              <a:t>User Authentication and Policy Management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gray">
          <a:xfrm>
            <a:off x="9583301" y="98481"/>
            <a:ext cx="216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dirty="0" smtClean="0">
                <a:latin typeface="Huawei Sans" panose="020C0503030203020204" pitchFamily="34" charset="0"/>
              </a:rPr>
              <a:t>Terminal Identification and Policy Automation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695275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Autofit/>
          </a:bodyPr>
          <a:lstStyle/>
          <a:p>
            <a:pPr fontAlgn="ctr"/>
            <a:r>
              <a:rPr lang="en-US" dirty="0" smtClean="0">
                <a:latin typeface="Huawei Sans" panose="020C0503030203020204" pitchFamily="34" charset="0"/>
              </a:rPr>
              <a:t>Service Requirements and Challenges of Large- and Medium-Sized Campus Networks</a:t>
            </a:r>
            <a:endParaRPr lang="en-US" altLang="zh-CN" dirty="0">
              <a:latin typeface="Huawei Sans" panose="020C0503030203020204" pitchFamily="34" charset="0"/>
              <a:sym typeface="Huawei Sans" panose="020C0503030203020204" pitchFamily="34" charset="0"/>
            </a:endParaRPr>
          </a:p>
        </p:txBody>
      </p:sp>
      <p:sp>
        <p:nvSpPr>
          <p:cNvPr id="13" name="文本占位符 12"/>
          <p:cNvSpPr>
            <a:spLocks noGrp="1"/>
          </p:cNvSpPr>
          <p:nvPr>
            <p:ph type="body" sz="quarter" idx="10"/>
          </p:nvPr>
        </p:nvSpPr>
        <p:spPr bwMode="gray"/>
        <p:txBody>
          <a:bodyPr>
            <a:noAutofit/>
          </a:bodyPr>
          <a:lstStyle/>
          <a:p>
            <a:pPr marL="0" indent="0" fontAlgn="ctr">
              <a:lnSpc>
                <a:spcPct val="100000"/>
              </a:lnSpc>
              <a:buNone/>
            </a:pPr>
            <a:r>
              <a:rPr lang="en-US" sz="1600" dirty="0" smtClean="0">
                <a:latin typeface="Huawei Sans" panose="020C0503030203020204" pitchFamily="34" charset="0"/>
              </a:rPr>
              <a:t>Enterprises' campus networks are the cornerstone of their digital transformation. Nowadays, mobile office, cloud computing, SDN, Internet of Things (</a:t>
            </a:r>
            <a:r>
              <a:rPr lang="en-US" sz="1600" dirty="0" err="1" smtClean="0">
                <a:latin typeface="Huawei Sans" panose="020C0503030203020204" pitchFamily="34" charset="0"/>
              </a:rPr>
              <a:t>IoT</a:t>
            </a:r>
            <a:r>
              <a:rPr lang="en-US" sz="1600" dirty="0" smtClean="0">
                <a:latin typeface="Huawei Sans" panose="020C0503030203020204" pitchFamily="34" charset="0"/>
              </a:rPr>
              <a:t>), artificial intelligence (AI), and big data are gaining momentum. Driven by this, new technologies and applications are constantly emerging and are making inroads to enterprise campus networks, which imposes many new challenges for the campus networks.</a:t>
            </a:r>
            <a:endParaRPr lang="en-US" sz="1600" dirty="0">
              <a:latin typeface="Huawei Sans" panose="020C0503030203020204" pitchFamily="34" charset="0"/>
            </a:endParaRPr>
          </a:p>
        </p:txBody>
      </p:sp>
      <p:grpSp>
        <p:nvGrpSpPr>
          <p:cNvPr id="2" name="组合 1"/>
          <p:cNvGrpSpPr>
            <a:grpSpLocks/>
          </p:cNvGrpSpPr>
          <p:nvPr/>
        </p:nvGrpSpPr>
        <p:grpSpPr>
          <a:xfrm>
            <a:off x="495001" y="2643995"/>
            <a:ext cx="3673297" cy="3524762"/>
            <a:chOff x="731838" y="2676013"/>
            <a:chExt cx="3236508" cy="3524762"/>
          </a:xfrm>
        </p:grpSpPr>
        <p:sp>
          <p:nvSpPr>
            <p:cNvPr id="5" name="圆角矩形 4"/>
            <p:cNvSpPr/>
            <p:nvPr/>
          </p:nvSpPr>
          <p:spPr bwMode="gray">
            <a:xfrm>
              <a:off x="731838" y="2676013"/>
              <a:ext cx="3236508"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ct val="120000"/>
                </a:lnSpc>
              </a:pPr>
              <a:r>
                <a:rPr lang="en-US" sz="1400" dirty="0" smtClean="0">
                  <a:solidFill>
                    <a:srgbClr val="30B5C5"/>
                  </a:solidFill>
                  <a:latin typeface="Huawei Sans" panose="020C0503030203020204" pitchFamily="34" charset="0"/>
                </a:rPr>
                <a:t>Converged network</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731838" y="3099105"/>
              <a:ext cx="3236508" cy="310167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lvl="0" fontAlgn="ctr">
                <a:lnSpc>
                  <a:spcPct val="120000"/>
                </a:lnSpc>
                <a:spcAft>
                  <a:spcPts val="100"/>
                </a:spcAft>
              </a:pPr>
              <a:r>
                <a:rPr lang="en-US" sz="1200" b="1" dirty="0" smtClean="0">
                  <a:solidFill>
                    <a:prstClr val="black"/>
                  </a:solidFill>
                  <a:latin typeface="Huawei Sans" panose="020C0503030203020204" pitchFamily="34" charset="0"/>
                </a:rPr>
                <a:t>Requirement:</a:t>
              </a:r>
            </a:p>
            <a:p>
              <a:pPr lvl="0" fontAlgn="ctr">
                <a:lnSpc>
                  <a:spcPct val="120000"/>
                </a:lnSpc>
                <a:spcAft>
                  <a:spcPts val="100"/>
                </a:spcAft>
              </a:pPr>
              <a:r>
                <a:rPr lang="en-US" sz="1200" dirty="0" smtClean="0">
                  <a:solidFill>
                    <a:prstClr val="black"/>
                  </a:solidFill>
                  <a:latin typeface="Huawei Sans" panose="020C0503030203020204" pitchFamily="34" charset="0"/>
                </a:rPr>
                <a:t>Diversified access terminals and services require a converged campus network.</a:t>
              </a:r>
            </a:p>
            <a:p>
              <a:pPr lvl="0" fontAlgn="ctr">
                <a:lnSpc>
                  <a:spcPct val="120000"/>
                </a:lnSpc>
                <a:spcAft>
                  <a:spcPts val="100"/>
                </a:spcAft>
              </a:pPr>
              <a:r>
                <a:rPr lang="en-US" sz="1200" b="1" dirty="0" smtClean="0">
                  <a:solidFill>
                    <a:prstClr val="black"/>
                  </a:solidFill>
                  <a:latin typeface="Huawei Sans" panose="020C0503030203020204" pitchFamily="34" charset="0"/>
                </a:rPr>
                <a:t>Challenge:</a:t>
              </a:r>
            </a:p>
            <a:p>
              <a:pPr marL="182563" lvl="0" indent="-182563" fontAlgn="ctr">
                <a:lnSpc>
                  <a:spcPct val="120000"/>
                </a:lnSpc>
                <a:spcAft>
                  <a:spcPts val="100"/>
                </a:spcAft>
                <a:buFont typeface="Arial" pitchFamily="34" charset="0"/>
                <a:buChar char="•"/>
              </a:pPr>
              <a:r>
                <a:rPr lang="en-US" sz="1200" dirty="0" smtClean="0">
                  <a:solidFill>
                    <a:prstClr val="black"/>
                  </a:solidFill>
                  <a:latin typeface="Huawei Sans" panose="020C0503030203020204" pitchFamily="34" charset="0"/>
                </a:rPr>
                <a:t>Wi-Fi and </a:t>
              </a:r>
              <a:r>
                <a:rPr lang="en-US" sz="1200" dirty="0" err="1" smtClean="0">
                  <a:solidFill>
                    <a:prstClr val="black"/>
                  </a:solidFill>
                  <a:latin typeface="Huawei Sans" panose="020C0503030203020204" pitchFamily="34" charset="0"/>
                </a:rPr>
                <a:t>IoT</a:t>
              </a:r>
              <a:r>
                <a:rPr lang="en-US" sz="1200" dirty="0" smtClean="0">
                  <a:solidFill>
                    <a:prstClr val="black"/>
                  </a:solidFill>
                  <a:latin typeface="Huawei Sans" panose="020C0503030203020204" pitchFamily="34" charset="0"/>
                </a:rPr>
                <a:t> services are independently planned, deployed, and managed, resulting in high network construction costs.</a:t>
              </a:r>
            </a:p>
            <a:p>
              <a:pPr marL="182563" lvl="0" indent="-182563" fontAlgn="ctr">
                <a:lnSpc>
                  <a:spcPct val="120000"/>
                </a:lnSpc>
                <a:spcAft>
                  <a:spcPts val="100"/>
                </a:spcAft>
                <a:buFont typeface="Arial" pitchFamily="34" charset="0"/>
                <a:buChar char="•"/>
              </a:pPr>
              <a:r>
                <a:rPr lang="en-US" sz="1200" dirty="0" smtClean="0">
                  <a:solidFill>
                    <a:prstClr val="black"/>
                  </a:solidFill>
                  <a:latin typeface="Huawei Sans" panose="020C0503030203020204" pitchFamily="34" charset="0"/>
                </a:rPr>
                <a:t>The network management and </a:t>
              </a:r>
              <a:r>
                <a:rPr lang="en-US" sz="1200" dirty="0" err="1" smtClean="0">
                  <a:solidFill>
                    <a:prstClr val="black"/>
                  </a:solidFill>
                  <a:latin typeface="Huawei Sans" panose="020C0503030203020204" pitchFamily="34" charset="0"/>
                </a:rPr>
                <a:t>O&amp;M</a:t>
              </a:r>
              <a:r>
                <a:rPr lang="en-US" sz="1200" dirty="0" smtClean="0">
                  <a:solidFill>
                    <a:prstClr val="black"/>
                  </a:solidFill>
                  <a:latin typeface="Huawei Sans" panose="020C0503030203020204" pitchFamily="34" charset="0"/>
                </a:rPr>
                <a:t> workload is heavy.</a:t>
              </a:r>
            </a:p>
            <a:p>
              <a:pPr fontAlgn="ctr">
                <a:lnSpc>
                  <a:spcPct val="120000"/>
                </a:lnSpc>
                <a:spcAft>
                  <a:spcPts val="1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 name="组合 3"/>
          <p:cNvGrpSpPr>
            <a:grpSpLocks/>
          </p:cNvGrpSpPr>
          <p:nvPr/>
        </p:nvGrpSpPr>
        <p:grpSpPr>
          <a:xfrm>
            <a:off x="8016881" y="2643995"/>
            <a:ext cx="3673297" cy="3524762"/>
            <a:chOff x="4175724" y="2676013"/>
            <a:chExt cx="3656174" cy="3524762"/>
          </a:xfrm>
        </p:grpSpPr>
        <p:sp>
          <p:nvSpPr>
            <p:cNvPr id="8" name="圆角矩形 7"/>
            <p:cNvSpPr/>
            <p:nvPr/>
          </p:nvSpPr>
          <p:spPr bwMode="gray">
            <a:xfrm>
              <a:off x="4175724" y="2676013"/>
              <a:ext cx="3651265"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ct val="120000"/>
                </a:lnSpc>
              </a:pPr>
              <a:r>
                <a:rPr lang="en-US" sz="1400" dirty="0" smtClean="0">
                  <a:solidFill>
                    <a:srgbClr val="30B5C5"/>
                  </a:solidFill>
                  <a:latin typeface="Huawei Sans" panose="020C0503030203020204" pitchFamily="34" charset="0"/>
                </a:rPr>
                <a:t>User experience awareness</a:t>
              </a:r>
              <a:endParaRPr lang="en-US" sz="1400" dirty="0">
                <a:solidFill>
                  <a:srgbClr val="30B5C5"/>
                </a:solidFill>
                <a:latin typeface="Huawei Sans" panose="020C0503030203020204" pitchFamily="34" charset="0"/>
              </a:endParaRPr>
            </a:p>
          </p:txBody>
        </p:sp>
        <p:sp>
          <p:nvSpPr>
            <p:cNvPr id="9" name="圆角矩形 8"/>
            <p:cNvSpPr/>
            <p:nvPr/>
          </p:nvSpPr>
          <p:spPr bwMode="gray">
            <a:xfrm>
              <a:off x="4180633" y="3099105"/>
              <a:ext cx="3651265" cy="310167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lvl="0" fontAlgn="ctr">
                <a:lnSpc>
                  <a:spcPct val="120000"/>
                </a:lnSpc>
                <a:spcAft>
                  <a:spcPts val="100"/>
                </a:spcAft>
              </a:pPr>
              <a:r>
                <a:rPr lang="en-US" sz="1200" b="1" dirty="0" smtClean="0">
                  <a:solidFill>
                    <a:prstClr val="black"/>
                  </a:solidFill>
                  <a:latin typeface="Huawei Sans" panose="020C0503030203020204" pitchFamily="34" charset="0"/>
                </a:rPr>
                <a:t>Requirement:</a:t>
              </a:r>
            </a:p>
            <a:p>
              <a:pPr fontAlgn="ctr">
                <a:lnSpc>
                  <a:spcPct val="120000"/>
                </a:lnSpc>
                <a:spcAft>
                  <a:spcPts val="100"/>
                </a:spcAft>
              </a:pPr>
              <a:r>
                <a:rPr lang="en-US" sz="1200" dirty="0" smtClean="0">
                  <a:solidFill>
                    <a:schemeClr val="tx1"/>
                  </a:solidFill>
                  <a:latin typeface="Huawei Sans" panose="020C0503030203020204" pitchFamily="34" charset="0"/>
                </a:rPr>
                <a:t>Network </a:t>
              </a:r>
              <a:r>
                <a:rPr lang="en-US" sz="1200" dirty="0" err="1" smtClean="0">
                  <a:solidFill>
                    <a:schemeClr val="tx1"/>
                  </a:solidFill>
                  <a:latin typeface="Huawei Sans" panose="020C0503030203020204" pitchFamily="34" charset="0"/>
                </a:rPr>
                <a:t>O&amp;M</a:t>
              </a:r>
              <a:r>
                <a:rPr lang="en-US" sz="1200" dirty="0" smtClean="0">
                  <a:solidFill>
                    <a:schemeClr val="tx1"/>
                  </a:solidFill>
                  <a:latin typeface="Huawei Sans" panose="020C0503030203020204" pitchFamily="34" charset="0"/>
                </a:rPr>
                <a:t> should become automated and intelligent, with insights into user experience anytime, anywhere.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lvl="0" fontAlgn="ctr">
                <a:lnSpc>
                  <a:spcPct val="120000"/>
                </a:lnSpc>
                <a:spcAft>
                  <a:spcPts val="100"/>
                </a:spcAft>
              </a:pPr>
              <a:r>
                <a:rPr lang="en-US" sz="1200" b="1" dirty="0" smtClean="0">
                  <a:solidFill>
                    <a:prstClr val="black"/>
                  </a:solidFill>
                  <a:latin typeface="Huawei Sans" panose="020C0503030203020204" pitchFamily="34" charset="0"/>
                </a:rPr>
                <a:t>Challenge:</a:t>
              </a:r>
            </a:p>
            <a:p>
              <a:pPr marL="180975" indent="-180975" fontAlgn="ctr">
                <a:lnSpc>
                  <a:spcPct val="120000"/>
                </a:lnSpc>
                <a:spcAft>
                  <a:spcPts val="100"/>
                </a:spcAft>
                <a:buFont typeface="Arial" pitchFamily="34" charset="0"/>
                <a:buChar char="•"/>
              </a:pPr>
              <a:r>
                <a:rPr lang="en-US" sz="1200" dirty="0" smtClean="0">
                  <a:solidFill>
                    <a:schemeClr val="tx1"/>
                  </a:solidFill>
                  <a:latin typeface="Huawei Sans" panose="020C0503030203020204" pitchFamily="34" charset="0"/>
                </a:rPr>
                <a:t>Service faults cannot be detected in a timely manner.</a:t>
              </a:r>
            </a:p>
            <a:p>
              <a:pPr marL="180975" indent="-180975" fontAlgn="ctr">
                <a:lnSpc>
                  <a:spcPct val="120000"/>
                </a:lnSpc>
                <a:spcAft>
                  <a:spcPts val="100"/>
                </a:spcAft>
                <a:buFont typeface="Arial" pitchFamily="34" charset="0"/>
                <a:buChar char="•"/>
              </a:pPr>
              <a:r>
                <a:rPr lang="en-US" sz="1200" dirty="0" smtClean="0">
                  <a:solidFill>
                    <a:schemeClr val="tx1"/>
                  </a:solidFill>
                  <a:latin typeface="Huawei Sans" panose="020C0503030203020204" pitchFamily="34" charset="0"/>
                </a:rPr>
                <a:t>Fault locating heavily relies on the </a:t>
              </a:r>
              <a:r>
                <a:rPr lang="en-US" sz="1200" dirty="0" err="1" smtClean="0">
                  <a:solidFill>
                    <a:schemeClr val="tx1"/>
                  </a:solidFill>
                  <a:latin typeface="Huawei Sans" panose="020C0503030203020204" pitchFamily="34" charset="0"/>
                </a:rPr>
                <a:t>O&amp;M</a:t>
              </a:r>
              <a:r>
                <a:rPr lang="en-US" sz="1200" dirty="0" smtClean="0">
                  <a:solidFill>
                    <a:schemeClr val="tx1"/>
                  </a:solidFill>
                  <a:latin typeface="Huawei Sans" panose="020C0503030203020204" pitchFamily="34" charset="0"/>
                </a:rPr>
                <a:t> skills and experience of professionals, so faults cannot be quickly located.</a:t>
              </a:r>
            </a:p>
            <a:p>
              <a:pPr marL="180975" indent="-180975" fontAlgn="ctr">
                <a:lnSpc>
                  <a:spcPct val="120000"/>
                </a:lnSpc>
                <a:spcAft>
                  <a:spcPts val="100"/>
                </a:spcAft>
                <a:buFont typeface="Arial" pitchFamily="34" charset="0"/>
                <a:buChar char="•"/>
              </a:pPr>
              <a:r>
                <a:rPr lang="en-US" sz="1200" dirty="0" smtClean="0">
                  <a:solidFill>
                    <a:schemeClr val="tx1"/>
                  </a:solidFill>
                  <a:latin typeface="Huawei Sans" panose="020C0503030203020204" pitchFamily="34" charset="0"/>
                </a:rPr>
                <a:t>The network cannot be self-optimized.</a:t>
              </a:r>
              <a:endParaRPr lang="en-US" altLang="zh-CN" sz="1200" dirty="0">
                <a:solidFill>
                  <a:schemeClr val="tx1"/>
                </a:solidFill>
                <a:latin typeface="Huawei Sans" panose="020C0503030203020204" pitchFamily="34" charset="0"/>
              </a:endParaRPr>
            </a:p>
          </p:txBody>
        </p:sp>
      </p:grpSp>
      <p:grpSp>
        <p:nvGrpSpPr>
          <p:cNvPr id="7" name="组合 6"/>
          <p:cNvGrpSpPr>
            <a:grpSpLocks/>
          </p:cNvGrpSpPr>
          <p:nvPr/>
        </p:nvGrpSpPr>
        <p:grpSpPr>
          <a:xfrm>
            <a:off x="4255941" y="2643995"/>
            <a:ext cx="3673297" cy="3524762"/>
            <a:chOff x="8039277" y="2676013"/>
            <a:chExt cx="3420886" cy="3524762"/>
          </a:xfrm>
        </p:grpSpPr>
        <p:sp>
          <p:nvSpPr>
            <p:cNvPr id="11" name="圆角矩形 10"/>
            <p:cNvSpPr/>
            <p:nvPr/>
          </p:nvSpPr>
          <p:spPr bwMode="gray">
            <a:xfrm>
              <a:off x="8039277" y="2676013"/>
              <a:ext cx="3420886"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ct val="120000"/>
                </a:lnSpc>
              </a:pPr>
              <a:r>
                <a:rPr lang="en-US" sz="1400" dirty="0" smtClean="0">
                  <a:solidFill>
                    <a:srgbClr val="30B5C5"/>
                  </a:solidFill>
                  <a:latin typeface="Huawei Sans" panose="020C0503030203020204" pitchFamily="34" charset="0"/>
                </a:rPr>
                <a:t>Network automation</a:t>
              </a:r>
              <a:endParaRPr lang="en-US" sz="1400" dirty="0">
                <a:solidFill>
                  <a:srgbClr val="30B5C5"/>
                </a:solidFill>
                <a:latin typeface="Huawei Sans" panose="020C0503030203020204" pitchFamily="34" charset="0"/>
              </a:endParaRPr>
            </a:p>
          </p:txBody>
        </p:sp>
        <p:sp>
          <p:nvSpPr>
            <p:cNvPr id="12" name="圆角矩形 11"/>
            <p:cNvSpPr/>
            <p:nvPr/>
          </p:nvSpPr>
          <p:spPr bwMode="gray">
            <a:xfrm>
              <a:off x="8039277" y="3099105"/>
              <a:ext cx="3420886" cy="310167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lvl="0" fontAlgn="ctr">
                <a:lnSpc>
                  <a:spcPct val="120000"/>
                </a:lnSpc>
                <a:spcAft>
                  <a:spcPts val="100"/>
                </a:spcAft>
              </a:pPr>
              <a:r>
                <a:rPr lang="en-US" sz="1200" b="1" dirty="0" smtClean="0">
                  <a:solidFill>
                    <a:prstClr val="black"/>
                  </a:solidFill>
                  <a:latin typeface="Huawei Sans" panose="020C0503030203020204" pitchFamily="34" charset="0"/>
                </a:rPr>
                <a:t>Requirement:</a:t>
              </a:r>
            </a:p>
            <a:p>
              <a:pPr fontAlgn="ctr">
                <a:lnSpc>
                  <a:spcPct val="120000"/>
                </a:lnSpc>
                <a:spcAft>
                  <a:spcPts val="100"/>
                </a:spcAft>
              </a:pPr>
              <a:r>
                <a:rPr lang="en-US" sz="1200" dirty="0" smtClean="0">
                  <a:solidFill>
                    <a:schemeClr val="tx1"/>
                  </a:solidFill>
                  <a:latin typeface="Huawei Sans" panose="020C0503030203020204" pitchFamily="34" charset="0"/>
                </a:rPr>
                <a:t>The network should become automated to address the growing complexity of deployment and policies due to the surge of applications and services.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lvl="0" fontAlgn="ctr">
                <a:lnSpc>
                  <a:spcPct val="120000"/>
                </a:lnSpc>
                <a:spcAft>
                  <a:spcPts val="100"/>
                </a:spcAft>
              </a:pPr>
              <a:r>
                <a:rPr lang="en-US" sz="1200" b="1" dirty="0" smtClean="0">
                  <a:solidFill>
                    <a:prstClr val="black"/>
                  </a:solidFill>
                  <a:latin typeface="Huawei Sans" panose="020C0503030203020204" pitchFamily="34" charset="0"/>
                </a:rPr>
                <a:t>Challenge:</a:t>
              </a:r>
            </a:p>
            <a:p>
              <a:pPr marL="171450" indent="-171450" fontAlgn="ctr">
                <a:lnSpc>
                  <a:spcPct val="120000"/>
                </a:lnSpc>
                <a:spcAft>
                  <a:spcPts val="100"/>
                </a:spcAft>
                <a:buFont typeface="Arial" pitchFamily="34" charset="0"/>
                <a:buChar char="•"/>
              </a:pPr>
              <a:r>
                <a:rPr lang="en-US" sz="1200" dirty="0" smtClean="0">
                  <a:solidFill>
                    <a:schemeClr val="tx1"/>
                  </a:solidFill>
                  <a:latin typeface="Huawei Sans" panose="020C0503030203020204" pitchFamily="34" charset="0"/>
                </a:rPr>
                <a:t>Manual configuration is repetitive, complex, and labor-intensive.</a:t>
              </a:r>
            </a:p>
            <a:p>
              <a:pPr marL="171450" indent="-171450" fontAlgn="ctr">
                <a:lnSpc>
                  <a:spcPct val="120000"/>
                </a:lnSpc>
                <a:spcAft>
                  <a:spcPts val="100"/>
                </a:spcAft>
                <a:buFont typeface="Arial" pitchFamily="34" charset="0"/>
                <a:buChar char="•"/>
              </a:pPr>
              <a:r>
                <a:rPr lang="en-US" sz="1200" dirty="0" smtClean="0">
                  <a:solidFill>
                    <a:schemeClr val="tx1"/>
                  </a:solidFill>
                  <a:latin typeface="Huawei Sans" panose="020C0503030203020204" pitchFamily="34" charset="0"/>
                </a:rPr>
                <a:t>New service rollout requires configuring devices one by one, which is time-consuming and costly.</a:t>
              </a:r>
            </a:p>
            <a:p>
              <a:pPr marL="171450" indent="-171450" fontAlgn="ctr">
                <a:lnSpc>
                  <a:spcPct val="120000"/>
                </a:lnSpc>
                <a:spcAft>
                  <a:spcPts val="100"/>
                </a:spcAft>
                <a:buFont typeface="Arial" pitchFamily="34" charset="0"/>
                <a:buChar char="•"/>
              </a:pPr>
              <a:r>
                <a:rPr lang="en-US" sz="1200" dirty="0" smtClean="0">
                  <a:solidFill>
                    <a:schemeClr val="tx1"/>
                  </a:solidFill>
                  <a:latin typeface="Huawei Sans" panose="020C0503030203020204" pitchFamily="34" charset="0"/>
                </a:rPr>
                <a:t>The workload of network policy deployment and adjustment is heavy.</a:t>
              </a:r>
              <a:endParaRPr lang="en-US" altLang="zh-CN" sz="12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18733478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Autofit/>
          </a:bodyPr>
          <a:lstStyle/>
          <a:p>
            <a:pPr fontAlgn="ctr"/>
            <a:r>
              <a:rPr lang="en-US" dirty="0" smtClean="0">
                <a:latin typeface="Huawei Sans" panose="020C0503030203020204" pitchFamily="34" charset="0"/>
              </a:rPr>
              <a:t>Association Between </a:t>
            </a:r>
            <a:r>
              <a:rPr lang="en-US" dirty="0" smtClean="0">
                <a:solidFill>
                  <a:prstClr val="black"/>
                </a:solidFill>
                <a:latin typeface="Huawei Sans" panose="020C0503030203020204" pitchFamily="34" charset="0"/>
              </a:rPr>
              <a:t>Authenticated Users and </a:t>
            </a:r>
            <a:r>
              <a:rPr lang="en-US" dirty="0" err="1" smtClean="0">
                <a:solidFill>
                  <a:prstClr val="black"/>
                </a:solidFill>
                <a:latin typeface="Huawei Sans" panose="020C0503030203020204" pitchFamily="34" charset="0"/>
              </a:rPr>
              <a:t>VNs</a:t>
            </a:r>
            <a:endParaRPr lang="en-US" altLang="zh-CN" dirty="0">
              <a:latin typeface="Huawei Sans" panose="020C0503030203020204" pitchFamily="34" charset="0"/>
              <a:sym typeface="Huawei Sans" panose="020C0503030203020204" pitchFamily="34" charset="0"/>
            </a:endParaRPr>
          </a:p>
        </p:txBody>
      </p:sp>
      <p:sp>
        <p:nvSpPr>
          <p:cNvPr id="5" name="圆角矩形 75"/>
          <p:cNvSpPr/>
          <p:nvPr/>
        </p:nvSpPr>
        <p:spPr bwMode="gray">
          <a:xfrm>
            <a:off x="446087" y="974505"/>
            <a:ext cx="5607579" cy="563571"/>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The administrator creates </a:t>
            </a:r>
            <a:r>
              <a:rPr lang="en-US" sz="1600" dirty="0" err="1" smtClean="0">
                <a:solidFill>
                  <a:srgbClr val="30B5C5"/>
                </a:solidFill>
                <a:latin typeface="Huawei Sans" panose="020C0503030203020204" pitchFamily="34" charset="0"/>
              </a:rPr>
              <a:t>VNs</a:t>
            </a:r>
            <a:r>
              <a:rPr lang="en-US" sz="1600" dirty="0" smtClean="0">
                <a:solidFill>
                  <a:srgbClr val="30B5C5"/>
                </a:solidFill>
                <a:latin typeface="Huawei Sans" panose="020C0503030203020204" pitchFamily="34" charset="0"/>
              </a:rPr>
              <a:t> on </a:t>
            </a:r>
            <a:r>
              <a:rPr lang="en-US" sz="1600" dirty="0" err="1" smtClean="0">
                <a:solidFill>
                  <a:srgbClr val="30B5C5"/>
                </a:solidFill>
                <a:latin typeface="Huawei Sans" panose="020C0503030203020204" pitchFamily="34" charset="0"/>
              </a:rPr>
              <a:t>iMaster</a:t>
            </a:r>
            <a:r>
              <a:rPr lang="en-US" sz="1600" dirty="0" smtClean="0">
                <a:solidFill>
                  <a:srgbClr val="30B5C5"/>
                </a:solidFill>
                <a:latin typeface="Huawei Sans" panose="020C0503030203020204" pitchFamily="34" charset="0"/>
              </a:rPr>
              <a:t> </a:t>
            </a:r>
            <a:r>
              <a:rPr lang="en-US" sz="1600" dirty="0" err="1" smtClean="0">
                <a:solidFill>
                  <a:srgbClr val="30B5C5"/>
                </a:solidFill>
                <a:latin typeface="Huawei Sans" panose="020C0503030203020204" pitchFamily="34" charset="0"/>
              </a:rPr>
              <a:t>NCE</a:t>
            </a:r>
            <a:r>
              <a:rPr lang="en-US" sz="1600" dirty="0" smtClean="0">
                <a:solidFill>
                  <a:srgbClr val="30B5C5"/>
                </a:solidFill>
                <a:latin typeface="Huawei Sans" panose="020C0503030203020204" pitchFamily="34" charset="0"/>
              </a:rPr>
              <a:t>-Campus.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46087" y="1609774"/>
            <a:ext cx="5607579" cy="451264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6138333" y="974505"/>
            <a:ext cx="5574242" cy="563571"/>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After authentication, users obtain the authorized </a:t>
            </a:r>
            <a:r>
              <a:rPr lang="en-US" sz="1600" dirty="0" err="1" smtClean="0">
                <a:solidFill>
                  <a:srgbClr val="30B5C5"/>
                </a:solidFill>
                <a:latin typeface="Huawei Sans" panose="020C0503030203020204" pitchFamily="34" charset="0"/>
              </a:rPr>
              <a:t>VLANs</a:t>
            </a:r>
            <a:r>
              <a:rPr lang="en-US" sz="1600" dirty="0" smtClean="0">
                <a:solidFill>
                  <a:srgbClr val="30B5C5"/>
                </a:solidFill>
                <a:latin typeface="Huawei Sans" panose="020C0503030203020204" pitchFamily="34" charset="0"/>
              </a:rPr>
              <a:t> and then are associated with </a:t>
            </a:r>
            <a:r>
              <a:rPr lang="en-US" sz="1600" dirty="0" err="1" smtClean="0">
                <a:solidFill>
                  <a:srgbClr val="30B5C5"/>
                </a:solidFill>
                <a:latin typeface="Huawei Sans" panose="020C0503030203020204" pitchFamily="34" charset="0"/>
              </a:rPr>
              <a:t>VNs</a:t>
            </a:r>
            <a:r>
              <a:rPr lang="en-US" sz="1600" dirty="0" smtClean="0">
                <a:solidFill>
                  <a:srgbClr val="30B5C5"/>
                </a:solidFill>
                <a:latin typeface="Huawei Sans" panose="020C0503030203020204" pitchFamily="34" charset="0"/>
              </a:rPr>
              <a:t> based on such </a:t>
            </a:r>
            <a:r>
              <a:rPr lang="en-US" sz="1600" dirty="0" err="1" smtClean="0">
                <a:solidFill>
                  <a:srgbClr val="30B5C5"/>
                </a:solidFill>
                <a:latin typeface="Huawei Sans" panose="020C0503030203020204" pitchFamily="34" charset="0"/>
              </a:rPr>
              <a:t>VLANs</a:t>
            </a:r>
            <a:r>
              <a:rPr lang="en-US" sz="1600" dirty="0" smtClean="0">
                <a:solidFill>
                  <a:srgbClr val="30B5C5"/>
                </a:solidFill>
                <a:latin typeface="Huawei Sans" panose="020C0503030203020204" pitchFamily="34" charset="0"/>
              </a:rPr>
              <a: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6138333" y="1609774"/>
            <a:ext cx="5574242" cy="451264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 name="文本框 1"/>
          <p:cNvSpPr txBox="1"/>
          <p:nvPr/>
        </p:nvSpPr>
        <p:spPr bwMode="gray">
          <a:xfrm>
            <a:off x="527601" y="1798895"/>
            <a:ext cx="5084942" cy="681533"/>
          </a:xfrm>
          <a:prstGeom prst="rect">
            <a:avLst/>
          </a:prstGeom>
          <a:noFill/>
        </p:spPr>
        <p:txBody>
          <a:bodyPr wrap="square" rtlCol="0">
            <a:noAutofit/>
          </a:bodyPr>
          <a:lstStyle/>
          <a:p>
            <a:pPr fontAlgn="ctr">
              <a:lnSpc>
                <a:spcPts val="2400"/>
              </a:lnSpc>
            </a:pPr>
            <a:r>
              <a:rPr lang="en-US" sz="1600" dirty="0" smtClean="0">
                <a:latin typeface="Huawei Sans" panose="020C0503030203020204" pitchFamily="34" charset="0"/>
              </a:rPr>
              <a:t>The administrator creates </a:t>
            </a:r>
            <a:r>
              <a:rPr lang="en-US" sz="1600" dirty="0" err="1" smtClean="0">
                <a:latin typeface="Huawei Sans" panose="020C0503030203020204" pitchFamily="34" charset="0"/>
              </a:rPr>
              <a:t>VNs</a:t>
            </a:r>
            <a:r>
              <a:rPr lang="en-US" sz="1600" dirty="0" smtClean="0">
                <a:latin typeface="Huawei Sans" panose="020C0503030203020204" pitchFamily="34" charset="0"/>
              </a:rPr>
              <a:t> and specifies the IP network segments and </a:t>
            </a:r>
            <a:r>
              <a:rPr lang="en-US" sz="1600" dirty="0" err="1" smtClean="0">
                <a:latin typeface="Huawei Sans" panose="020C0503030203020204" pitchFamily="34" charset="0"/>
              </a:rPr>
              <a:t>VLANs</a:t>
            </a:r>
            <a:r>
              <a:rPr lang="en-US" sz="1600" dirty="0" smtClean="0">
                <a:latin typeface="Huawei Sans" panose="020C0503030203020204" pitchFamily="34" charset="0"/>
              </a:rPr>
              <a:t> of </a:t>
            </a:r>
            <a:r>
              <a:rPr lang="en-US" sz="1600" dirty="0" err="1" smtClean="0">
                <a:latin typeface="Huawei Sans" panose="020C0503030203020204" pitchFamily="34" charset="0"/>
              </a:rPr>
              <a:t>VNs</a:t>
            </a:r>
            <a:r>
              <a:rPr lang="en-US" sz="1600" dirty="0" smtClean="0">
                <a:latin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527601" y="4162290"/>
            <a:ext cx="5598053" cy="1938992"/>
          </a:xfrm>
          <a:prstGeom prst="rect">
            <a:avLst/>
          </a:prstGeom>
          <a:noFill/>
        </p:spPr>
        <p:txBody>
          <a:bodyPr wrap="square" rtlCol="0">
            <a:noAutofit/>
          </a:bodyPr>
          <a:lstStyle/>
          <a:p>
            <a:pPr fontAlgn="ctr">
              <a:lnSpc>
                <a:spcPts val="2400"/>
              </a:lnSpc>
            </a:pPr>
            <a:r>
              <a:rPr lang="en-US" sz="1600" dirty="0" smtClean="0">
                <a:latin typeface="Huawei Sans" panose="020C0503030203020204" pitchFamily="34" charset="0"/>
              </a:rPr>
              <a:t>The administrator configures user authentication rules, authorization rules, and authorization results, so that users can obtain corresponding VLANs after being authenticated. For example, the administrator configures user </a:t>
            </a:r>
            <a:r>
              <a:rPr lang="en-US" sz="1600" b="1" dirty="0" smtClean="0">
                <a:latin typeface="Huawei Sans" panose="020C0503030203020204" pitchFamily="34" charset="0"/>
              </a:rPr>
              <a:t>test</a:t>
            </a:r>
            <a:r>
              <a:rPr lang="en-US" sz="1600" dirty="0" smtClean="0">
                <a:latin typeface="Huawei Sans" panose="020C0503030203020204" pitchFamily="34" charset="0"/>
              </a:rPr>
              <a:t> to obtain the authorized </a:t>
            </a:r>
            <a:r>
              <a:rPr lang="en-US" sz="1600" dirty="0" err="1" smtClean="0">
                <a:latin typeface="Huawei Sans" panose="020C0503030203020204" pitchFamily="34" charset="0"/>
              </a:rPr>
              <a:t>VLAN</a:t>
            </a:r>
            <a:r>
              <a:rPr lang="en-US" sz="1600" dirty="0" smtClean="0">
                <a:latin typeface="Huawei Sans" panose="020C0503030203020204" pitchFamily="34" charset="0"/>
              </a:rPr>
              <a:t> 10 after passing </a:t>
            </a:r>
            <a:r>
              <a:rPr lang="en-US" sz="1600" dirty="0" err="1" smtClean="0">
                <a:latin typeface="Huawei Sans" panose="020C0503030203020204" pitchFamily="34" charset="0"/>
              </a:rPr>
              <a:t>802.1X</a:t>
            </a:r>
            <a:r>
              <a:rPr lang="en-US" sz="1600" dirty="0" smtClean="0">
                <a:latin typeface="Huawei Sans" panose="020C0503030203020204" pitchFamily="34" charset="0"/>
              </a:rPr>
              <a:t> authentication.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953938" y="2943155"/>
            <a:ext cx="2183550" cy="1122387"/>
          </a:xfrm>
          <a:prstGeom prst="roundRect">
            <a:avLst>
              <a:gd name="adj" fmla="val 5930"/>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lnSpc>
                <a:spcPts val="1800"/>
              </a:lnSpc>
            </a:pPr>
            <a:r>
              <a:rPr lang="en-US" sz="1400" b="1" dirty="0" smtClean="0">
                <a:solidFill>
                  <a:schemeClr val="tx1"/>
                </a:solidFill>
                <a:latin typeface="Huawei Sans" panose="020C0503030203020204" pitchFamily="34" charset="0"/>
              </a:rPr>
              <a:t>OA </a:t>
            </a:r>
            <a:r>
              <a:rPr lang="en-US" sz="1400" b="1" dirty="0" err="1" smtClean="0">
                <a:solidFill>
                  <a:schemeClr val="tx1"/>
                </a:solidFill>
                <a:latin typeface="Huawei Sans" panose="020C0503030203020204" pitchFamily="34" charset="0"/>
              </a:rPr>
              <a:t>VN</a:t>
            </a:r>
            <a:endParaRPr lang="en-US" sz="1400" b="1" dirty="0" smtClean="0">
              <a:solidFill>
                <a:schemeClr val="tx1"/>
              </a:solidFill>
              <a:latin typeface="Huawei Sans" panose="020C0503030203020204" pitchFamily="34" charset="0"/>
            </a:endParaRPr>
          </a:p>
          <a:p>
            <a:pPr fontAlgn="ctr">
              <a:lnSpc>
                <a:spcPts val="1800"/>
              </a:lnSpc>
            </a:pPr>
            <a:r>
              <a:rPr lang="en-US" sz="1400" dirty="0" err="1" smtClean="0">
                <a:solidFill>
                  <a:schemeClr val="tx1"/>
                </a:solidFill>
                <a:latin typeface="Huawei Sans" panose="020C0503030203020204" pitchFamily="34" charset="0"/>
              </a:rPr>
              <a:t>VLAN</a:t>
            </a:r>
            <a:r>
              <a:rPr lang="en-US" sz="1400" dirty="0" smtClean="0">
                <a:solidFill>
                  <a:schemeClr val="tx1"/>
                </a:solidFill>
                <a:latin typeface="Huawei Sans" panose="020C0503030203020204" pitchFamily="34" charset="0"/>
              </a:rPr>
              <a:t> 10: 10.1.10.0/24</a:t>
            </a:r>
          </a:p>
          <a:p>
            <a:pPr fontAlgn="ctr">
              <a:lnSpc>
                <a:spcPts val="1800"/>
              </a:lnSpc>
            </a:pPr>
            <a:r>
              <a:rPr lang="en-US" sz="1400" dirty="0" err="1" smtClean="0">
                <a:solidFill>
                  <a:schemeClr val="tx1"/>
                </a:solidFill>
                <a:latin typeface="Huawei Sans" panose="020C0503030203020204" pitchFamily="34" charset="0"/>
              </a:rPr>
              <a:t>VLAN</a:t>
            </a:r>
            <a:r>
              <a:rPr lang="en-US" sz="1400" dirty="0" smtClean="0">
                <a:solidFill>
                  <a:schemeClr val="tx1"/>
                </a:solidFill>
                <a:latin typeface="Huawei Sans" panose="020C0503030203020204" pitchFamily="34" charset="0"/>
              </a:rPr>
              <a:t> 20: 10.1.20.0/24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3268984" y="2943155"/>
            <a:ext cx="2183550" cy="1122387"/>
          </a:xfrm>
          <a:prstGeom prst="roundRect">
            <a:avLst>
              <a:gd name="adj" fmla="val 5930"/>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lnSpc>
                <a:spcPts val="1800"/>
              </a:lnSpc>
            </a:pPr>
            <a:r>
              <a:rPr lang="en-US" sz="1400" b="1" dirty="0" smtClean="0">
                <a:solidFill>
                  <a:schemeClr val="tx1"/>
                </a:solidFill>
                <a:latin typeface="Huawei Sans" panose="020C0503030203020204" pitchFamily="34" charset="0"/>
              </a:rPr>
              <a:t>R&amp;D </a:t>
            </a:r>
            <a:r>
              <a:rPr lang="en-US" sz="1400" b="1" dirty="0" err="1" smtClean="0">
                <a:solidFill>
                  <a:schemeClr val="tx1"/>
                </a:solidFill>
                <a:latin typeface="Huawei Sans" panose="020C0503030203020204" pitchFamily="34" charset="0"/>
              </a:rPr>
              <a:t>VN</a:t>
            </a:r>
            <a:endParaRPr lang="en-US" sz="1400" b="1" dirty="0" smtClean="0">
              <a:solidFill>
                <a:schemeClr val="tx1"/>
              </a:solidFill>
              <a:latin typeface="Huawei Sans" panose="020C0503030203020204" pitchFamily="34" charset="0"/>
            </a:endParaRPr>
          </a:p>
          <a:p>
            <a:pPr fontAlgn="ctr">
              <a:lnSpc>
                <a:spcPts val="1800"/>
              </a:lnSpc>
            </a:pPr>
            <a:r>
              <a:rPr lang="en-US" sz="1400" dirty="0" err="1" smtClean="0">
                <a:solidFill>
                  <a:schemeClr val="tx1"/>
                </a:solidFill>
                <a:latin typeface="Huawei Sans" panose="020C0503030203020204" pitchFamily="34" charset="0"/>
              </a:rPr>
              <a:t>VLAN</a:t>
            </a:r>
            <a:r>
              <a:rPr lang="en-US" sz="1400" dirty="0" smtClean="0">
                <a:solidFill>
                  <a:schemeClr val="tx1"/>
                </a:solidFill>
                <a:latin typeface="Huawei Sans" panose="020C0503030203020204" pitchFamily="34" charset="0"/>
              </a:rPr>
              <a:t> 30: 10.1.30.0/24</a:t>
            </a:r>
          </a:p>
          <a:p>
            <a:pPr fontAlgn="ctr">
              <a:lnSpc>
                <a:spcPts val="1800"/>
              </a:lnSpc>
            </a:pPr>
            <a:r>
              <a:rPr lang="en-US" sz="1400" dirty="0" err="1" smtClean="0">
                <a:solidFill>
                  <a:schemeClr val="tx1"/>
                </a:solidFill>
                <a:latin typeface="Huawei Sans" panose="020C0503030203020204" pitchFamily="34" charset="0"/>
              </a:rPr>
              <a:t>VLAN</a:t>
            </a:r>
            <a:r>
              <a:rPr lang="en-US" sz="1400" dirty="0" smtClean="0">
                <a:solidFill>
                  <a:schemeClr val="tx1"/>
                </a:solidFill>
                <a:latin typeface="Huawei Sans" panose="020C0503030203020204" pitchFamily="34" charset="0"/>
              </a:rPr>
              <a:t> 40: 10.1.40.0/24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159"/>
          <p:cNvSpPr/>
          <p:nvPr/>
        </p:nvSpPr>
        <p:spPr bwMode="gray">
          <a:xfrm flipH="1">
            <a:off x="6713476" y="2298812"/>
            <a:ext cx="4457294" cy="24110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87" descr="汇聚交换机.png"/>
          <p:cNvPicPr>
            <a:picLocks noChangeAspect="1"/>
          </p:cNvPicPr>
          <p:nvPr/>
        </p:nvPicPr>
        <p:blipFill>
          <a:blip r:embed="rId3"/>
          <a:stretch>
            <a:fillRect/>
          </a:stretch>
        </p:blipFill>
        <p:spPr bwMode="gray">
          <a:xfrm>
            <a:off x="7336524" y="4504184"/>
            <a:ext cx="502820" cy="411400"/>
          </a:xfrm>
          <a:prstGeom prst="rect">
            <a:avLst/>
          </a:prstGeom>
        </p:spPr>
      </p:pic>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524144" y="2227114"/>
            <a:ext cx="1046768" cy="595041"/>
          </a:xfrm>
          <a:prstGeom prst="rect">
            <a:avLst/>
          </a:prstGeom>
        </p:spPr>
      </p:pic>
      <p:pic>
        <p:nvPicPr>
          <p:cNvPr id="42"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5" cstate="print"/>
          <a:stretch>
            <a:fillRect/>
          </a:stretch>
        </p:blipFill>
        <p:spPr bwMode="gray">
          <a:xfrm>
            <a:off x="7365181" y="5347927"/>
            <a:ext cx="445506" cy="342149"/>
          </a:xfrm>
          <a:prstGeom prst="rect">
            <a:avLst/>
          </a:prstGeom>
        </p:spPr>
      </p:pic>
      <p:cxnSp>
        <p:nvCxnSpPr>
          <p:cNvPr id="43" name="直接箭头连接符 42"/>
          <p:cNvCxnSpPr/>
          <p:nvPr/>
        </p:nvCxnSpPr>
        <p:spPr bwMode="gray">
          <a:xfrm flipV="1">
            <a:off x="7587934" y="4968827"/>
            <a:ext cx="0" cy="379100"/>
          </a:xfrm>
          <a:prstGeom prst="straightConnector1">
            <a:avLst/>
          </a:prstGeom>
          <a:ln w="381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4" name="椭圆 43"/>
          <p:cNvSpPr>
            <a:spLocks noChangeAspect="1"/>
          </p:cNvSpPr>
          <p:nvPr/>
        </p:nvSpPr>
        <p:spPr bwMode="gray">
          <a:xfrm>
            <a:off x="7766139" y="5017177"/>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8013382" y="4996026"/>
            <a:ext cx="2349818" cy="417654"/>
          </a:xfrm>
          <a:prstGeom prst="rect">
            <a:avLst/>
          </a:prstGeom>
          <a:noFill/>
        </p:spPr>
        <p:txBody>
          <a:bodyPr wrap="square" rtlCol="0">
            <a:noAutofit/>
          </a:bodyPr>
          <a:lstStyle/>
          <a:p>
            <a:pPr fontAlgn="ctr"/>
            <a:r>
              <a:rPr lang="en-US" sz="1200" dirty="0" smtClean="0">
                <a:latin typeface="Huawei Sans" panose="020C0503030203020204" pitchFamily="34" charset="0"/>
              </a:rPr>
              <a:t>User </a:t>
            </a:r>
            <a:r>
              <a:rPr lang="en-US" sz="1200" b="1" dirty="0" smtClean="0">
                <a:latin typeface="Huawei Sans" panose="020C0503030203020204" pitchFamily="34" charset="0"/>
              </a:rPr>
              <a:t>test</a:t>
            </a:r>
            <a:r>
              <a:rPr lang="en-US" sz="1200" dirty="0" smtClean="0">
                <a:latin typeface="Huawei Sans" panose="020C0503030203020204" pitchFamily="34" charset="0"/>
              </a:rPr>
              <a:t> attempts to access the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p:cNvCxnSpPr/>
          <p:nvPr/>
        </p:nvCxnSpPr>
        <p:spPr bwMode="gray">
          <a:xfrm flipV="1">
            <a:off x="7587934" y="2943155"/>
            <a:ext cx="1936210" cy="1422639"/>
          </a:xfrm>
          <a:prstGeom prst="straightConnector1">
            <a:avLst/>
          </a:prstGeom>
          <a:ln w="381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7239000" y="3346697"/>
            <a:ext cx="1580382" cy="954107"/>
          </a:xfrm>
          <a:prstGeom prst="rect">
            <a:avLst/>
          </a:prstGeom>
          <a:noFill/>
        </p:spPr>
        <p:txBody>
          <a:bodyPr wrap="square" rtlCol="0">
            <a:noAutofit/>
          </a:bodyPr>
          <a:lstStyle/>
          <a:p>
            <a:pPr algn="ctr" fontAlgn="ctr"/>
            <a:r>
              <a:rPr lang="en-US" sz="1200" dirty="0" smtClean="0">
                <a:latin typeface="Huawei Sans" panose="020C0503030203020204" pitchFamily="34" charset="0"/>
              </a:rPr>
              <a:t>Send an authentication request.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48"/>
          <p:cNvCxnSpPr/>
          <p:nvPr/>
        </p:nvCxnSpPr>
        <p:spPr bwMode="gray">
          <a:xfrm flipV="1">
            <a:off x="7875506" y="2943155"/>
            <a:ext cx="1936210" cy="1422639"/>
          </a:xfrm>
          <a:prstGeom prst="straightConnector1">
            <a:avLst/>
          </a:prstGeom>
          <a:ln w="38100">
            <a:solidFill>
              <a:srgbClr val="56C4D2"/>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9211207" y="3357304"/>
            <a:ext cx="2044230" cy="1169551"/>
          </a:xfrm>
          <a:prstGeom prst="rect">
            <a:avLst/>
          </a:prstGeom>
          <a:noFill/>
        </p:spPr>
        <p:txBody>
          <a:bodyPr wrap="square" rtlCol="0">
            <a:noAutofit/>
          </a:bodyPr>
          <a:lstStyle/>
          <a:p>
            <a:pPr fontAlgn="ctr"/>
            <a:r>
              <a:rPr lang="en-US" sz="1200" dirty="0" smtClean="0">
                <a:latin typeface="Huawei Sans" panose="020C0503030203020204" pitchFamily="34" charset="0"/>
              </a:rPr>
              <a:t>Issue the authorization result (</a:t>
            </a:r>
            <a:r>
              <a:rPr lang="en-US" sz="1200" dirty="0" err="1" smtClean="0">
                <a:latin typeface="Huawei Sans" panose="020C0503030203020204" pitchFamily="34" charset="0"/>
              </a:rPr>
              <a:t>VLAN</a:t>
            </a:r>
            <a:r>
              <a:rPr lang="en-US" sz="1200" dirty="0" smtClean="0">
                <a:latin typeface="Huawei Sans" panose="020C0503030203020204" pitchFamily="34" charset="0"/>
              </a:rPr>
              <a:t> 10 authorized) after successful user authentication.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7892139" y="3103943"/>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a:spLocks noChangeAspect="1"/>
          </p:cNvSpPr>
          <p:nvPr/>
        </p:nvSpPr>
        <p:spPr bwMode="gray">
          <a:xfrm>
            <a:off x="9775554" y="3074398"/>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a:spLocks noChangeAspect="1"/>
          </p:cNvSpPr>
          <p:nvPr/>
        </p:nvSpPr>
        <p:spPr bwMode="gray">
          <a:xfrm>
            <a:off x="9325049" y="5476120"/>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4</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9580387" y="5391076"/>
            <a:ext cx="1680279" cy="738664"/>
          </a:xfrm>
          <a:prstGeom prst="rect">
            <a:avLst/>
          </a:prstGeom>
          <a:noFill/>
        </p:spPr>
        <p:txBody>
          <a:bodyPr wrap="square" rtlCol="0">
            <a:noAutofit/>
          </a:bodyPr>
          <a:lstStyle/>
          <a:p>
            <a:pPr fontAlgn="ctr"/>
            <a:r>
              <a:rPr lang="en-US" sz="1200" dirty="0" smtClean="0">
                <a:latin typeface="Huawei Sans" panose="020C0503030203020204" pitchFamily="34" charset="0"/>
              </a:rPr>
              <a:t>User </a:t>
            </a:r>
            <a:r>
              <a:rPr lang="en-US" sz="1200" b="1" dirty="0" smtClean="0">
                <a:latin typeface="Huawei Sans" panose="020C0503030203020204" pitchFamily="34" charset="0"/>
              </a:rPr>
              <a:t>Test</a:t>
            </a:r>
            <a:r>
              <a:rPr lang="en-US" sz="1200" dirty="0" smtClean="0">
                <a:latin typeface="Huawei Sans" panose="020C0503030203020204" pitchFamily="34" charset="0"/>
              </a:rPr>
              <a:t> accesses the OA VN.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7337903" y="5648807"/>
            <a:ext cx="485463"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test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五边形 30"/>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gray">
          <a:xfrm>
            <a:off x="7438625" y="98481"/>
            <a:ext cx="2232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smtClean="0">
                <a:solidFill>
                  <a:schemeClr val="bg1"/>
                </a:solidFill>
                <a:latin typeface="Huawei Sans" panose="020C0503030203020204" pitchFamily="34" charset="0"/>
              </a:rPr>
              <a:t>User Authentication and Policy Management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9583301" y="98481"/>
            <a:ext cx="216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dirty="0" smtClean="0">
                <a:latin typeface="Huawei Sans" panose="020C0503030203020204" pitchFamily="34" charset="0"/>
              </a:rPr>
              <a:t>Terminal Identification and Policy Automation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540368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43"/>
          <p:cNvSpPr/>
          <p:nvPr/>
        </p:nvSpPr>
        <p:spPr bwMode="gray">
          <a:xfrm flipV="1">
            <a:off x="1219520" y="2610717"/>
            <a:ext cx="4168405" cy="588951"/>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8856 w 1219200"/>
              <a:gd name="connsiteY0" fmla="*/ 0 h 626057"/>
              <a:gd name="connsiteX1" fmla="*/ 0 w 1219200"/>
              <a:gd name="connsiteY1" fmla="*/ 626057 h 626057"/>
              <a:gd name="connsiteX2" fmla="*/ 1219200 w 1219200"/>
              <a:gd name="connsiteY2" fmla="*/ 626057 h 626057"/>
              <a:gd name="connsiteX3" fmla="*/ 68856 w 1219200"/>
              <a:gd name="connsiteY3" fmla="*/ 0 h 626057"/>
              <a:gd name="connsiteX0" fmla="*/ 291803 w 1442147"/>
              <a:gd name="connsiteY0" fmla="*/ 0 h 626057"/>
              <a:gd name="connsiteX1" fmla="*/ 0 w 1442147"/>
              <a:gd name="connsiteY1" fmla="*/ 437808 h 626057"/>
              <a:gd name="connsiteX2" fmla="*/ 1442147 w 1442147"/>
              <a:gd name="connsiteY2" fmla="*/ 626057 h 626057"/>
              <a:gd name="connsiteX3" fmla="*/ 291803 w 1442147"/>
              <a:gd name="connsiteY3" fmla="*/ 0 h 626057"/>
              <a:gd name="connsiteX0" fmla="*/ 291803 w 3894566"/>
              <a:gd name="connsiteY0" fmla="*/ 0 h 437808"/>
              <a:gd name="connsiteX1" fmla="*/ 0 w 3894566"/>
              <a:gd name="connsiteY1" fmla="*/ 437808 h 437808"/>
              <a:gd name="connsiteX2" fmla="*/ 3894566 w 3894566"/>
              <a:gd name="connsiteY2" fmla="*/ 437808 h 437808"/>
              <a:gd name="connsiteX3" fmla="*/ 291803 w 3894566"/>
              <a:gd name="connsiteY3" fmla="*/ 0 h 437808"/>
              <a:gd name="connsiteX0" fmla="*/ 228920 w 3894566"/>
              <a:gd name="connsiteY0" fmla="*/ 0 h 1129748"/>
              <a:gd name="connsiteX1" fmla="*/ 0 w 3894566"/>
              <a:gd name="connsiteY1" fmla="*/ 1129748 h 1129748"/>
              <a:gd name="connsiteX2" fmla="*/ 3894566 w 3894566"/>
              <a:gd name="connsiteY2" fmla="*/ 1129748 h 1129748"/>
              <a:gd name="connsiteX3" fmla="*/ 228920 w 3894566"/>
              <a:gd name="connsiteY3" fmla="*/ 0 h 1129748"/>
              <a:gd name="connsiteX0" fmla="*/ 188904 w 3894566"/>
              <a:gd name="connsiteY0" fmla="*/ 0 h 1177234"/>
              <a:gd name="connsiteX1" fmla="*/ 0 w 3894566"/>
              <a:gd name="connsiteY1" fmla="*/ 1177234 h 1177234"/>
              <a:gd name="connsiteX2" fmla="*/ 3894566 w 3894566"/>
              <a:gd name="connsiteY2" fmla="*/ 1177234 h 1177234"/>
              <a:gd name="connsiteX3" fmla="*/ 188904 w 3894566"/>
              <a:gd name="connsiteY3" fmla="*/ 0 h 1177234"/>
              <a:gd name="connsiteX0" fmla="*/ 1566603 w 5272265"/>
              <a:gd name="connsiteY0" fmla="*/ 0 h 1177234"/>
              <a:gd name="connsiteX1" fmla="*/ 0 w 5272265"/>
              <a:gd name="connsiteY1" fmla="*/ 1089046 h 1177234"/>
              <a:gd name="connsiteX2" fmla="*/ 5272265 w 5272265"/>
              <a:gd name="connsiteY2" fmla="*/ 1177234 h 1177234"/>
              <a:gd name="connsiteX3" fmla="*/ 1566603 w 5272265"/>
              <a:gd name="connsiteY3" fmla="*/ 0 h 1177234"/>
              <a:gd name="connsiteX0" fmla="*/ 1566603 w 4517675"/>
              <a:gd name="connsiteY0" fmla="*/ 0 h 1089046"/>
              <a:gd name="connsiteX1" fmla="*/ 0 w 4517675"/>
              <a:gd name="connsiteY1" fmla="*/ 1089046 h 1089046"/>
              <a:gd name="connsiteX2" fmla="*/ 4517675 w 4517675"/>
              <a:gd name="connsiteY2" fmla="*/ 1089046 h 1089046"/>
              <a:gd name="connsiteX3" fmla="*/ 1566603 w 4517675"/>
              <a:gd name="connsiteY3" fmla="*/ 0 h 1089046"/>
              <a:gd name="connsiteX0" fmla="*/ 2732788 w 5683860"/>
              <a:gd name="connsiteY0" fmla="*/ 0 h 1089046"/>
              <a:gd name="connsiteX1" fmla="*/ 0 w 5683860"/>
              <a:gd name="connsiteY1" fmla="*/ 1075479 h 1089046"/>
              <a:gd name="connsiteX2" fmla="*/ 5683860 w 5683860"/>
              <a:gd name="connsiteY2" fmla="*/ 1089046 h 1089046"/>
              <a:gd name="connsiteX3" fmla="*/ 2732788 w 5683860"/>
              <a:gd name="connsiteY3" fmla="*/ 0 h 1089046"/>
              <a:gd name="connsiteX0" fmla="*/ 2732788 w 4677739"/>
              <a:gd name="connsiteY0" fmla="*/ 0 h 1089046"/>
              <a:gd name="connsiteX1" fmla="*/ 0 w 4677739"/>
              <a:gd name="connsiteY1" fmla="*/ 1075479 h 1089046"/>
              <a:gd name="connsiteX2" fmla="*/ 4677739 w 4677739"/>
              <a:gd name="connsiteY2" fmla="*/ 1089046 h 1089046"/>
              <a:gd name="connsiteX3" fmla="*/ 2732788 w 4677739"/>
              <a:gd name="connsiteY3" fmla="*/ 0 h 1089046"/>
              <a:gd name="connsiteX0" fmla="*/ 3641727 w 4677739"/>
              <a:gd name="connsiteY0" fmla="*/ 0 h 1089046"/>
              <a:gd name="connsiteX1" fmla="*/ 0 w 4677739"/>
              <a:gd name="connsiteY1" fmla="*/ 1075479 h 1089046"/>
              <a:gd name="connsiteX2" fmla="*/ 4677739 w 4677739"/>
              <a:gd name="connsiteY2" fmla="*/ 1089046 h 1089046"/>
              <a:gd name="connsiteX3" fmla="*/ 3641727 w 4677739"/>
              <a:gd name="connsiteY3" fmla="*/ 0 h 1089046"/>
              <a:gd name="connsiteX0" fmla="*/ 3641727 w 4664713"/>
              <a:gd name="connsiteY0" fmla="*/ 0 h 1075479"/>
              <a:gd name="connsiteX1" fmla="*/ 0 w 4664713"/>
              <a:gd name="connsiteY1" fmla="*/ 1075479 h 1075479"/>
              <a:gd name="connsiteX2" fmla="*/ 4664713 w 4664713"/>
              <a:gd name="connsiteY2" fmla="*/ 934480 h 1075479"/>
              <a:gd name="connsiteX3" fmla="*/ 3641727 w 4664713"/>
              <a:gd name="connsiteY3" fmla="*/ 0 h 1075479"/>
              <a:gd name="connsiteX0" fmla="*/ 3667777 w 4690763"/>
              <a:gd name="connsiteY0" fmla="*/ 0 h 951827"/>
              <a:gd name="connsiteX1" fmla="*/ 0 w 4690763"/>
              <a:gd name="connsiteY1" fmla="*/ 951827 h 951827"/>
              <a:gd name="connsiteX2" fmla="*/ 4690763 w 4690763"/>
              <a:gd name="connsiteY2" fmla="*/ 934480 h 951827"/>
              <a:gd name="connsiteX3" fmla="*/ 3667777 w 4690763"/>
              <a:gd name="connsiteY3" fmla="*/ 0 h 951827"/>
              <a:gd name="connsiteX0" fmla="*/ 3764245 w 4690763"/>
              <a:gd name="connsiteY0" fmla="*/ 0 h 786474"/>
              <a:gd name="connsiteX1" fmla="*/ 0 w 4690763"/>
              <a:gd name="connsiteY1" fmla="*/ 786474 h 786474"/>
              <a:gd name="connsiteX2" fmla="*/ 4690763 w 4690763"/>
              <a:gd name="connsiteY2" fmla="*/ 769127 h 786474"/>
              <a:gd name="connsiteX3" fmla="*/ 3764245 w 4690763"/>
              <a:gd name="connsiteY3" fmla="*/ 0 h 786474"/>
            </a:gdLst>
            <a:ahLst/>
            <a:cxnLst>
              <a:cxn ang="0">
                <a:pos x="connsiteX0" y="connsiteY0"/>
              </a:cxn>
              <a:cxn ang="0">
                <a:pos x="connsiteX1" y="connsiteY1"/>
              </a:cxn>
              <a:cxn ang="0">
                <a:pos x="connsiteX2" y="connsiteY2"/>
              </a:cxn>
              <a:cxn ang="0">
                <a:pos x="connsiteX3" y="connsiteY3"/>
              </a:cxn>
            </a:cxnLst>
            <a:rect l="l" t="t" r="r" b="b"/>
            <a:pathLst>
              <a:path w="4690763" h="786474">
                <a:moveTo>
                  <a:pt x="3764245" y="0"/>
                </a:moveTo>
                <a:lnTo>
                  <a:pt x="0" y="786474"/>
                </a:lnTo>
                <a:lnTo>
                  <a:pt x="4690763" y="769127"/>
                </a:lnTo>
                <a:lnTo>
                  <a:pt x="3764245" y="0"/>
                </a:lnTo>
                <a:close/>
              </a:path>
            </a:pathLst>
          </a:custGeom>
          <a:gradFill flip="none" rotWithShape="1">
            <a:gsLst>
              <a:gs pos="0">
                <a:schemeClr val="accent1">
                  <a:lumMod val="5000"/>
                  <a:lumOff val="95000"/>
                  <a:alpha val="0"/>
                </a:schemeClr>
              </a:gs>
              <a:gs pos="79000">
                <a:srgbClr val="66CCFF">
                  <a:alpha val="7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1024170" y="1064990"/>
            <a:ext cx="4556739" cy="1572475"/>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Straight Connector 166"/>
          <p:cNvCxnSpPr/>
          <p:nvPr/>
        </p:nvCxnSpPr>
        <p:spPr bwMode="gray">
          <a:xfrm>
            <a:off x="841533" y="5244091"/>
            <a:ext cx="0" cy="619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166"/>
          <p:cNvCxnSpPr/>
          <p:nvPr/>
        </p:nvCxnSpPr>
        <p:spPr bwMode="gray">
          <a:xfrm flipH="1">
            <a:off x="2380615" y="3384792"/>
            <a:ext cx="199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Group 165"/>
          <p:cNvGrpSpPr/>
          <p:nvPr/>
        </p:nvGrpSpPr>
        <p:grpSpPr bwMode="gray">
          <a:xfrm rot="10800000">
            <a:off x="947302" y="3375705"/>
            <a:ext cx="2618150" cy="892260"/>
            <a:chOff x="-1233037" y="914446"/>
            <a:chExt cx="1573823" cy="778776"/>
          </a:xfrm>
        </p:grpSpPr>
        <p:cxnSp>
          <p:nvCxnSpPr>
            <p:cNvPr id="2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Free Mobility Solution (1)</a:t>
            </a:r>
            <a:endParaRPr lang="en-US" altLang="zh-CN" dirty="0">
              <a:latin typeface="Huawei Sans" panose="020C0503030203020204" pitchFamily="34" charset="0"/>
              <a:sym typeface="Huawei Sans" panose="020C0503030203020204" pitchFamily="34" charset="0"/>
            </a:endParaRPr>
          </a:p>
        </p:txBody>
      </p:sp>
      <p:pic>
        <p:nvPicPr>
          <p:cNvPr id="3" name="图片 86" descr="核心交换机.png"/>
          <p:cNvPicPr>
            <a:picLocks noChangeAspect="1"/>
          </p:cNvPicPr>
          <p:nvPr/>
        </p:nvPicPr>
        <p:blipFill>
          <a:blip r:embed="rId3" cstate="print"/>
          <a:stretch>
            <a:fillRect/>
          </a:stretch>
        </p:blipFill>
        <p:spPr bwMode="gray">
          <a:xfrm>
            <a:off x="2032326" y="3202223"/>
            <a:ext cx="446281" cy="365140"/>
          </a:xfrm>
          <a:prstGeom prst="rect">
            <a:avLst/>
          </a:prstGeom>
        </p:spPr>
      </p:pic>
      <p:pic>
        <p:nvPicPr>
          <p:cNvPr id="4" name="图片 87" descr="汇聚交换机.png"/>
          <p:cNvPicPr>
            <a:picLocks noChangeAspect="1"/>
          </p:cNvPicPr>
          <p:nvPr/>
        </p:nvPicPr>
        <p:blipFill>
          <a:blip r:embed="rId4" cstate="print"/>
          <a:stretch>
            <a:fillRect/>
          </a:stretch>
        </p:blipFill>
        <p:spPr bwMode="gray">
          <a:xfrm>
            <a:off x="657119" y="4187663"/>
            <a:ext cx="368827" cy="301768"/>
          </a:xfrm>
          <a:prstGeom prst="rect">
            <a:avLst/>
          </a:prstGeom>
        </p:spPr>
      </p:pic>
      <p:pic>
        <p:nvPicPr>
          <p:cNvPr id="6" name="图片 105" descr="AP.png"/>
          <p:cNvPicPr>
            <a:picLocks noChangeAspect="1"/>
          </p:cNvPicPr>
          <p:nvPr/>
        </p:nvPicPr>
        <p:blipFill>
          <a:blip r:embed="rId5" cstate="print"/>
          <a:stretch>
            <a:fillRect/>
          </a:stretch>
        </p:blipFill>
        <p:spPr bwMode="gray">
          <a:xfrm>
            <a:off x="4546039" y="4982418"/>
            <a:ext cx="368827" cy="301768"/>
          </a:xfrm>
          <a:prstGeom prst="rect">
            <a:avLst/>
          </a:prstGeom>
        </p:spPr>
      </p:pic>
      <p:pic>
        <p:nvPicPr>
          <p:cNvPr id="5" name="图片 76" descr="接入交换机.png"/>
          <p:cNvPicPr>
            <a:picLocks noChangeAspect="1"/>
          </p:cNvPicPr>
          <p:nvPr/>
        </p:nvPicPr>
        <p:blipFill>
          <a:blip r:embed="rId6" cstate="print"/>
          <a:stretch>
            <a:fillRect/>
          </a:stretch>
        </p:blipFill>
        <p:spPr bwMode="gray">
          <a:xfrm>
            <a:off x="657119" y="4982418"/>
            <a:ext cx="368827" cy="301768"/>
          </a:xfrm>
          <a:prstGeom prst="rect">
            <a:avLst/>
          </a:prstGeom>
        </p:spPr>
      </p:pic>
      <p:pic>
        <p:nvPicPr>
          <p:cNvPr id="7" name="图片 76" descr="接入交换机.png"/>
          <p:cNvPicPr>
            <a:picLocks noChangeAspect="1"/>
          </p:cNvPicPr>
          <p:nvPr/>
        </p:nvPicPr>
        <p:blipFill>
          <a:blip r:embed="rId6" cstate="print"/>
          <a:stretch>
            <a:fillRect/>
          </a:stretch>
        </p:blipFill>
        <p:spPr bwMode="gray">
          <a:xfrm>
            <a:off x="3484985" y="4982418"/>
            <a:ext cx="368827" cy="301768"/>
          </a:xfrm>
          <a:prstGeom prst="rect">
            <a:avLst/>
          </a:prstGeom>
        </p:spPr>
      </p:pic>
      <p:pic>
        <p:nvPicPr>
          <p:cNvPr id="19" name="图片 87" descr="汇聚交换机.png"/>
          <p:cNvPicPr>
            <a:picLocks noChangeAspect="1"/>
          </p:cNvPicPr>
          <p:nvPr/>
        </p:nvPicPr>
        <p:blipFill>
          <a:blip r:embed="rId4" cstate="print"/>
          <a:stretch>
            <a:fillRect/>
          </a:stretch>
        </p:blipFill>
        <p:spPr bwMode="gray">
          <a:xfrm>
            <a:off x="3484985" y="4187663"/>
            <a:ext cx="368827" cy="301768"/>
          </a:xfrm>
          <a:prstGeom prst="rect">
            <a:avLst/>
          </a:prstGeom>
        </p:spPr>
      </p:pic>
      <p:cxnSp>
        <p:nvCxnSpPr>
          <p:cNvPr id="23" name="Straight Connector 166"/>
          <p:cNvCxnSpPr>
            <a:stCxn id="4" idx="2"/>
            <a:endCxn id="5" idx="0"/>
          </p:cNvCxnSpPr>
          <p:nvPr/>
        </p:nvCxnSpPr>
        <p:spPr bwMode="gray">
          <a:xfrm>
            <a:off x="841533"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166"/>
          <p:cNvCxnSpPr>
            <a:stCxn id="19" idx="2"/>
            <a:endCxn id="7" idx="0"/>
          </p:cNvCxnSpPr>
          <p:nvPr/>
        </p:nvCxnSpPr>
        <p:spPr bwMode="gray">
          <a:xfrm>
            <a:off x="3669399"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166"/>
          <p:cNvCxnSpPr>
            <a:stCxn id="6" idx="1"/>
            <a:endCxn id="7" idx="3"/>
          </p:cNvCxnSpPr>
          <p:nvPr/>
        </p:nvCxnSpPr>
        <p:spPr bwMode="gray">
          <a:xfrm flipH="1">
            <a:off x="3853812" y="5133302"/>
            <a:ext cx="6922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bwMode="gray">
          <a:xfrm>
            <a:off x="6309497" y="990494"/>
            <a:ext cx="5345112" cy="4396975"/>
          </a:xfrm>
          <a:prstGeom prst="rect">
            <a:avLst/>
          </a:prstGeom>
          <a:noFill/>
        </p:spPr>
        <p:txBody>
          <a:bodyPr wrap="square" rtlCol="0">
            <a:noAutofit/>
          </a:bodyPr>
          <a:lstStyle/>
          <a:p>
            <a:pPr fontAlgn="ctr">
              <a:spcAft>
                <a:spcPts val="600"/>
              </a:spcAft>
            </a:pPr>
            <a:r>
              <a:rPr lang="en-US" sz="1400" b="1" dirty="0" smtClean="0">
                <a:solidFill>
                  <a:prstClr val="black"/>
                </a:solidFill>
                <a:latin typeface="Huawei Sans" panose="020C0503030203020204" pitchFamily="34" charset="0"/>
              </a:rPr>
              <a:t>Scenario description</a:t>
            </a:r>
            <a:endParaRPr lang="en-US" altLang="zh-CN" sz="1400" b="1" dirty="0" smtClean="0">
              <a:solidFill>
                <a:prstClr val="black"/>
              </a:solidFill>
              <a:latin typeface="Huawei Sans" panose="020C0503030203020204" pitchFamily="34" charset="0"/>
            </a:endParaRP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Centralized authentication point + centralized policy enforcement point</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The authentication point and policy enforcement point are combined on the core device.</a:t>
            </a:r>
          </a:p>
          <a:p>
            <a:pPr marL="176213" indent="-176213" fontAlgn="ctr">
              <a:spcAft>
                <a:spcPts val="600"/>
              </a:spcAft>
              <a:buFont typeface="Arial" pitchFamily="34" charset="0"/>
              <a:buChar char="•"/>
            </a:pPr>
            <a:r>
              <a:rPr lang="en-US" sz="1400" dirty="0" smtClean="0">
                <a:latin typeface="Huawei Sans" panose="020C0503030203020204" pitchFamily="34" charset="0"/>
              </a:rPr>
              <a:t>Devices do not support </a:t>
            </a:r>
            <a:r>
              <a:rPr lang="en-US" sz="1400" dirty="0" err="1" smtClean="0">
                <a:latin typeface="Huawei Sans" panose="020C0503030203020204" pitchFamily="34" charset="0"/>
              </a:rPr>
              <a:t>VXLAN</a:t>
            </a:r>
            <a:r>
              <a:rPr lang="en-US" sz="1400" dirty="0" smtClean="0">
                <a:latin typeface="Huawei Sans" panose="020C0503030203020204" pitchFamily="34" charset="0"/>
              </a:rPr>
              <a:t>.</a:t>
            </a:r>
          </a:p>
          <a:p>
            <a:pPr fontAlgn="ctr">
              <a:spcAft>
                <a:spcPts val="600"/>
              </a:spcAft>
            </a:pPr>
            <a:r>
              <a:rPr lang="en-US" sz="1400" b="1" dirty="0" smtClean="0">
                <a:solidFill>
                  <a:prstClr val="black"/>
                </a:solidFill>
                <a:latin typeface="Huawei Sans" panose="020C0503030203020204" pitchFamily="34" charset="0"/>
              </a:rPr>
              <a:t>Scenario characteristics</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The core device functions as the centralized authentication point for both wired and wireless users on the entire network.</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The core device also works as the centralized policy enforcement point for free mobility.</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The core device stores authentication information about all users on the network. After traffic is forwarded to the core device, it enforces policies based on the policy control matrix defined by users.</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The network does not need to support or deploy </a:t>
            </a: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a:t>
            </a:r>
            <a:endParaRPr lang="en-US" altLang="zh-CN" sz="1400" dirty="0">
              <a:solidFill>
                <a:prstClr val="black"/>
              </a:solidFill>
              <a:latin typeface="Huawei Sans" panose="020C0503030203020204" pitchFamily="34" charset="0"/>
            </a:endParaRPr>
          </a:p>
        </p:txBody>
      </p:sp>
      <p:pic>
        <p:nvPicPr>
          <p:cNvPr id="35" name="图片 14" descr="日志告警服务器-蓝.png"/>
          <p:cNvPicPr>
            <a:picLocks noChangeAspect="1"/>
          </p:cNvPicPr>
          <p:nvPr/>
        </p:nvPicPr>
        <p:blipFill>
          <a:blip r:embed="rId7" cstate="print"/>
          <a:stretch>
            <a:fillRect/>
          </a:stretch>
        </p:blipFill>
        <p:spPr bwMode="gray">
          <a:xfrm>
            <a:off x="596256" y="5779409"/>
            <a:ext cx="490552" cy="306312"/>
          </a:xfrm>
          <a:prstGeom prst="rect">
            <a:avLst/>
          </a:prstGeom>
        </p:spPr>
      </p:pic>
      <p:pic>
        <p:nvPicPr>
          <p:cNvPr id="36" name="图片 157" descr="故障链路.png"/>
          <p:cNvPicPr>
            <a:picLocks noChangeAspect="1"/>
          </p:cNvPicPr>
          <p:nvPr/>
        </p:nvPicPr>
        <p:blipFill>
          <a:blip r:embed="rId8" cstate="print"/>
          <a:stretch>
            <a:fillRect/>
          </a:stretch>
        </p:blipFill>
        <p:spPr bwMode="gray">
          <a:xfrm>
            <a:off x="4546039" y="5766174"/>
            <a:ext cx="446281" cy="332783"/>
          </a:xfrm>
          <a:prstGeom prst="rect">
            <a:avLst/>
          </a:prstGeom>
        </p:spPr>
      </p:pic>
      <p:grpSp>
        <p:nvGrpSpPr>
          <p:cNvPr id="38" name="组合 758"/>
          <p:cNvGrpSpPr/>
          <p:nvPr/>
        </p:nvGrpSpPr>
        <p:grpSpPr bwMode="gray">
          <a:xfrm flipV="1">
            <a:off x="4612344" y="5324181"/>
            <a:ext cx="236214" cy="200032"/>
            <a:chOff x="7440613" y="4868863"/>
            <a:chExt cx="1019175" cy="828675"/>
          </a:xfrm>
          <a:solidFill>
            <a:schemeClr val="bg1">
              <a:lumMod val="75000"/>
            </a:schemeClr>
          </a:solidFill>
        </p:grpSpPr>
        <p:sp>
          <p:nvSpPr>
            <p:cNvPr id="3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41" name="表格 40"/>
          <p:cNvGraphicFramePr>
            <a:graphicFrameLocks noGrp="1"/>
          </p:cNvGraphicFramePr>
          <p:nvPr>
            <p:extLst/>
          </p:nvPr>
        </p:nvGraphicFramePr>
        <p:xfrm>
          <a:off x="1097521" y="1451958"/>
          <a:ext cx="1420414" cy="977164"/>
        </p:xfrm>
        <a:graphic>
          <a:graphicData uri="http://schemas.openxmlformats.org/drawingml/2006/table">
            <a:tbl>
              <a:tblPr firstRow="1" bandRow="1"/>
              <a:tblGrid>
                <a:gridCol w="760288"/>
                <a:gridCol w="660126"/>
              </a:tblGrid>
              <a:tr h="26104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Group Name</a:t>
                      </a:r>
                      <a:endParaRPr lang="en-US" sz="900" b="0" dirty="0">
                        <a:solidFill>
                          <a:schemeClr val="tx1"/>
                        </a:solidFill>
                        <a:latin typeface="Huawei Sans" panose="020C0503030203020204" pitchFamily="34" charset="0"/>
                      </a:endParaRPr>
                    </a:p>
                  </a:txBody>
                  <a:tcPr marL="36000" marR="36000" marT="18000" marB="18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Group ID</a:t>
                      </a:r>
                      <a:endParaRPr lang="en-US" sz="900" b="0" dirty="0">
                        <a:solidFill>
                          <a:schemeClr val="tx1"/>
                        </a:solidFill>
                        <a:latin typeface="Huawei Sans" panose="020C0503030203020204" pitchFamily="34" charset="0"/>
                      </a:endParaRPr>
                    </a:p>
                  </a:txBody>
                  <a:tcPr marL="36000" marR="36000" marT="18000" marB="18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17903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900" b="0" dirty="0" smtClean="0">
                          <a:solidFill>
                            <a:schemeClr val="tx1"/>
                          </a:solidFill>
                          <a:latin typeface="Huawei Sans" panose="020C0503030203020204" pitchFamily="34" charset="0"/>
                        </a:rPr>
                        <a:t>Sales</a:t>
                      </a:r>
                      <a:endParaRPr lang="en-US" sz="900" b="0" dirty="0">
                        <a:solidFill>
                          <a:schemeClr val="tx1"/>
                        </a:solidFill>
                        <a:latin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1</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17903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dirty="0" smtClean="0">
                          <a:solidFill>
                            <a:prstClr val="black"/>
                          </a:solidFill>
                          <a:latin typeface="Huawei Sans" panose="020C0503030203020204" pitchFamily="34" charset="0"/>
                        </a:rPr>
                        <a:t>R&amp;D</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2</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179030">
                <a:tc>
                  <a:txBody>
                    <a:bodyPr/>
                    <a:lstStyle/>
                    <a:p>
                      <a:pPr algn="ctr" fontAlgn="ctr"/>
                      <a:r>
                        <a:rPr lang="en-US" sz="900" dirty="0" smtClean="0">
                          <a:solidFill>
                            <a:prstClr val="black"/>
                          </a:solidFill>
                          <a:latin typeface="Huawei Sans" panose="020C0503030203020204" pitchFamily="34" charset="0"/>
                        </a:rPr>
                        <a:t>Marketing</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3</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17903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43" name="表格 42"/>
          <p:cNvGraphicFramePr>
            <a:graphicFrameLocks noGrp="1"/>
          </p:cNvGraphicFramePr>
          <p:nvPr>
            <p:extLst/>
          </p:nvPr>
        </p:nvGraphicFramePr>
        <p:xfrm>
          <a:off x="2591285" y="1441072"/>
          <a:ext cx="2826760" cy="988049"/>
        </p:xfrm>
        <a:graphic>
          <a:graphicData uri="http://schemas.openxmlformats.org/drawingml/2006/table">
            <a:tbl>
              <a:tblPr firstRow="1" bandRow="1"/>
              <a:tblGrid>
                <a:gridCol w="565352"/>
                <a:gridCol w="565352"/>
                <a:gridCol w="565352"/>
                <a:gridCol w="565352"/>
                <a:gridCol w="565352"/>
              </a:tblGrid>
              <a:tr h="205833">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Sales</a:t>
                      </a:r>
                      <a:endParaRPr lang="en-US" altLang="zh-CN" sz="900" b="0" dirty="0">
                        <a:solidFill>
                          <a:schemeClr val="tx1"/>
                        </a:solidFill>
                        <a:latin typeface="Huawei Sans" panose="020C0503030203020204" pitchFamily="34" charset="0"/>
                        <a:ea typeface="微软雅黑" panose="020B0503020204020204" pitchFamily="34" charset="-122"/>
                        <a:cs typeface="+mn-cs"/>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ctr"/>
                      <a:r>
                        <a:rPr lang="en-US" sz="900" dirty="0" smtClean="0">
                          <a:solidFill>
                            <a:prstClr val="black"/>
                          </a:solidFill>
                          <a:latin typeface="Huawei Sans" panose="020C0503030203020204" pitchFamily="34" charset="0"/>
                        </a:rPr>
                        <a:t>R&amp;D</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ctr"/>
                      <a:r>
                        <a:rPr lang="en-US" sz="900" dirty="0" smtClean="0">
                          <a:solidFill>
                            <a:prstClr val="black"/>
                          </a:solidFill>
                          <a:latin typeface="Huawei Sans" panose="020C0503030203020204" pitchFamily="34" charset="0"/>
                        </a:rPr>
                        <a:t>Marketing</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ctr"/>
                      <a:r>
                        <a:rPr lang="en-US" sz="900" b="0" dirty="0" smtClean="0">
                          <a:solidFill>
                            <a:schemeClr val="tx1"/>
                          </a:solidFill>
                          <a:latin typeface="Huawei Sans" panose="020C0503030203020204" pitchFamily="34" charset="0"/>
                        </a:rPr>
                        <a:t>…</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19555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Sales</a:t>
                      </a:r>
                      <a:endParaRPr lang="en-US" altLang="zh-CN" sz="900" b="0" dirty="0">
                        <a:solidFill>
                          <a:schemeClr val="tx1"/>
                        </a:solidFill>
                        <a:latin typeface="Huawei Sans" panose="020C0503030203020204" pitchFamily="34" charset="0"/>
                        <a:ea typeface="微软雅黑" panose="020B0503020204020204" pitchFamily="34" charset="-122"/>
                        <a:cs typeface="+mn-cs"/>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900" dirty="0" smtClean="0">
                          <a:solidFill>
                            <a:schemeClr val="tx1"/>
                          </a:solidFill>
                          <a:latin typeface="Huawei Sans" panose="020C0503030203020204" pitchFamily="34" charset="0"/>
                        </a:rPr>
                        <a:t>√</a:t>
                      </a:r>
                      <a:endParaRPr lang="en-US" sz="900" dirty="0">
                        <a:solidFill>
                          <a:schemeClr val="tx1"/>
                        </a:solidFill>
                        <a:latin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900" dirty="0" smtClean="0">
                          <a:solidFill>
                            <a:schemeClr val="tx1"/>
                          </a:solidFill>
                          <a:latin typeface="Huawei Sans" panose="020C0503030203020204" pitchFamily="34" charset="0"/>
                        </a:rPr>
                        <a:t>√</a:t>
                      </a:r>
                      <a:endParaRPr lang="en-US" sz="900" dirty="0">
                        <a:solidFill>
                          <a:schemeClr val="tx1"/>
                        </a:solidFill>
                        <a:latin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19555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dirty="0" smtClean="0">
                          <a:solidFill>
                            <a:prstClr val="black"/>
                          </a:solidFill>
                          <a:latin typeface="Huawei Sans" panose="020C0503030203020204" pitchFamily="34" charset="0"/>
                        </a:rPr>
                        <a:t>R&amp;D</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195554">
                <a:tc>
                  <a:txBody>
                    <a:bodyPr/>
                    <a:lstStyle/>
                    <a:p>
                      <a:pPr algn="ctr" fontAlgn="ctr"/>
                      <a:r>
                        <a:rPr lang="en-US" sz="900" dirty="0" smtClean="0">
                          <a:solidFill>
                            <a:prstClr val="black"/>
                          </a:solidFill>
                          <a:latin typeface="Huawei Sans" panose="020C0503030203020204" pitchFamily="34" charset="0"/>
                        </a:rPr>
                        <a:t>Marketing</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900" dirty="0" smtClean="0">
                          <a:solidFill>
                            <a:schemeClr val="tx1"/>
                          </a:solidFill>
                          <a:latin typeface="Huawei Sans" panose="020C0503030203020204" pitchFamily="34" charset="0"/>
                        </a:rPr>
                        <a:t>√</a:t>
                      </a:r>
                      <a:endParaRPr lang="en-US" sz="900" dirty="0">
                        <a:solidFill>
                          <a:schemeClr val="tx1"/>
                        </a:solidFill>
                        <a:latin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19555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900" b="0" dirty="0" smtClean="0">
                          <a:solidFill>
                            <a:schemeClr val="tx1">
                              <a:lumMod val="75000"/>
                              <a:lumOff val="25000"/>
                            </a:schemeClr>
                          </a:solidFill>
                          <a:latin typeface="Huawei Sans" panose="020C0503030203020204" pitchFamily="34" charset="0"/>
                        </a:rPr>
                        <a:t>…</a:t>
                      </a:r>
                      <a:endParaRPr lang="en-US" altLang="zh-CN" sz="9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900" b="0" dirty="0" smtClean="0">
                          <a:solidFill>
                            <a:schemeClr val="tx1">
                              <a:lumMod val="75000"/>
                              <a:lumOff val="25000"/>
                            </a:schemeClr>
                          </a:solidFill>
                          <a:latin typeface="Huawei Sans" panose="020C0503030203020204" pitchFamily="34" charset="0"/>
                        </a:rPr>
                        <a:t>…</a:t>
                      </a:r>
                      <a:endParaRPr lang="en-US" altLang="zh-CN" sz="9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900" b="0" dirty="0" smtClean="0">
                          <a:solidFill>
                            <a:schemeClr val="tx1">
                              <a:lumMod val="75000"/>
                              <a:lumOff val="25000"/>
                            </a:schemeClr>
                          </a:solidFill>
                          <a:latin typeface="Huawei Sans" panose="020C0503030203020204" pitchFamily="34" charset="0"/>
                        </a:rPr>
                        <a:t>…</a:t>
                      </a:r>
                      <a:endParaRPr lang="en-US" altLang="zh-CN" sz="9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45" name="文本框 44"/>
          <p:cNvSpPr txBox="1"/>
          <p:nvPr/>
        </p:nvSpPr>
        <p:spPr bwMode="gray">
          <a:xfrm>
            <a:off x="1097520" y="5701732"/>
            <a:ext cx="954107" cy="461665"/>
          </a:xfrm>
          <a:prstGeom prst="rect">
            <a:avLst/>
          </a:prstGeom>
          <a:noFill/>
        </p:spPr>
        <p:txBody>
          <a:bodyPr wrap="none" rtlCol="0">
            <a:noAutofit/>
          </a:bodyPr>
          <a:lstStyle/>
          <a:p>
            <a:pPr fontAlgn="ctr"/>
            <a:r>
              <a:rPr lang="en-US" sz="1200" dirty="0" err="1" smtClean="0">
                <a:latin typeface="Huawei Sans" panose="020C0503030203020204" pitchFamily="34" charset="0"/>
              </a:rPr>
              <a:t>PC1</a:t>
            </a:r>
            <a:r>
              <a:rPr lang="en-US" sz="1200" dirty="0" smtClean="0">
                <a:latin typeface="Huawei Sans" panose="020C0503030203020204" pitchFamily="34" charset="0"/>
              </a:rPr>
              <a:t> 1.1.1.1</a:t>
            </a:r>
          </a:p>
          <a:p>
            <a:pPr algn="ctr" fontAlgn="ctr"/>
            <a:r>
              <a:rPr lang="en-US" sz="1200" dirty="0" smtClean="0">
                <a:latin typeface="Huawei Sans" panose="020C0503030203020204" pitchFamily="34" charset="0"/>
              </a:rPr>
              <a:t>Sales </a:t>
            </a:r>
            <a:r>
              <a:rPr lang="en-US" sz="1200" dirty="0" smtClean="0">
                <a:solidFill>
                  <a:prstClr val="black"/>
                </a:solidFill>
                <a:latin typeface="Huawei Sans" panose="020C0503030203020204" pitchFamily="34" charset="0"/>
              </a:rPr>
              <a:t>user</a:t>
            </a:r>
            <a:endParaRPr lang="en-US" altLang="zh-CN" sz="1200" dirty="0">
              <a:solidFill>
                <a:prstClr val="black"/>
              </a:solidFill>
              <a:latin typeface="Huawei Sans" panose="020C0503030203020204" pitchFamily="34" charset="0"/>
            </a:endParaRPr>
          </a:p>
        </p:txBody>
      </p:sp>
      <p:sp>
        <p:nvSpPr>
          <p:cNvPr id="46" name="文本框 45"/>
          <p:cNvSpPr txBox="1"/>
          <p:nvPr/>
        </p:nvSpPr>
        <p:spPr bwMode="gray">
          <a:xfrm>
            <a:off x="5030316" y="5701732"/>
            <a:ext cx="1249060" cy="461665"/>
          </a:xfrm>
          <a:prstGeom prst="rect">
            <a:avLst/>
          </a:prstGeom>
          <a:noFill/>
        </p:spPr>
        <p:txBody>
          <a:bodyPr wrap="none" rtlCol="0">
            <a:noAutofit/>
          </a:bodyPr>
          <a:lstStyle/>
          <a:p>
            <a:pPr fontAlgn="ctr"/>
            <a:r>
              <a:rPr lang="en-US" sz="1200" dirty="0" err="1" smtClean="0">
                <a:latin typeface="Huawei Sans" panose="020C0503030203020204" pitchFamily="34" charset="0"/>
              </a:rPr>
              <a:t>PC3</a:t>
            </a:r>
            <a:r>
              <a:rPr lang="en-US" sz="1200" dirty="0" smtClean="0">
                <a:latin typeface="Huawei Sans" panose="020C0503030203020204" pitchFamily="34" charset="0"/>
              </a:rPr>
              <a:t> 3.3.3.3</a:t>
            </a:r>
          </a:p>
          <a:p>
            <a:pPr fontAlgn="ctr"/>
            <a:r>
              <a:rPr lang="en-US" sz="1200" dirty="0" smtClean="0">
                <a:solidFill>
                  <a:prstClr val="black"/>
                </a:solidFill>
                <a:latin typeface="Huawei Sans" panose="020C0503030203020204" pitchFamily="34" charset="0"/>
              </a:rPr>
              <a:t>Marketing user</a:t>
            </a:r>
            <a:endParaRPr lang="en-US" altLang="zh-CN" sz="1200" dirty="0">
              <a:solidFill>
                <a:prstClr val="black"/>
              </a:solidFill>
              <a:latin typeface="Huawei Sans" panose="020C0503030203020204" pitchFamily="34" charset="0"/>
            </a:endParaRPr>
          </a:p>
        </p:txBody>
      </p:sp>
      <p:sp>
        <p:nvSpPr>
          <p:cNvPr id="49" name="文本框 48"/>
          <p:cNvSpPr txBox="1"/>
          <p:nvPr/>
        </p:nvSpPr>
        <p:spPr bwMode="gray">
          <a:xfrm>
            <a:off x="1507887" y="3042320"/>
            <a:ext cx="521297"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1016475" y="4194161"/>
            <a:ext cx="603050" cy="276999"/>
          </a:xfrm>
          <a:prstGeom prst="rect">
            <a:avLst/>
          </a:prstGeom>
          <a:noFill/>
        </p:spPr>
        <p:txBody>
          <a:bodyPr wrap="none" rtlCol="0">
            <a:noAutofit/>
          </a:bodyPr>
          <a:lstStyle/>
          <a:p>
            <a:pPr algn="ctr" fontAlgn="ctr"/>
            <a:r>
              <a:rPr lang="en-US" sz="1200" dirty="0" err="1" smtClean="0">
                <a:solidFill>
                  <a:schemeClr val="bg1">
                    <a:lumMod val="75000"/>
                  </a:schemeClr>
                </a:solidFill>
                <a:latin typeface="Huawei Sans" panose="020C0503030203020204" pitchFamily="34" charset="0"/>
              </a:rPr>
              <a:t>AGG1</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2900404" y="4194161"/>
            <a:ext cx="603050" cy="276999"/>
          </a:xfrm>
          <a:prstGeom prst="rect">
            <a:avLst/>
          </a:prstGeom>
          <a:noFill/>
        </p:spPr>
        <p:txBody>
          <a:bodyPr wrap="none" rtlCol="0">
            <a:noAutofit/>
          </a:bodyPr>
          <a:lstStyle/>
          <a:p>
            <a:pPr algn="r" fontAlgn="ctr"/>
            <a:r>
              <a:rPr lang="en-US" sz="1200" dirty="0" err="1" smtClean="0">
                <a:solidFill>
                  <a:schemeClr val="bg1">
                    <a:lumMod val="75000"/>
                  </a:schemeClr>
                </a:solidFill>
                <a:latin typeface="Huawei Sans" panose="020C0503030203020204" pitchFamily="34" charset="0"/>
              </a:rPr>
              <a:t>AGG2</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1016475" y="4982418"/>
            <a:ext cx="750526" cy="276999"/>
          </a:xfrm>
          <a:prstGeom prst="rect">
            <a:avLst/>
          </a:prstGeom>
          <a:noFill/>
        </p:spPr>
        <p:txBody>
          <a:bodyPr wrap="none" rtlCol="0">
            <a:noAutofit/>
          </a:bodyPr>
          <a:lstStyle/>
          <a:p>
            <a:pPr algn="ctr" fontAlgn="ctr"/>
            <a:r>
              <a:rPr lang="en-US" sz="1200" dirty="0" err="1" smtClean="0">
                <a:solidFill>
                  <a:schemeClr val="bg1">
                    <a:lumMod val="75000"/>
                  </a:schemeClr>
                </a:solidFill>
                <a:latin typeface="Huawei Sans" panose="020C0503030203020204" pitchFamily="34" charset="0"/>
              </a:rPr>
              <a:t>Access1</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2752928" y="4982418"/>
            <a:ext cx="750526" cy="276999"/>
          </a:xfrm>
          <a:prstGeom prst="rect">
            <a:avLst/>
          </a:prstGeom>
          <a:noFill/>
        </p:spPr>
        <p:txBody>
          <a:bodyPr wrap="none" rtlCol="0">
            <a:noAutofit/>
          </a:bodyPr>
          <a:lstStyle/>
          <a:p>
            <a:pPr algn="r" fontAlgn="ctr"/>
            <a:r>
              <a:rPr lang="en-US" sz="1200" dirty="0" err="1" smtClean="0">
                <a:solidFill>
                  <a:schemeClr val="bg1">
                    <a:lumMod val="75000"/>
                  </a:schemeClr>
                </a:solidFill>
                <a:latin typeface="Huawei Sans" panose="020C0503030203020204" pitchFamily="34" charset="0"/>
              </a:rPr>
              <a:t>Access2</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1150993" y="1125150"/>
            <a:ext cx="1196161" cy="276999"/>
          </a:xfrm>
          <a:prstGeom prst="rect">
            <a:avLst/>
          </a:prstGeom>
          <a:noFill/>
        </p:spPr>
        <p:txBody>
          <a:bodyPr wrap="none" rtlCol="0">
            <a:noAutofit/>
          </a:bodyPr>
          <a:lstStyle/>
          <a:p>
            <a:pPr algn="ctr" fontAlgn="ctr"/>
            <a:r>
              <a:rPr lang="en-US" sz="1200" dirty="0" smtClean="0">
                <a:solidFill>
                  <a:prstClr val="black"/>
                </a:solidFill>
                <a:latin typeface="Huawei Sans" panose="020C0503030203020204" pitchFamily="34" charset="0"/>
              </a:rPr>
              <a:t>Security group</a:t>
            </a:r>
            <a:endParaRPr lang="en-US" altLang="zh-CN" sz="1200" dirty="0">
              <a:solidFill>
                <a:prstClr val="black"/>
              </a:solidFill>
              <a:latin typeface="Huawei Sans" panose="020C0503030203020204" pitchFamily="34" charset="0"/>
            </a:endParaRPr>
          </a:p>
        </p:txBody>
      </p:sp>
      <p:sp>
        <p:nvSpPr>
          <p:cNvPr id="47" name="文本框 46"/>
          <p:cNvSpPr txBox="1"/>
          <p:nvPr/>
        </p:nvSpPr>
        <p:spPr bwMode="gray">
          <a:xfrm>
            <a:off x="2380179" y="1125150"/>
            <a:ext cx="3297699"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Security group-based policy control matrix</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Straight Connector 166"/>
          <p:cNvCxnSpPr>
            <a:stCxn id="7" idx="2"/>
            <a:endCxn id="54" idx="0"/>
          </p:cNvCxnSpPr>
          <p:nvPr/>
        </p:nvCxnSpPr>
        <p:spPr bwMode="gray">
          <a:xfrm flipH="1">
            <a:off x="3669398" y="5284186"/>
            <a:ext cx="1" cy="4952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图片 14" descr="日志告警服务器-蓝.png"/>
          <p:cNvPicPr>
            <a:picLocks noChangeAspect="1"/>
          </p:cNvPicPr>
          <p:nvPr/>
        </p:nvPicPr>
        <p:blipFill>
          <a:blip r:embed="rId7" cstate="print"/>
          <a:stretch>
            <a:fillRect/>
          </a:stretch>
        </p:blipFill>
        <p:spPr bwMode="gray">
          <a:xfrm>
            <a:off x="3424122" y="5779409"/>
            <a:ext cx="490552" cy="306312"/>
          </a:xfrm>
          <a:prstGeom prst="rect">
            <a:avLst/>
          </a:prstGeom>
        </p:spPr>
      </p:pic>
      <p:sp>
        <p:nvSpPr>
          <p:cNvPr id="55" name="文本框 54"/>
          <p:cNvSpPr txBox="1"/>
          <p:nvPr/>
        </p:nvSpPr>
        <p:spPr bwMode="gray">
          <a:xfrm>
            <a:off x="2480626" y="5701732"/>
            <a:ext cx="954108" cy="461665"/>
          </a:xfrm>
          <a:prstGeom prst="rect">
            <a:avLst/>
          </a:prstGeom>
          <a:noFill/>
        </p:spPr>
        <p:txBody>
          <a:bodyPr wrap="none" rtlCol="0">
            <a:noAutofit/>
          </a:bodyPr>
          <a:lstStyle/>
          <a:p>
            <a:pPr algn="r" fontAlgn="ctr"/>
            <a:r>
              <a:rPr lang="en-US" sz="1200" dirty="0" err="1" smtClean="0">
                <a:latin typeface="Huawei Sans" panose="020C0503030203020204" pitchFamily="34" charset="0"/>
              </a:rPr>
              <a:t>PC2</a:t>
            </a:r>
            <a:r>
              <a:rPr lang="en-US" sz="1200" dirty="0" smtClean="0">
                <a:latin typeface="Huawei Sans" panose="020C0503030203020204" pitchFamily="34" charset="0"/>
              </a:rPr>
              <a:t> 2.2.2.2</a:t>
            </a:r>
          </a:p>
          <a:p>
            <a:pPr algn="r" fontAlgn="ctr"/>
            <a:r>
              <a:rPr lang="en-US" sz="1200" dirty="0" smtClean="0">
                <a:solidFill>
                  <a:prstClr val="black"/>
                </a:solidFill>
                <a:latin typeface="Huawei Sans" panose="020C0503030203020204" pitchFamily="34" charset="0"/>
              </a:rPr>
              <a:t>R&amp;D user</a:t>
            </a:r>
            <a:endParaRPr lang="en-US" altLang="zh-CN" sz="1200" dirty="0">
              <a:solidFill>
                <a:prstClr val="black"/>
              </a:solidFill>
              <a:latin typeface="Huawei Sans" panose="020C0503030203020204" pitchFamily="34" charset="0"/>
            </a:endParaRPr>
          </a:p>
        </p:txBody>
      </p:sp>
      <p:sp>
        <p:nvSpPr>
          <p:cNvPr id="57" name="椭圆 56"/>
          <p:cNvSpPr>
            <a:spLocks noChangeAspect="1"/>
          </p:cNvSpPr>
          <p:nvPr/>
        </p:nvSpPr>
        <p:spPr bwMode="gray">
          <a:xfrm>
            <a:off x="6353237" y="5987355"/>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a:spLocks noChangeAspect="1"/>
          </p:cNvSpPr>
          <p:nvPr/>
        </p:nvSpPr>
        <p:spPr bwMode="gray">
          <a:xfrm>
            <a:off x="7551739" y="5987355"/>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6428163" y="5841300"/>
            <a:ext cx="1068289" cy="40011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000" dirty="0" smtClean="0">
                <a:solidFill>
                  <a:srgbClr val="000000"/>
                </a:solidFill>
                <a:latin typeface="Huawei Sans" panose="020C0503030203020204" pitchFamily="34" charset="0"/>
              </a:rPr>
              <a:t>Authentication point</a:t>
            </a:r>
            <a:endParaRPr lang="en-US" altLang="zh-CN" sz="1000" dirty="0">
              <a:solidFill>
                <a:srgbClr val="000000"/>
              </a:solidFill>
              <a:latin typeface="Huawei Sans" panose="020C0503030203020204" pitchFamily="34" charset="0"/>
              <a:ea typeface="微软雅黑" panose="020B0503020204020204" pitchFamily="34" charset="-122"/>
            </a:endParaRPr>
          </a:p>
        </p:txBody>
      </p:sp>
      <p:sp>
        <p:nvSpPr>
          <p:cNvPr id="60" name="文本框 59"/>
          <p:cNvSpPr txBox="1"/>
          <p:nvPr/>
        </p:nvSpPr>
        <p:spPr bwMode="gray">
          <a:xfrm>
            <a:off x="7618296" y="5757865"/>
            <a:ext cx="1403565" cy="553998"/>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000" dirty="0" smtClean="0">
                <a:solidFill>
                  <a:srgbClr val="000000"/>
                </a:solidFill>
                <a:latin typeface="Huawei Sans" panose="020C0503030203020204" pitchFamily="34" charset="0"/>
              </a:rPr>
              <a:t>Policy enforcement point</a:t>
            </a:r>
            <a:endParaRPr lang="en-US" altLang="zh-CN" sz="1000" dirty="0">
              <a:solidFill>
                <a:srgbClr val="000000"/>
              </a:solidFill>
              <a:latin typeface="Huawei Sans" panose="020C0503030203020204" pitchFamily="34" charset="0"/>
              <a:ea typeface="微软雅黑" panose="020B0503020204020204" pitchFamily="34" charset="-122"/>
            </a:endParaRPr>
          </a:p>
        </p:txBody>
      </p:sp>
      <p:pic>
        <p:nvPicPr>
          <p:cNvPr id="70" name="图片 6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037313" y="3222528"/>
            <a:ext cx="947389" cy="538549"/>
          </a:xfrm>
          <a:prstGeom prst="rect">
            <a:avLst/>
          </a:prstGeom>
        </p:spPr>
      </p:pic>
      <p:cxnSp>
        <p:nvCxnSpPr>
          <p:cNvPr id="17" name="直接箭头连接符 16"/>
          <p:cNvCxnSpPr/>
          <p:nvPr/>
        </p:nvCxnSpPr>
        <p:spPr bwMode="gray">
          <a:xfrm flipH="1">
            <a:off x="9032023" y="6041355"/>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1" name="文本框 70"/>
          <p:cNvSpPr txBox="1"/>
          <p:nvPr/>
        </p:nvSpPr>
        <p:spPr bwMode="gray">
          <a:xfrm>
            <a:off x="9326663" y="5610468"/>
            <a:ext cx="2212196" cy="861774"/>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000" dirty="0" smtClean="0">
                <a:solidFill>
                  <a:srgbClr val="000000"/>
                </a:solidFill>
                <a:latin typeface="Huawei Sans" panose="020C0503030203020204" pitchFamily="34" charset="0"/>
              </a:rPr>
              <a:t>Security group and policy control matrix delivery</a:t>
            </a:r>
            <a:endParaRPr lang="en-US" altLang="zh-CN" sz="1000" dirty="0">
              <a:solidFill>
                <a:srgbClr val="000000"/>
              </a:solidFill>
              <a:latin typeface="Huawei Sans" panose="020C0503030203020204" pitchFamily="34" charset="0"/>
              <a:ea typeface="微软雅黑" panose="020B0503020204020204" pitchFamily="34" charset="-122"/>
            </a:endParaRPr>
          </a:p>
        </p:txBody>
      </p:sp>
      <p:cxnSp>
        <p:nvCxnSpPr>
          <p:cNvPr id="72" name="直接箭头连接符 71"/>
          <p:cNvCxnSpPr/>
          <p:nvPr/>
        </p:nvCxnSpPr>
        <p:spPr bwMode="gray">
          <a:xfrm flipH="1">
            <a:off x="2752928" y="3505045"/>
            <a:ext cx="1534592"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3" name="任意多边形 72"/>
          <p:cNvSpPr/>
          <p:nvPr/>
        </p:nvSpPr>
        <p:spPr bwMode="gray">
          <a:xfrm>
            <a:off x="1084654" y="3378165"/>
            <a:ext cx="2418800" cy="2379916"/>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任意多边形 73"/>
          <p:cNvSpPr/>
          <p:nvPr/>
        </p:nvSpPr>
        <p:spPr bwMode="gray">
          <a:xfrm>
            <a:off x="646016" y="3132688"/>
            <a:ext cx="3966328" cy="2625393"/>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bwMode="gray">
          <a:xfrm>
            <a:off x="2092035" y="3524905"/>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a:spLocks noChangeAspect="1"/>
          </p:cNvSpPr>
          <p:nvPr/>
        </p:nvSpPr>
        <p:spPr bwMode="gray">
          <a:xfrm>
            <a:off x="2266511" y="3524905"/>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28"/>
          <p:cNvGrpSpPr>
            <a:grpSpLocks noChangeAspect="1"/>
          </p:cNvGrpSpPr>
          <p:nvPr/>
        </p:nvGrpSpPr>
        <p:grpSpPr bwMode="gray">
          <a:xfrm>
            <a:off x="2259689" y="3248203"/>
            <a:ext cx="238817" cy="238817"/>
            <a:chOff x="5076056" y="3356992"/>
            <a:chExt cx="436268" cy="436268"/>
          </a:xfrm>
        </p:grpSpPr>
        <p:sp>
          <p:nvSpPr>
            <p:cNvPr id="79"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3" name="五边形 62"/>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7438625" y="98481"/>
            <a:ext cx="2232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smtClean="0">
                <a:solidFill>
                  <a:schemeClr val="bg1"/>
                </a:solidFill>
                <a:latin typeface="Huawei Sans" panose="020C0503030203020204" pitchFamily="34" charset="0"/>
              </a:rPr>
              <a:t>User Authentication and Policy Management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9583301" y="98481"/>
            <a:ext cx="216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dirty="0" smtClean="0">
                <a:latin typeface="Huawei Sans" panose="020C0503030203020204" pitchFamily="34" charset="0"/>
              </a:rPr>
              <a:t>Terminal Identification and Policy Automation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7384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7" name="直接箭头连接符 136"/>
          <p:cNvCxnSpPr/>
          <p:nvPr/>
        </p:nvCxnSpPr>
        <p:spPr bwMode="gray">
          <a:xfrm flipH="1">
            <a:off x="2752928" y="3270626"/>
            <a:ext cx="1534592"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36" name="任意多边形 135"/>
          <p:cNvSpPr/>
          <p:nvPr/>
        </p:nvSpPr>
        <p:spPr bwMode="gray">
          <a:xfrm flipV="1">
            <a:off x="533720" y="2623707"/>
            <a:ext cx="5482855" cy="575961"/>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8856 w 1219200"/>
              <a:gd name="connsiteY0" fmla="*/ 0 h 626057"/>
              <a:gd name="connsiteX1" fmla="*/ 0 w 1219200"/>
              <a:gd name="connsiteY1" fmla="*/ 626057 h 626057"/>
              <a:gd name="connsiteX2" fmla="*/ 1219200 w 1219200"/>
              <a:gd name="connsiteY2" fmla="*/ 626057 h 626057"/>
              <a:gd name="connsiteX3" fmla="*/ 68856 w 1219200"/>
              <a:gd name="connsiteY3" fmla="*/ 0 h 626057"/>
              <a:gd name="connsiteX0" fmla="*/ 291803 w 1442147"/>
              <a:gd name="connsiteY0" fmla="*/ 0 h 626057"/>
              <a:gd name="connsiteX1" fmla="*/ 0 w 1442147"/>
              <a:gd name="connsiteY1" fmla="*/ 437808 h 626057"/>
              <a:gd name="connsiteX2" fmla="*/ 1442147 w 1442147"/>
              <a:gd name="connsiteY2" fmla="*/ 626057 h 626057"/>
              <a:gd name="connsiteX3" fmla="*/ 291803 w 1442147"/>
              <a:gd name="connsiteY3" fmla="*/ 0 h 626057"/>
              <a:gd name="connsiteX0" fmla="*/ 291803 w 3894566"/>
              <a:gd name="connsiteY0" fmla="*/ 0 h 437808"/>
              <a:gd name="connsiteX1" fmla="*/ 0 w 3894566"/>
              <a:gd name="connsiteY1" fmla="*/ 437808 h 437808"/>
              <a:gd name="connsiteX2" fmla="*/ 3894566 w 3894566"/>
              <a:gd name="connsiteY2" fmla="*/ 437808 h 437808"/>
              <a:gd name="connsiteX3" fmla="*/ 291803 w 3894566"/>
              <a:gd name="connsiteY3" fmla="*/ 0 h 437808"/>
              <a:gd name="connsiteX0" fmla="*/ 228920 w 3894566"/>
              <a:gd name="connsiteY0" fmla="*/ 0 h 1129748"/>
              <a:gd name="connsiteX1" fmla="*/ 0 w 3894566"/>
              <a:gd name="connsiteY1" fmla="*/ 1129748 h 1129748"/>
              <a:gd name="connsiteX2" fmla="*/ 3894566 w 3894566"/>
              <a:gd name="connsiteY2" fmla="*/ 1129748 h 1129748"/>
              <a:gd name="connsiteX3" fmla="*/ 228920 w 3894566"/>
              <a:gd name="connsiteY3" fmla="*/ 0 h 1129748"/>
              <a:gd name="connsiteX0" fmla="*/ 188904 w 3894566"/>
              <a:gd name="connsiteY0" fmla="*/ 0 h 1177234"/>
              <a:gd name="connsiteX1" fmla="*/ 0 w 3894566"/>
              <a:gd name="connsiteY1" fmla="*/ 1177234 h 1177234"/>
              <a:gd name="connsiteX2" fmla="*/ 3894566 w 3894566"/>
              <a:gd name="connsiteY2" fmla="*/ 1177234 h 1177234"/>
              <a:gd name="connsiteX3" fmla="*/ 188904 w 3894566"/>
              <a:gd name="connsiteY3" fmla="*/ 0 h 1177234"/>
              <a:gd name="connsiteX0" fmla="*/ 1566603 w 5272265"/>
              <a:gd name="connsiteY0" fmla="*/ 0 h 1177234"/>
              <a:gd name="connsiteX1" fmla="*/ 0 w 5272265"/>
              <a:gd name="connsiteY1" fmla="*/ 1089046 h 1177234"/>
              <a:gd name="connsiteX2" fmla="*/ 5272265 w 5272265"/>
              <a:gd name="connsiteY2" fmla="*/ 1177234 h 1177234"/>
              <a:gd name="connsiteX3" fmla="*/ 1566603 w 5272265"/>
              <a:gd name="connsiteY3" fmla="*/ 0 h 1177234"/>
              <a:gd name="connsiteX0" fmla="*/ 1566603 w 4517675"/>
              <a:gd name="connsiteY0" fmla="*/ 0 h 1089046"/>
              <a:gd name="connsiteX1" fmla="*/ 0 w 4517675"/>
              <a:gd name="connsiteY1" fmla="*/ 1089046 h 1089046"/>
              <a:gd name="connsiteX2" fmla="*/ 4517675 w 4517675"/>
              <a:gd name="connsiteY2" fmla="*/ 1089046 h 1089046"/>
              <a:gd name="connsiteX3" fmla="*/ 1566603 w 4517675"/>
              <a:gd name="connsiteY3" fmla="*/ 0 h 1089046"/>
              <a:gd name="connsiteX0" fmla="*/ 2732788 w 5683860"/>
              <a:gd name="connsiteY0" fmla="*/ 0 h 1089046"/>
              <a:gd name="connsiteX1" fmla="*/ 0 w 5683860"/>
              <a:gd name="connsiteY1" fmla="*/ 1075479 h 1089046"/>
              <a:gd name="connsiteX2" fmla="*/ 5683860 w 5683860"/>
              <a:gd name="connsiteY2" fmla="*/ 1089046 h 1089046"/>
              <a:gd name="connsiteX3" fmla="*/ 2732788 w 5683860"/>
              <a:gd name="connsiteY3" fmla="*/ 0 h 1089046"/>
              <a:gd name="connsiteX0" fmla="*/ 2732788 w 4677739"/>
              <a:gd name="connsiteY0" fmla="*/ 0 h 1089046"/>
              <a:gd name="connsiteX1" fmla="*/ 0 w 4677739"/>
              <a:gd name="connsiteY1" fmla="*/ 1075479 h 1089046"/>
              <a:gd name="connsiteX2" fmla="*/ 4677739 w 4677739"/>
              <a:gd name="connsiteY2" fmla="*/ 1089046 h 1089046"/>
              <a:gd name="connsiteX3" fmla="*/ 2732788 w 4677739"/>
              <a:gd name="connsiteY3" fmla="*/ 0 h 1089046"/>
              <a:gd name="connsiteX0" fmla="*/ 3641727 w 4677739"/>
              <a:gd name="connsiteY0" fmla="*/ 0 h 1089046"/>
              <a:gd name="connsiteX1" fmla="*/ 0 w 4677739"/>
              <a:gd name="connsiteY1" fmla="*/ 1075479 h 1089046"/>
              <a:gd name="connsiteX2" fmla="*/ 4677739 w 4677739"/>
              <a:gd name="connsiteY2" fmla="*/ 1089046 h 1089046"/>
              <a:gd name="connsiteX3" fmla="*/ 3641727 w 4677739"/>
              <a:gd name="connsiteY3" fmla="*/ 0 h 1089046"/>
              <a:gd name="connsiteX0" fmla="*/ 3641727 w 4664713"/>
              <a:gd name="connsiteY0" fmla="*/ 0 h 1075479"/>
              <a:gd name="connsiteX1" fmla="*/ 0 w 4664713"/>
              <a:gd name="connsiteY1" fmla="*/ 1075479 h 1075479"/>
              <a:gd name="connsiteX2" fmla="*/ 4664713 w 4664713"/>
              <a:gd name="connsiteY2" fmla="*/ 934480 h 1075479"/>
              <a:gd name="connsiteX3" fmla="*/ 3641727 w 4664713"/>
              <a:gd name="connsiteY3" fmla="*/ 0 h 1075479"/>
              <a:gd name="connsiteX0" fmla="*/ 3667777 w 4690763"/>
              <a:gd name="connsiteY0" fmla="*/ 0 h 951827"/>
              <a:gd name="connsiteX1" fmla="*/ 0 w 4690763"/>
              <a:gd name="connsiteY1" fmla="*/ 951827 h 951827"/>
              <a:gd name="connsiteX2" fmla="*/ 4690763 w 4690763"/>
              <a:gd name="connsiteY2" fmla="*/ 934480 h 951827"/>
              <a:gd name="connsiteX3" fmla="*/ 3667777 w 4690763"/>
              <a:gd name="connsiteY3" fmla="*/ 0 h 951827"/>
              <a:gd name="connsiteX0" fmla="*/ 3764245 w 4690763"/>
              <a:gd name="connsiteY0" fmla="*/ 0 h 786474"/>
              <a:gd name="connsiteX1" fmla="*/ 0 w 4690763"/>
              <a:gd name="connsiteY1" fmla="*/ 786474 h 786474"/>
              <a:gd name="connsiteX2" fmla="*/ 4690763 w 4690763"/>
              <a:gd name="connsiteY2" fmla="*/ 769127 h 786474"/>
              <a:gd name="connsiteX3" fmla="*/ 3764245 w 4690763"/>
              <a:gd name="connsiteY3" fmla="*/ 0 h 786474"/>
              <a:gd name="connsiteX0" fmla="*/ 4535985 w 5462503"/>
              <a:gd name="connsiteY0" fmla="*/ 0 h 769127"/>
              <a:gd name="connsiteX1" fmla="*/ 0 w 5462503"/>
              <a:gd name="connsiteY1" fmla="*/ 761035 h 769127"/>
              <a:gd name="connsiteX2" fmla="*/ 5462503 w 5462503"/>
              <a:gd name="connsiteY2" fmla="*/ 769127 h 769127"/>
              <a:gd name="connsiteX3" fmla="*/ 4535985 w 5462503"/>
              <a:gd name="connsiteY3" fmla="*/ 0 h 769127"/>
              <a:gd name="connsiteX0" fmla="*/ 4535985 w 6169931"/>
              <a:gd name="connsiteY0" fmla="*/ 0 h 769127"/>
              <a:gd name="connsiteX1" fmla="*/ 0 w 6169931"/>
              <a:gd name="connsiteY1" fmla="*/ 761035 h 769127"/>
              <a:gd name="connsiteX2" fmla="*/ 6169931 w 6169931"/>
              <a:gd name="connsiteY2" fmla="*/ 769127 h 769127"/>
              <a:gd name="connsiteX3" fmla="*/ 4535985 w 6169931"/>
              <a:gd name="connsiteY3" fmla="*/ 0 h 769127"/>
            </a:gdLst>
            <a:ahLst/>
            <a:cxnLst>
              <a:cxn ang="0">
                <a:pos x="connsiteX0" y="connsiteY0"/>
              </a:cxn>
              <a:cxn ang="0">
                <a:pos x="connsiteX1" y="connsiteY1"/>
              </a:cxn>
              <a:cxn ang="0">
                <a:pos x="connsiteX2" y="connsiteY2"/>
              </a:cxn>
              <a:cxn ang="0">
                <a:pos x="connsiteX3" y="connsiteY3"/>
              </a:cxn>
            </a:cxnLst>
            <a:rect l="l" t="t" r="r" b="b"/>
            <a:pathLst>
              <a:path w="6169931" h="769127">
                <a:moveTo>
                  <a:pt x="4535985" y="0"/>
                </a:moveTo>
                <a:lnTo>
                  <a:pt x="0" y="761035"/>
                </a:lnTo>
                <a:lnTo>
                  <a:pt x="6169931" y="769127"/>
                </a:lnTo>
                <a:lnTo>
                  <a:pt x="4535985" y="0"/>
                </a:lnTo>
                <a:close/>
              </a:path>
            </a:pathLst>
          </a:custGeom>
          <a:gradFill flip="none" rotWithShape="1">
            <a:gsLst>
              <a:gs pos="0">
                <a:schemeClr val="accent1">
                  <a:lumMod val="5000"/>
                  <a:lumOff val="95000"/>
                  <a:alpha val="0"/>
                </a:schemeClr>
              </a:gs>
              <a:gs pos="79000">
                <a:srgbClr val="66CCFF">
                  <a:alpha val="7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Free Mobility Solution (2)</a:t>
            </a:r>
            <a:endParaRPr lang="en-US" altLang="zh-CN" dirty="0">
              <a:latin typeface="Huawei Sans" panose="020C0503030203020204" pitchFamily="34" charset="0"/>
            </a:endParaRPr>
          </a:p>
        </p:txBody>
      </p:sp>
      <p:sp>
        <p:nvSpPr>
          <p:cNvPr id="63" name="矩形 62"/>
          <p:cNvSpPr/>
          <p:nvPr/>
        </p:nvSpPr>
        <p:spPr bwMode="gray">
          <a:xfrm>
            <a:off x="498612" y="1064990"/>
            <a:ext cx="4142490" cy="1572475"/>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Straight Connector 166"/>
          <p:cNvCxnSpPr/>
          <p:nvPr/>
        </p:nvCxnSpPr>
        <p:spPr bwMode="gray">
          <a:xfrm>
            <a:off x="841533" y="5244091"/>
            <a:ext cx="0" cy="619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166"/>
          <p:cNvCxnSpPr/>
          <p:nvPr/>
        </p:nvCxnSpPr>
        <p:spPr bwMode="gray">
          <a:xfrm flipH="1">
            <a:off x="2380615" y="3384792"/>
            <a:ext cx="199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6" name="Group 165"/>
          <p:cNvGrpSpPr/>
          <p:nvPr/>
        </p:nvGrpSpPr>
        <p:grpSpPr bwMode="gray">
          <a:xfrm rot="10800000">
            <a:off x="947302" y="3375705"/>
            <a:ext cx="2618150" cy="892260"/>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9" name="图片 86" descr="核心交换机.png"/>
          <p:cNvPicPr>
            <a:picLocks noChangeAspect="1"/>
          </p:cNvPicPr>
          <p:nvPr/>
        </p:nvPicPr>
        <p:blipFill>
          <a:blip r:embed="rId3" cstate="print"/>
          <a:stretch>
            <a:fillRect/>
          </a:stretch>
        </p:blipFill>
        <p:spPr bwMode="gray">
          <a:xfrm>
            <a:off x="2032326" y="3202223"/>
            <a:ext cx="446281" cy="365140"/>
          </a:xfrm>
          <a:prstGeom prst="rect">
            <a:avLst/>
          </a:prstGeom>
        </p:spPr>
      </p:pic>
      <p:pic>
        <p:nvPicPr>
          <p:cNvPr id="77" name="图片 87" descr="汇聚交换机.png"/>
          <p:cNvPicPr>
            <a:picLocks noChangeAspect="1"/>
          </p:cNvPicPr>
          <p:nvPr/>
        </p:nvPicPr>
        <p:blipFill>
          <a:blip r:embed="rId4" cstate="print"/>
          <a:stretch>
            <a:fillRect/>
          </a:stretch>
        </p:blipFill>
        <p:spPr bwMode="gray">
          <a:xfrm>
            <a:off x="657119" y="4187663"/>
            <a:ext cx="368827" cy="301768"/>
          </a:xfrm>
          <a:prstGeom prst="rect">
            <a:avLst/>
          </a:prstGeom>
        </p:spPr>
      </p:pic>
      <p:pic>
        <p:nvPicPr>
          <p:cNvPr id="81" name="图片 105" descr="AP.png"/>
          <p:cNvPicPr>
            <a:picLocks noChangeAspect="1"/>
          </p:cNvPicPr>
          <p:nvPr/>
        </p:nvPicPr>
        <p:blipFill>
          <a:blip r:embed="rId5" cstate="print"/>
          <a:stretch>
            <a:fillRect/>
          </a:stretch>
        </p:blipFill>
        <p:spPr bwMode="gray">
          <a:xfrm>
            <a:off x="4546039" y="4982418"/>
            <a:ext cx="368827" cy="301768"/>
          </a:xfrm>
          <a:prstGeom prst="rect">
            <a:avLst/>
          </a:prstGeom>
        </p:spPr>
      </p:pic>
      <p:pic>
        <p:nvPicPr>
          <p:cNvPr id="82" name="图片 76" descr="接入交换机.png"/>
          <p:cNvPicPr>
            <a:picLocks noChangeAspect="1"/>
          </p:cNvPicPr>
          <p:nvPr/>
        </p:nvPicPr>
        <p:blipFill>
          <a:blip r:embed="rId6" cstate="print"/>
          <a:stretch>
            <a:fillRect/>
          </a:stretch>
        </p:blipFill>
        <p:spPr bwMode="gray">
          <a:xfrm>
            <a:off x="657119" y="4982418"/>
            <a:ext cx="368827" cy="301768"/>
          </a:xfrm>
          <a:prstGeom prst="rect">
            <a:avLst/>
          </a:prstGeom>
        </p:spPr>
      </p:pic>
      <p:pic>
        <p:nvPicPr>
          <p:cNvPr id="83" name="图片 76" descr="接入交换机.png"/>
          <p:cNvPicPr>
            <a:picLocks noChangeAspect="1"/>
          </p:cNvPicPr>
          <p:nvPr/>
        </p:nvPicPr>
        <p:blipFill>
          <a:blip r:embed="rId6" cstate="print"/>
          <a:stretch>
            <a:fillRect/>
          </a:stretch>
        </p:blipFill>
        <p:spPr bwMode="gray">
          <a:xfrm>
            <a:off x="3484985" y="4982418"/>
            <a:ext cx="368827" cy="301768"/>
          </a:xfrm>
          <a:prstGeom prst="rect">
            <a:avLst/>
          </a:prstGeom>
        </p:spPr>
      </p:pic>
      <p:pic>
        <p:nvPicPr>
          <p:cNvPr id="84" name="图片 87" descr="汇聚交换机.png"/>
          <p:cNvPicPr>
            <a:picLocks noChangeAspect="1"/>
          </p:cNvPicPr>
          <p:nvPr/>
        </p:nvPicPr>
        <p:blipFill>
          <a:blip r:embed="rId4" cstate="print"/>
          <a:stretch>
            <a:fillRect/>
          </a:stretch>
        </p:blipFill>
        <p:spPr bwMode="gray">
          <a:xfrm>
            <a:off x="3484985" y="4187663"/>
            <a:ext cx="368827" cy="301768"/>
          </a:xfrm>
          <a:prstGeom prst="rect">
            <a:avLst/>
          </a:prstGeom>
        </p:spPr>
      </p:pic>
      <p:cxnSp>
        <p:nvCxnSpPr>
          <p:cNvPr id="85" name="Straight Connector 166"/>
          <p:cNvCxnSpPr>
            <a:stCxn id="77" idx="2"/>
            <a:endCxn id="82" idx="0"/>
          </p:cNvCxnSpPr>
          <p:nvPr/>
        </p:nvCxnSpPr>
        <p:spPr bwMode="gray">
          <a:xfrm>
            <a:off x="841533"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166"/>
          <p:cNvCxnSpPr>
            <a:stCxn id="84" idx="2"/>
            <a:endCxn id="83" idx="0"/>
          </p:cNvCxnSpPr>
          <p:nvPr/>
        </p:nvCxnSpPr>
        <p:spPr bwMode="gray">
          <a:xfrm>
            <a:off x="3669399"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166"/>
          <p:cNvCxnSpPr>
            <a:stCxn id="81" idx="1"/>
            <a:endCxn id="83" idx="3"/>
          </p:cNvCxnSpPr>
          <p:nvPr/>
        </p:nvCxnSpPr>
        <p:spPr bwMode="gray">
          <a:xfrm flipH="1">
            <a:off x="3853812" y="5133302"/>
            <a:ext cx="6922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9" name="图片 14" descr="日志告警服务器-蓝.png"/>
          <p:cNvPicPr>
            <a:picLocks noChangeAspect="1"/>
          </p:cNvPicPr>
          <p:nvPr/>
        </p:nvPicPr>
        <p:blipFill>
          <a:blip r:embed="rId7" cstate="print"/>
          <a:stretch>
            <a:fillRect/>
          </a:stretch>
        </p:blipFill>
        <p:spPr bwMode="gray">
          <a:xfrm>
            <a:off x="596256" y="5779409"/>
            <a:ext cx="490552" cy="306312"/>
          </a:xfrm>
          <a:prstGeom prst="rect">
            <a:avLst/>
          </a:prstGeom>
        </p:spPr>
      </p:pic>
      <p:pic>
        <p:nvPicPr>
          <p:cNvPr id="90" name="图片 157" descr="故障链路.png"/>
          <p:cNvPicPr>
            <a:picLocks noChangeAspect="1"/>
          </p:cNvPicPr>
          <p:nvPr/>
        </p:nvPicPr>
        <p:blipFill>
          <a:blip r:embed="rId8" cstate="print"/>
          <a:stretch>
            <a:fillRect/>
          </a:stretch>
        </p:blipFill>
        <p:spPr bwMode="gray">
          <a:xfrm>
            <a:off x="4546039" y="5766174"/>
            <a:ext cx="446281" cy="332783"/>
          </a:xfrm>
          <a:prstGeom prst="rect">
            <a:avLst/>
          </a:prstGeom>
        </p:spPr>
      </p:pic>
      <p:grpSp>
        <p:nvGrpSpPr>
          <p:cNvPr id="91" name="组合 758"/>
          <p:cNvGrpSpPr/>
          <p:nvPr/>
        </p:nvGrpSpPr>
        <p:grpSpPr bwMode="gray">
          <a:xfrm flipV="1">
            <a:off x="4612344" y="5324181"/>
            <a:ext cx="236214" cy="200032"/>
            <a:chOff x="7440613" y="4868863"/>
            <a:chExt cx="1019175" cy="828675"/>
          </a:xfrm>
          <a:solidFill>
            <a:schemeClr val="bg1">
              <a:lumMod val="75000"/>
            </a:schemeClr>
          </a:solidFill>
        </p:grpSpPr>
        <p:sp>
          <p:nvSpPr>
            <p:cNvPr id="9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94" name="表格 93"/>
          <p:cNvGraphicFramePr>
            <a:graphicFrameLocks noGrp="1"/>
          </p:cNvGraphicFramePr>
          <p:nvPr>
            <p:extLst/>
          </p:nvPr>
        </p:nvGraphicFramePr>
        <p:xfrm>
          <a:off x="629341" y="1397528"/>
          <a:ext cx="1104874" cy="1161616"/>
        </p:xfrm>
        <a:graphic>
          <a:graphicData uri="http://schemas.openxmlformats.org/drawingml/2006/table">
            <a:tbl>
              <a:tblPr firstRow="1" bandRow="1"/>
              <a:tblGrid>
                <a:gridCol w="552437"/>
                <a:gridCol w="552437"/>
              </a:tblGrid>
              <a:tr h="22401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Group Name</a:t>
                      </a:r>
                      <a:endParaRPr lang="en-US" sz="900" b="0" dirty="0">
                        <a:solidFill>
                          <a:schemeClr val="tx1"/>
                        </a:solidFill>
                        <a:latin typeface="Huawei Sans" panose="020C0503030203020204" pitchFamily="34" charset="0"/>
                      </a:endParaRPr>
                    </a:p>
                  </a:txBody>
                  <a:tcPr marL="36000" marR="36000" marT="18000" marB="18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Group ID</a:t>
                      </a:r>
                      <a:endParaRPr lang="en-US" sz="900" b="0" dirty="0">
                        <a:solidFill>
                          <a:schemeClr val="tx1"/>
                        </a:solidFill>
                        <a:latin typeface="Huawei Sans" panose="020C0503030203020204" pitchFamily="34" charset="0"/>
                      </a:endParaRPr>
                    </a:p>
                  </a:txBody>
                  <a:tcPr marL="36000" marR="36000" marT="18000" marB="18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21282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Sales</a:t>
                      </a:r>
                      <a:endParaRPr lang="en-US" altLang="zh-CN" sz="900" b="0" dirty="0">
                        <a:solidFill>
                          <a:schemeClr val="tx1"/>
                        </a:solidFill>
                        <a:latin typeface="Huawei Sans" panose="020C0503030203020204" pitchFamily="34" charset="0"/>
                        <a:ea typeface="微软雅黑" panose="020B0503020204020204" pitchFamily="34" charset="-122"/>
                        <a:cs typeface="+mn-cs"/>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1</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21282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dirty="0" smtClean="0">
                          <a:solidFill>
                            <a:prstClr val="black"/>
                          </a:solidFill>
                          <a:latin typeface="Huawei Sans" panose="020C0503030203020204" pitchFamily="34" charset="0"/>
                        </a:rPr>
                        <a:t>R&amp;D</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2</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212824">
                <a:tc>
                  <a:txBody>
                    <a:bodyPr/>
                    <a:lstStyle/>
                    <a:p>
                      <a:pPr algn="ctr" fontAlgn="ctr"/>
                      <a:r>
                        <a:rPr lang="en-US" sz="900" dirty="0" smtClean="0">
                          <a:solidFill>
                            <a:prstClr val="black"/>
                          </a:solidFill>
                          <a:latin typeface="Huawei Sans" panose="020C0503030203020204" pitchFamily="34" charset="0"/>
                        </a:rPr>
                        <a:t>Marketing</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3</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21282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95" name="表格 94"/>
          <p:cNvGraphicFramePr>
            <a:graphicFrameLocks noGrp="1"/>
          </p:cNvGraphicFramePr>
          <p:nvPr>
            <p:extLst/>
          </p:nvPr>
        </p:nvGraphicFramePr>
        <p:xfrm>
          <a:off x="1916703" y="1441072"/>
          <a:ext cx="2645265" cy="1075306"/>
        </p:xfrm>
        <a:graphic>
          <a:graphicData uri="http://schemas.openxmlformats.org/drawingml/2006/table">
            <a:tbl>
              <a:tblPr firstRow="1" bandRow="1"/>
              <a:tblGrid>
                <a:gridCol w="619667"/>
                <a:gridCol w="438439"/>
                <a:gridCol w="529053"/>
                <a:gridCol w="610937"/>
                <a:gridCol w="447169"/>
              </a:tblGrid>
              <a:tr h="22401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Sales</a:t>
                      </a:r>
                      <a:endParaRPr lang="en-US" altLang="zh-CN" sz="900" b="0" dirty="0">
                        <a:solidFill>
                          <a:schemeClr val="tx1"/>
                        </a:solidFill>
                        <a:latin typeface="Huawei Sans" panose="020C0503030203020204" pitchFamily="34" charset="0"/>
                        <a:ea typeface="微软雅黑" panose="020B0503020204020204" pitchFamily="34" charset="-122"/>
                        <a:cs typeface="+mn-cs"/>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ctr"/>
                      <a:r>
                        <a:rPr lang="en-US" sz="900" dirty="0" smtClean="0">
                          <a:solidFill>
                            <a:prstClr val="black"/>
                          </a:solidFill>
                          <a:latin typeface="Huawei Sans" panose="020C0503030203020204" pitchFamily="34" charset="0"/>
                        </a:rPr>
                        <a:t>R&amp;D</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ctr"/>
                      <a:r>
                        <a:rPr lang="en-US" sz="900" dirty="0" smtClean="0">
                          <a:solidFill>
                            <a:prstClr val="black"/>
                          </a:solidFill>
                          <a:latin typeface="Huawei Sans" panose="020C0503030203020204" pitchFamily="34" charset="0"/>
                        </a:rPr>
                        <a:t>Marketing</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ctr"/>
                      <a:r>
                        <a:rPr lang="en-US" sz="900" b="0" dirty="0" smtClean="0">
                          <a:solidFill>
                            <a:schemeClr val="tx1"/>
                          </a:solidFill>
                          <a:latin typeface="Huawei Sans" panose="020C0503030203020204" pitchFamily="34" charset="0"/>
                        </a:rPr>
                        <a:t>…</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21282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900" b="0" dirty="0" smtClean="0">
                          <a:solidFill>
                            <a:schemeClr val="tx1"/>
                          </a:solidFill>
                          <a:latin typeface="Huawei Sans" panose="020C0503030203020204" pitchFamily="34" charset="0"/>
                        </a:rPr>
                        <a:t>Sales</a:t>
                      </a:r>
                      <a:endParaRPr lang="en-US" sz="900" b="0" dirty="0">
                        <a:solidFill>
                          <a:schemeClr val="tx1"/>
                        </a:solidFill>
                        <a:latin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900" dirty="0" smtClean="0">
                          <a:solidFill>
                            <a:schemeClr val="tx1"/>
                          </a:solidFill>
                          <a:latin typeface="Huawei Sans" panose="020C0503030203020204" pitchFamily="34" charset="0"/>
                        </a:rPr>
                        <a:t>√</a:t>
                      </a:r>
                      <a:endParaRPr lang="en-US" sz="900" dirty="0">
                        <a:solidFill>
                          <a:schemeClr val="tx1"/>
                        </a:solidFill>
                        <a:latin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900" dirty="0" smtClean="0">
                          <a:solidFill>
                            <a:schemeClr val="tx1"/>
                          </a:solidFill>
                          <a:latin typeface="Huawei Sans" panose="020C0503030203020204" pitchFamily="34" charset="0"/>
                        </a:rPr>
                        <a:t>√</a:t>
                      </a:r>
                      <a:endParaRPr lang="en-US" sz="900" dirty="0">
                        <a:solidFill>
                          <a:schemeClr val="tx1"/>
                        </a:solidFill>
                        <a:latin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21282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dirty="0" smtClean="0">
                          <a:solidFill>
                            <a:prstClr val="black"/>
                          </a:solidFill>
                          <a:latin typeface="Huawei Sans" panose="020C0503030203020204" pitchFamily="34" charset="0"/>
                        </a:rPr>
                        <a:t>R&amp;D</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212824">
                <a:tc>
                  <a:txBody>
                    <a:bodyPr/>
                    <a:lstStyle/>
                    <a:p>
                      <a:pPr algn="ctr" fontAlgn="ctr"/>
                      <a:r>
                        <a:rPr lang="en-US" sz="900" dirty="0" smtClean="0">
                          <a:solidFill>
                            <a:prstClr val="black"/>
                          </a:solidFill>
                          <a:latin typeface="Huawei Sans" panose="020C0503030203020204" pitchFamily="34" charset="0"/>
                        </a:rPr>
                        <a:t>Marketing</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900" dirty="0" smtClean="0">
                          <a:solidFill>
                            <a:schemeClr val="tx1"/>
                          </a:solidFill>
                          <a:latin typeface="Huawei Sans" panose="020C0503030203020204" pitchFamily="34" charset="0"/>
                        </a:rPr>
                        <a:t>√</a:t>
                      </a:r>
                      <a:endParaRPr lang="en-US" sz="900" dirty="0">
                        <a:solidFill>
                          <a:schemeClr val="tx1"/>
                        </a:solidFill>
                        <a:latin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21282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900" b="0" dirty="0" smtClean="0">
                          <a:solidFill>
                            <a:schemeClr val="tx1">
                              <a:lumMod val="75000"/>
                              <a:lumOff val="25000"/>
                            </a:schemeClr>
                          </a:solidFill>
                          <a:latin typeface="Huawei Sans" panose="020C0503030203020204" pitchFamily="34" charset="0"/>
                        </a:rPr>
                        <a:t>…</a:t>
                      </a:r>
                      <a:endParaRPr lang="en-US" altLang="zh-CN" sz="9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900" b="0" dirty="0" smtClean="0">
                          <a:solidFill>
                            <a:schemeClr val="tx1">
                              <a:lumMod val="75000"/>
                              <a:lumOff val="25000"/>
                            </a:schemeClr>
                          </a:solidFill>
                          <a:latin typeface="Huawei Sans" panose="020C0503030203020204" pitchFamily="34" charset="0"/>
                        </a:rPr>
                        <a:t>…</a:t>
                      </a:r>
                      <a:endParaRPr lang="en-US" altLang="zh-CN" sz="9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900" b="0" dirty="0" smtClean="0">
                          <a:solidFill>
                            <a:schemeClr val="tx1">
                              <a:lumMod val="75000"/>
                              <a:lumOff val="25000"/>
                            </a:schemeClr>
                          </a:solidFill>
                          <a:latin typeface="Huawei Sans" panose="020C0503030203020204" pitchFamily="34" charset="0"/>
                        </a:rPr>
                        <a:t>…</a:t>
                      </a:r>
                      <a:endParaRPr lang="en-US" altLang="zh-CN" sz="9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8" name="文本框 97"/>
          <p:cNvSpPr txBox="1"/>
          <p:nvPr/>
        </p:nvSpPr>
        <p:spPr bwMode="gray">
          <a:xfrm>
            <a:off x="1507887" y="3042320"/>
            <a:ext cx="521297"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1016475" y="4194161"/>
            <a:ext cx="603050" cy="276999"/>
          </a:xfrm>
          <a:prstGeom prst="rect">
            <a:avLst/>
          </a:prstGeom>
          <a:noFill/>
        </p:spPr>
        <p:txBody>
          <a:bodyPr wrap="none" rtlCol="0">
            <a:noAutofit/>
          </a:bodyPr>
          <a:lstStyle/>
          <a:p>
            <a:pPr algn="ctr" fontAlgn="ctr"/>
            <a:r>
              <a:rPr lang="en-US" sz="1200" dirty="0" err="1" smtClean="0">
                <a:solidFill>
                  <a:schemeClr val="bg1">
                    <a:lumMod val="75000"/>
                  </a:schemeClr>
                </a:solidFill>
                <a:latin typeface="Huawei Sans" panose="020C0503030203020204" pitchFamily="34" charset="0"/>
              </a:rPr>
              <a:t>AGG1</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2900404" y="4194161"/>
            <a:ext cx="603050" cy="276999"/>
          </a:xfrm>
          <a:prstGeom prst="rect">
            <a:avLst/>
          </a:prstGeom>
          <a:noFill/>
        </p:spPr>
        <p:txBody>
          <a:bodyPr wrap="none" rtlCol="0">
            <a:noAutofit/>
          </a:bodyPr>
          <a:lstStyle/>
          <a:p>
            <a:pPr algn="r" fontAlgn="ctr"/>
            <a:r>
              <a:rPr lang="en-US" sz="1200" dirty="0" err="1" smtClean="0">
                <a:solidFill>
                  <a:schemeClr val="bg1">
                    <a:lumMod val="75000"/>
                  </a:schemeClr>
                </a:solidFill>
                <a:latin typeface="Huawei Sans" panose="020C0503030203020204" pitchFamily="34" charset="0"/>
              </a:rPr>
              <a:t>AGG2</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1016475" y="4982418"/>
            <a:ext cx="750526" cy="276999"/>
          </a:xfrm>
          <a:prstGeom prst="rect">
            <a:avLst/>
          </a:prstGeom>
          <a:noFill/>
        </p:spPr>
        <p:txBody>
          <a:bodyPr wrap="none" rtlCol="0">
            <a:noAutofit/>
          </a:bodyPr>
          <a:lstStyle/>
          <a:p>
            <a:pPr algn="ctr" fontAlgn="ctr"/>
            <a:r>
              <a:rPr lang="en-US" sz="1200" dirty="0" err="1" smtClean="0">
                <a:solidFill>
                  <a:schemeClr val="bg1">
                    <a:lumMod val="75000"/>
                  </a:schemeClr>
                </a:solidFill>
                <a:latin typeface="Huawei Sans" panose="020C0503030203020204" pitchFamily="34" charset="0"/>
              </a:rPr>
              <a:t>Access1</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2752928" y="4982418"/>
            <a:ext cx="750526" cy="276999"/>
          </a:xfrm>
          <a:prstGeom prst="rect">
            <a:avLst/>
          </a:prstGeom>
          <a:noFill/>
        </p:spPr>
        <p:txBody>
          <a:bodyPr wrap="none" rtlCol="0">
            <a:noAutofit/>
          </a:bodyPr>
          <a:lstStyle/>
          <a:p>
            <a:pPr algn="r" fontAlgn="ctr"/>
            <a:r>
              <a:rPr lang="en-US" sz="1200" dirty="0" err="1" smtClean="0">
                <a:solidFill>
                  <a:schemeClr val="bg1">
                    <a:lumMod val="75000"/>
                  </a:schemeClr>
                </a:solidFill>
                <a:latin typeface="Huawei Sans" panose="020C0503030203020204" pitchFamily="34" charset="0"/>
              </a:rPr>
              <a:t>Access2</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文本框 102"/>
          <p:cNvSpPr txBox="1"/>
          <p:nvPr/>
        </p:nvSpPr>
        <p:spPr bwMode="gray">
          <a:xfrm>
            <a:off x="570712" y="1103422"/>
            <a:ext cx="1196161" cy="276999"/>
          </a:xfrm>
          <a:prstGeom prst="rect">
            <a:avLst/>
          </a:prstGeom>
          <a:noFill/>
        </p:spPr>
        <p:txBody>
          <a:bodyPr wrap="square" rtlCol="0">
            <a:noAutofit/>
          </a:bodyPr>
          <a:lstStyle/>
          <a:p>
            <a:pPr algn="ctr" fontAlgn="ctr"/>
            <a:r>
              <a:rPr lang="en-US" sz="1100" dirty="0" smtClean="0">
                <a:solidFill>
                  <a:prstClr val="black"/>
                </a:solidFill>
                <a:latin typeface="Huawei Sans" panose="020C0503030203020204" pitchFamily="34" charset="0"/>
              </a:rPr>
              <a:t>Security group</a:t>
            </a:r>
            <a:endParaRPr lang="en-US" altLang="zh-CN" sz="1100" dirty="0">
              <a:solidFill>
                <a:prstClr val="black"/>
              </a:solidFill>
              <a:latin typeface="Huawei Sans" panose="020C0503030203020204" pitchFamily="34" charset="0"/>
            </a:endParaRPr>
          </a:p>
        </p:txBody>
      </p:sp>
      <p:sp>
        <p:nvSpPr>
          <p:cNvPr id="104" name="文本框 103"/>
          <p:cNvSpPr txBox="1"/>
          <p:nvPr/>
        </p:nvSpPr>
        <p:spPr bwMode="gray">
          <a:xfrm>
            <a:off x="2256376" y="1027997"/>
            <a:ext cx="2217201" cy="276999"/>
          </a:xfrm>
          <a:prstGeom prst="rect">
            <a:avLst/>
          </a:prstGeom>
          <a:noFill/>
        </p:spPr>
        <p:txBody>
          <a:bodyPr wrap="square" rtlCol="0">
            <a:noAutofit/>
          </a:bodyPr>
          <a:lstStyle/>
          <a:p>
            <a:pPr algn="ctr" fontAlgn="ctr"/>
            <a:r>
              <a:rPr lang="en-US" sz="1100" dirty="0" smtClean="0">
                <a:latin typeface="Huawei Sans" panose="020C0503030203020204" pitchFamily="34" charset="0"/>
              </a:rPr>
              <a:t>Security group-based policy control matrix</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Straight Connector 166"/>
          <p:cNvCxnSpPr>
            <a:stCxn id="83" idx="2"/>
            <a:endCxn id="106" idx="0"/>
          </p:cNvCxnSpPr>
          <p:nvPr/>
        </p:nvCxnSpPr>
        <p:spPr bwMode="gray">
          <a:xfrm flipH="1">
            <a:off x="3669398" y="5284186"/>
            <a:ext cx="1" cy="4952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6" name="图片 14" descr="日志告警服务器-蓝.png"/>
          <p:cNvPicPr>
            <a:picLocks noChangeAspect="1"/>
          </p:cNvPicPr>
          <p:nvPr/>
        </p:nvPicPr>
        <p:blipFill>
          <a:blip r:embed="rId7" cstate="print"/>
          <a:stretch>
            <a:fillRect/>
          </a:stretch>
        </p:blipFill>
        <p:spPr bwMode="gray">
          <a:xfrm>
            <a:off x="3424122" y="5779409"/>
            <a:ext cx="490552" cy="306312"/>
          </a:xfrm>
          <a:prstGeom prst="rect">
            <a:avLst/>
          </a:prstGeom>
        </p:spPr>
      </p:pic>
      <p:pic>
        <p:nvPicPr>
          <p:cNvPr id="114" name="图片 1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037313" y="3222528"/>
            <a:ext cx="947389" cy="538549"/>
          </a:xfrm>
          <a:prstGeom prst="rect">
            <a:avLst/>
          </a:prstGeom>
        </p:spPr>
      </p:pic>
      <p:cxnSp>
        <p:nvCxnSpPr>
          <p:cNvPr id="117" name="直接箭头连接符 116"/>
          <p:cNvCxnSpPr/>
          <p:nvPr/>
        </p:nvCxnSpPr>
        <p:spPr bwMode="gray">
          <a:xfrm flipH="1">
            <a:off x="2752928" y="3505045"/>
            <a:ext cx="1534592"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8" name="任意多边形 117"/>
          <p:cNvSpPr/>
          <p:nvPr/>
        </p:nvSpPr>
        <p:spPr bwMode="gray">
          <a:xfrm>
            <a:off x="1084654" y="3378165"/>
            <a:ext cx="2418800" cy="2379916"/>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任意多边形 118"/>
          <p:cNvSpPr/>
          <p:nvPr/>
        </p:nvSpPr>
        <p:spPr bwMode="gray">
          <a:xfrm>
            <a:off x="646016" y="3132688"/>
            <a:ext cx="3966328" cy="2625393"/>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a:spLocks noChangeAspect="1"/>
          </p:cNvSpPr>
          <p:nvPr/>
        </p:nvSpPr>
        <p:spPr bwMode="gray">
          <a:xfrm>
            <a:off x="601209" y="439575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a:spLocks noChangeAspect="1"/>
          </p:cNvSpPr>
          <p:nvPr/>
        </p:nvSpPr>
        <p:spPr bwMode="gray">
          <a:xfrm>
            <a:off x="2173754" y="3524905"/>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椭圆 124"/>
          <p:cNvSpPr>
            <a:spLocks noChangeAspect="1"/>
          </p:cNvSpPr>
          <p:nvPr/>
        </p:nvSpPr>
        <p:spPr bwMode="gray">
          <a:xfrm>
            <a:off x="3435624" y="439575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6309497" y="1044923"/>
            <a:ext cx="5345112" cy="4217492"/>
          </a:xfrm>
          <a:prstGeom prst="rect">
            <a:avLst/>
          </a:prstGeom>
          <a:noFill/>
        </p:spPr>
        <p:txBody>
          <a:bodyPr wrap="square" rtlCol="0">
            <a:noAutofit/>
          </a:bodyPr>
          <a:lstStyle/>
          <a:p>
            <a:pPr fontAlgn="ctr">
              <a:spcAft>
                <a:spcPts val="600"/>
              </a:spcAft>
            </a:pPr>
            <a:r>
              <a:rPr lang="en-US" sz="1400" b="1" dirty="0" smtClean="0">
                <a:solidFill>
                  <a:prstClr val="black"/>
                </a:solidFill>
                <a:latin typeface="Huawei Sans" panose="020C0503030203020204" pitchFamily="34" charset="0"/>
              </a:rPr>
              <a:t>Scenario description</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Distributed authentication points + centralized policy enforcement point</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The authentication point is separated from the policy enforcement point.</a:t>
            </a:r>
          </a:p>
          <a:p>
            <a:pPr marL="176213" indent="-176213" fontAlgn="ctr">
              <a:spcAft>
                <a:spcPts val="600"/>
              </a:spcAft>
              <a:buFont typeface="Arial" pitchFamily="34" charset="0"/>
              <a:buChar char="•"/>
            </a:pPr>
            <a:r>
              <a:rPr lang="en-US" sz="1400" dirty="0" smtClean="0">
                <a:latin typeface="Huawei Sans" panose="020C0503030203020204" pitchFamily="34" charset="0"/>
              </a:rPr>
              <a:t>Devices do not support </a:t>
            </a:r>
            <a:r>
              <a:rPr lang="en-US" sz="1400" dirty="0" err="1" smtClean="0">
                <a:latin typeface="Huawei Sans" panose="020C0503030203020204" pitchFamily="34" charset="0"/>
              </a:rPr>
              <a:t>VXLAN</a:t>
            </a:r>
            <a:r>
              <a:rPr lang="en-US" sz="1400" dirty="0" smtClean="0">
                <a:latin typeface="Huawei Sans" panose="020C0503030203020204" pitchFamily="34" charset="0"/>
              </a:rPr>
              <a: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spcAft>
                <a:spcPts val="600"/>
              </a:spcAft>
            </a:pPr>
            <a:r>
              <a:rPr lang="en-US" sz="1400" b="1" dirty="0" smtClean="0">
                <a:solidFill>
                  <a:prstClr val="black"/>
                </a:solidFill>
                <a:latin typeface="Huawei Sans" panose="020C0503030203020204" pitchFamily="34" charset="0"/>
              </a:rPr>
              <a:t>Scenario characteristics</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Multiple authentication points exist on the entire network, for example, distributed on aggregation switches.</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The core device functions as the centralized policy enforcement point for free mobility.</a:t>
            </a:r>
          </a:p>
          <a:p>
            <a:pPr marL="176213" indent="-176213" fontAlgn="ctr">
              <a:spcAft>
                <a:spcPts val="600"/>
              </a:spcAft>
              <a:buFont typeface="Arial" pitchFamily="34" charset="0"/>
              <a:buChar char="•"/>
            </a:pPr>
            <a:r>
              <a:rPr lang="en-US" sz="1400" dirty="0" err="1" smtClean="0">
                <a:solidFill>
                  <a:prstClr val="black"/>
                </a:solidFill>
                <a:latin typeface="Huawei Sans" panose="020C0503030203020204" pitchFamily="34" charset="0"/>
              </a:rPr>
              <a:t>iMaster</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NCE</a:t>
            </a:r>
            <a:r>
              <a:rPr lang="en-US" sz="1400" dirty="0" smtClean="0">
                <a:solidFill>
                  <a:prstClr val="black"/>
                </a:solidFill>
                <a:latin typeface="Huawei Sans" panose="020C0503030203020204" pitchFamily="34" charset="0"/>
              </a:rPr>
              <a:t>-Campus proactively synchronizes IP-security group information to the core device. After traffic is forwarded to the core device, it enforces policies based on the policy control matrix defined by users.</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The network does not need to support or deploy </a:t>
            </a: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a:t>
            </a:r>
            <a:endParaRPr lang="en-US" altLang="zh-CN" sz="1400" dirty="0">
              <a:solidFill>
                <a:prstClr val="black"/>
              </a:solidFill>
              <a:latin typeface="Huawei Sans" panose="020C0503030203020204" pitchFamily="34" charset="0"/>
            </a:endParaRPr>
          </a:p>
        </p:txBody>
      </p:sp>
      <p:sp>
        <p:nvSpPr>
          <p:cNvPr id="127" name="椭圆 126"/>
          <p:cNvSpPr>
            <a:spLocks noChangeAspect="1"/>
          </p:cNvSpPr>
          <p:nvPr/>
        </p:nvSpPr>
        <p:spPr bwMode="gray">
          <a:xfrm>
            <a:off x="6563911" y="5364995"/>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椭圆 127"/>
          <p:cNvSpPr>
            <a:spLocks noChangeAspect="1"/>
          </p:cNvSpPr>
          <p:nvPr/>
        </p:nvSpPr>
        <p:spPr bwMode="gray">
          <a:xfrm>
            <a:off x="7860384" y="5364995"/>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6638838" y="5218940"/>
            <a:ext cx="1270922" cy="40011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000" dirty="0" smtClean="0">
                <a:solidFill>
                  <a:srgbClr val="000000"/>
                </a:solidFill>
                <a:latin typeface="Huawei Sans" panose="020C0503030203020204" pitchFamily="34" charset="0"/>
              </a:rPr>
              <a:t>Authentication point</a:t>
            </a:r>
            <a:endParaRPr lang="en-US" altLang="zh-CN" sz="1000" dirty="0">
              <a:solidFill>
                <a:srgbClr val="000000"/>
              </a:solidFill>
              <a:latin typeface="Huawei Sans" panose="020C0503030203020204" pitchFamily="34" charset="0"/>
              <a:ea typeface="微软雅黑" panose="020B0503020204020204" pitchFamily="34" charset="-122"/>
            </a:endParaRPr>
          </a:p>
        </p:txBody>
      </p:sp>
      <p:sp>
        <p:nvSpPr>
          <p:cNvPr id="130" name="文本框 129"/>
          <p:cNvSpPr txBox="1"/>
          <p:nvPr/>
        </p:nvSpPr>
        <p:spPr bwMode="gray">
          <a:xfrm>
            <a:off x="7962636" y="5141996"/>
            <a:ext cx="1341429" cy="553998"/>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000" dirty="0" smtClean="0">
                <a:solidFill>
                  <a:srgbClr val="000000"/>
                </a:solidFill>
                <a:latin typeface="Huawei Sans" panose="020C0503030203020204" pitchFamily="34" charset="0"/>
              </a:rPr>
              <a:t>Policy enforcement point</a:t>
            </a:r>
            <a:endParaRPr lang="en-US" altLang="zh-CN" sz="1000" dirty="0">
              <a:solidFill>
                <a:srgbClr val="000000"/>
              </a:solidFill>
              <a:latin typeface="Huawei Sans" panose="020C0503030203020204" pitchFamily="34" charset="0"/>
              <a:ea typeface="微软雅黑" panose="020B0503020204020204" pitchFamily="34" charset="-122"/>
            </a:endParaRPr>
          </a:p>
        </p:txBody>
      </p:sp>
      <p:cxnSp>
        <p:nvCxnSpPr>
          <p:cNvPr id="131" name="直接箭头连接符 130"/>
          <p:cNvCxnSpPr/>
          <p:nvPr/>
        </p:nvCxnSpPr>
        <p:spPr bwMode="gray">
          <a:xfrm flipH="1">
            <a:off x="9405981" y="5418995"/>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32" name="文本框 131"/>
          <p:cNvSpPr txBox="1"/>
          <p:nvPr/>
        </p:nvSpPr>
        <p:spPr bwMode="gray">
          <a:xfrm>
            <a:off x="9700620" y="4988108"/>
            <a:ext cx="2006865" cy="861774"/>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000" dirty="0" smtClean="0">
                <a:solidFill>
                  <a:srgbClr val="000000"/>
                </a:solidFill>
                <a:latin typeface="Huawei Sans" panose="020C0503030203020204" pitchFamily="34" charset="0"/>
              </a:rPr>
              <a:t>Security group and policy control matrix delivery</a:t>
            </a:r>
            <a:endParaRPr lang="en-US" altLang="zh-CN" sz="1000" dirty="0">
              <a:solidFill>
                <a:srgbClr val="000000"/>
              </a:solidFill>
              <a:latin typeface="Huawei Sans" panose="020C0503030203020204" pitchFamily="34" charset="0"/>
              <a:ea typeface="微软雅黑" panose="020B0503020204020204" pitchFamily="34" charset="-122"/>
            </a:endParaRPr>
          </a:p>
        </p:txBody>
      </p:sp>
      <p:sp>
        <p:nvSpPr>
          <p:cNvPr id="133" name="矩形 132"/>
          <p:cNvSpPr/>
          <p:nvPr/>
        </p:nvSpPr>
        <p:spPr bwMode="gray">
          <a:xfrm>
            <a:off x="4703224" y="1064990"/>
            <a:ext cx="1311422" cy="1572475"/>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34" name="表格 133"/>
          <p:cNvGraphicFramePr>
            <a:graphicFrameLocks noGrp="1"/>
          </p:cNvGraphicFramePr>
          <p:nvPr>
            <p:extLst/>
          </p:nvPr>
        </p:nvGraphicFramePr>
        <p:xfrm>
          <a:off x="4735619" y="1451958"/>
          <a:ext cx="1234694" cy="1074046"/>
        </p:xfrm>
        <a:graphic>
          <a:graphicData uri="http://schemas.openxmlformats.org/drawingml/2006/table">
            <a:tbl>
              <a:tblPr firstRow="1" bandRow="1"/>
              <a:tblGrid>
                <a:gridCol w="677090"/>
                <a:gridCol w="557604"/>
              </a:tblGrid>
              <a:tr h="286926">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IP Address</a:t>
                      </a:r>
                      <a:endParaRPr lang="en-US" sz="900" b="0" dirty="0">
                        <a:solidFill>
                          <a:schemeClr val="tx1"/>
                        </a:solidFill>
                        <a:latin typeface="Huawei Sans" panose="020C0503030203020204" pitchFamily="34" charset="0"/>
                      </a:endParaRPr>
                    </a:p>
                  </a:txBody>
                  <a:tcPr marL="36000" marR="36000" marT="18000" marB="18000" anchor="ct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Group ID</a:t>
                      </a:r>
                      <a:endParaRPr lang="en-US" sz="900" b="0" dirty="0">
                        <a:solidFill>
                          <a:schemeClr val="tx1"/>
                        </a:solidFill>
                        <a:latin typeface="Huawei Sans" panose="020C0503030203020204" pitchFamily="34" charset="0"/>
                      </a:endParaRPr>
                    </a:p>
                  </a:txBody>
                  <a:tcPr marL="36000" marR="36000" marT="18000" marB="18000" anchor="ct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r>
              <a:tr h="19678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1.1.1.1</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1</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lnTlToBr w="12700" cmpd="sng">
                      <a:noFill/>
                      <a:prstDash val="solid"/>
                    </a:lnTlToBr>
                    <a:lnBlToTr w="12700" cmpd="sng">
                      <a:noFill/>
                      <a:prstDash val="solid"/>
                    </a:lnBlToTr>
                    <a:noFill/>
                  </a:tcPr>
                </a:tc>
              </a:tr>
              <a:tr h="19678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2.2.2.2</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2</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lnTlToBr w="12700" cmpd="sng">
                      <a:noFill/>
                      <a:prstDash val="solid"/>
                    </a:lnTlToBr>
                    <a:lnBlToTr w="12700" cmpd="sng">
                      <a:noFill/>
                      <a:prstDash val="solid"/>
                    </a:lnBlToTr>
                    <a:noFill/>
                  </a:tcPr>
                </a:tc>
              </a:tr>
              <a:tr h="196780">
                <a:tc>
                  <a:txBody>
                    <a:bodyPr/>
                    <a:lstStyle/>
                    <a:p>
                      <a:pPr algn="ctr" fontAlgn="ctr"/>
                      <a:r>
                        <a:rPr lang="en-US" sz="900" b="0" dirty="0" smtClean="0">
                          <a:solidFill>
                            <a:schemeClr val="tx1">
                              <a:lumMod val="75000"/>
                              <a:lumOff val="25000"/>
                            </a:schemeClr>
                          </a:solidFill>
                          <a:latin typeface="Huawei Sans" panose="020C0503030203020204" pitchFamily="34" charset="0"/>
                        </a:rPr>
                        <a:t>3.3.3.3</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3</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lnTlToBr w="12700" cmpd="sng">
                      <a:noFill/>
                      <a:prstDash val="solid"/>
                    </a:lnTlToBr>
                    <a:lnBlToTr w="12700" cmpd="sng">
                      <a:noFill/>
                      <a:prstDash val="solid"/>
                    </a:lnBlToTr>
                    <a:noFill/>
                  </a:tcPr>
                </a:tc>
              </a:tr>
              <a:tr h="19678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35" name="文本框 134"/>
          <p:cNvSpPr txBox="1"/>
          <p:nvPr/>
        </p:nvSpPr>
        <p:spPr bwMode="gray">
          <a:xfrm>
            <a:off x="4612344" y="1034931"/>
            <a:ext cx="1567310" cy="276999"/>
          </a:xfrm>
          <a:prstGeom prst="rect">
            <a:avLst/>
          </a:prstGeom>
          <a:noFill/>
        </p:spPr>
        <p:txBody>
          <a:bodyPr wrap="square" rtlCol="0">
            <a:noAutofit/>
          </a:bodyPr>
          <a:lstStyle/>
          <a:p>
            <a:pPr algn="ctr" fontAlgn="ctr"/>
            <a:r>
              <a:rPr lang="en-US" sz="1100" dirty="0" smtClean="0">
                <a:solidFill>
                  <a:prstClr val="black"/>
                </a:solidFill>
                <a:latin typeface="Huawei Sans" panose="020C0503030203020204" pitchFamily="34" charset="0"/>
              </a:rPr>
              <a:t>IP-security group mapping table</a:t>
            </a:r>
            <a:endParaRPr lang="en-US" altLang="zh-CN" sz="1100" dirty="0">
              <a:solidFill>
                <a:prstClr val="black"/>
              </a:solidFill>
              <a:latin typeface="Huawei Sans" panose="020C0503030203020204" pitchFamily="34" charset="0"/>
            </a:endParaRPr>
          </a:p>
        </p:txBody>
      </p:sp>
      <p:cxnSp>
        <p:nvCxnSpPr>
          <p:cNvPr id="138" name="直接箭头连接符 137"/>
          <p:cNvCxnSpPr/>
          <p:nvPr/>
        </p:nvCxnSpPr>
        <p:spPr bwMode="gray">
          <a:xfrm flipH="1">
            <a:off x="6553726" y="6041355"/>
            <a:ext cx="294640"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39" name="文本框 138"/>
          <p:cNvSpPr txBox="1"/>
          <p:nvPr/>
        </p:nvSpPr>
        <p:spPr bwMode="gray">
          <a:xfrm>
            <a:off x="6848365" y="5610467"/>
            <a:ext cx="2220883" cy="861774"/>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r>
              <a:rPr lang="en-US" sz="1000" dirty="0" smtClean="0">
                <a:solidFill>
                  <a:prstClr val="black"/>
                </a:solidFill>
                <a:latin typeface="Huawei Sans" panose="020C0503030203020204" pitchFamily="34" charset="0"/>
              </a:rPr>
              <a:t>Actively synchronizing IP-security group information</a:t>
            </a:r>
            <a:endParaRPr lang="en-US" altLang="zh-CN" sz="1000" dirty="0">
              <a:solidFill>
                <a:prstClr val="black"/>
              </a:solidFill>
              <a:latin typeface="Huawei Sans" panose="020C0503030203020204" pitchFamily="34" charset="0"/>
            </a:endParaRPr>
          </a:p>
        </p:txBody>
      </p:sp>
      <p:sp>
        <p:nvSpPr>
          <p:cNvPr id="61" name="文本框 60"/>
          <p:cNvSpPr txBox="1"/>
          <p:nvPr/>
        </p:nvSpPr>
        <p:spPr bwMode="gray">
          <a:xfrm>
            <a:off x="1097520" y="5701732"/>
            <a:ext cx="954107" cy="461665"/>
          </a:xfrm>
          <a:prstGeom prst="rect">
            <a:avLst/>
          </a:prstGeom>
          <a:noFill/>
        </p:spPr>
        <p:txBody>
          <a:bodyPr wrap="none" rtlCol="0">
            <a:noAutofit/>
          </a:bodyPr>
          <a:lstStyle/>
          <a:p>
            <a:pPr fontAlgn="ctr"/>
            <a:r>
              <a:rPr lang="en-US" sz="1200" dirty="0" err="1" smtClean="0">
                <a:latin typeface="Huawei Sans" panose="020C0503030203020204" pitchFamily="34" charset="0"/>
              </a:rPr>
              <a:t>PC1</a:t>
            </a:r>
            <a:r>
              <a:rPr lang="en-US" sz="1200" dirty="0" smtClean="0">
                <a:latin typeface="Huawei Sans" panose="020C0503030203020204" pitchFamily="34" charset="0"/>
              </a:rPr>
              <a:t> 1.1.1.1</a:t>
            </a:r>
          </a:p>
          <a:p>
            <a:pPr algn="ctr" fontAlgn="ctr"/>
            <a:r>
              <a:rPr lang="en-US" sz="1200" dirty="0" smtClean="0">
                <a:latin typeface="Huawei Sans" panose="020C0503030203020204" pitchFamily="34" charset="0"/>
              </a:rPr>
              <a:t>Sales </a:t>
            </a:r>
            <a:r>
              <a:rPr lang="en-US" sz="1200" dirty="0" smtClean="0">
                <a:solidFill>
                  <a:prstClr val="black"/>
                </a:solidFill>
                <a:latin typeface="Huawei Sans" panose="020C0503030203020204" pitchFamily="34" charset="0"/>
              </a:rPr>
              <a:t>user</a:t>
            </a:r>
            <a:endParaRPr lang="en-US" altLang="zh-CN" sz="1200" dirty="0">
              <a:solidFill>
                <a:prstClr val="black"/>
              </a:solidFill>
              <a:latin typeface="Huawei Sans" panose="020C0503030203020204" pitchFamily="34" charset="0"/>
            </a:endParaRPr>
          </a:p>
        </p:txBody>
      </p:sp>
      <p:sp>
        <p:nvSpPr>
          <p:cNvPr id="62" name="文本框 61"/>
          <p:cNvSpPr txBox="1"/>
          <p:nvPr/>
        </p:nvSpPr>
        <p:spPr bwMode="gray">
          <a:xfrm>
            <a:off x="5030316" y="5701732"/>
            <a:ext cx="1249060" cy="461665"/>
          </a:xfrm>
          <a:prstGeom prst="rect">
            <a:avLst/>
          </a:prstGeom>
          <a:noFill/>
        </p:spPr>
        <p:txBody>
          <a:bodyPr wrap="none" rtlCol="0">
            <a:noAutofit/>
          </a:bodyPr>
          <a:lstStyle/>
          <a:p>
            <a:pPr fontAlgn="ctr"/>
            <a:r>
              <a:rPr lang="en-US" sz="1200" dirty="0" err="1" smtClean="0">
                <a:latin typeface="Huawei Sans" panose="020C0503030203020204" pitchFamily="34" charset="0"/>
              </a:rPr>
              <a:t>PC3</a:t>
            </a:r>
            <a:r>
              <a:rPr lang="en-US" sz="1200" dirty="0" smtClean="0">
                <a:latin typeface="Huawei Sans" panose="020C0503030203020204" pitchFamily="34" charset="0"/>
              </a:rPr>
              <a:t> 3.3.3.3</a:t>
            </a:r>
          </a:p>
          <a:p>
            <a:pPr fontAlgn="ctr"/>
            <a:r>
              <a:rPr lang="en-US" sz="1200" dirty="0" smtClean="0">
                <a:solidFill>
                  <a:prstClr val="black"/>
                </a:solidFill>
                <a:latin typeface="Huawei Sans" panose="020C0503030203020204" pitchFamily="34" charset="0"/>
              </a:rPr>
              <a:t>Marketing user</a:t>
            </a:r>
            <a:endParaRPr lang="en-US" altLang="zh-CN" sz="1200" dirty="0">
              <a:solidFill>
                <a:prstClr val="black"/>
              </a:solidFill>
              <a:latin typeface="Huawei Sans" panose="020C0503030203020204" pitchFamily="34" charset="0"/>
            </a:endParaRPr>
          </a:p>
        </p:txBody>
      </p:sp>
      <p:sp>
        <p:nvSpPr>
          <p:cNvPr id="70" name="文本框 69"/>
          <p:cNvSpPr txBox="1"/>
          <p:nvPr/>
        </p:nvSpPr>
        <p:spPr bwMode="gray">
          <a:xfrm>
            <a:off x="2480626" y="5701732"/>
            <a:ext cx="954108" cy="461665"/>
          </a:xfrm>
          <a:prstGeom prst="rect">
            <a:avLst/>
          </a:prstGeom>
          <a:noFill/>
        </p:spPr>
        <p:txBody>
          <a:bodyPr wrap="none" rtlCol="0">
            <a:noAutofit/>
          </a:bodyPr>
          <a:lstStyle/>
          <a:p>
            <a:pPr algn="r" fontAlgn="ctr"/>
            <a:r>
              <a:rPr lang="en-US" sz="1200" dirty="0" err="1" smtClean="0">
                <a:latin typeface="Huawei Sans" panose="020C0503030203020204" pitchFamily="34" charset="0"/>
              </a:rPr>
              <a:t>PC2</a:t>
            </a:r>
            <a:r>
              <a:rPr lang="en-US" sz="1200" dirty="0" smtClean="0">
                <a:latin typeface="Huawei Sans" panose="020C0503030203020204" pitchFamily="34" charset="0"/>
              </a:rPr>
              <a:t> 2.2.2.2</a:t>
            </a:r>
          </a:p>
          <a:p>
            <a:pPr algn="r" fontAlgn="ctr"/>
            <a:r>
              <a:rPr lang="en-US" sz="1200" dirty="0" smtClean="0">
                <a:solidFill>
                  <a:prstClr val="black"/>
                </a:solidFill>
                <a:latin typeface="Huawei Sans" panose="020C0503030203020204" pitchFamily="34" charset="0"/>
              </a:rPr>
              <a:t>R&amp;D user</a:t>
            </a:r>
            <a:endParaRPr lang="en-US" altLang="zh-CN" sz="1200" dirty="0">
              <a:solidFill>
                <a:prstClr val="black"/>
              </a:solidFill>
              <a:latin typeface="Huawei Sans" panose="020C0503030203020204" pitchFamily="34" charset="0"/>
            </a:endParaRPr>
          </a:p>
        </p:txBody>
      </p:sp>
      <p:grpSp>
        <p:nvGrpSpPr>
          <p:cNvPr id="74" name="组合 28"/>
          <p:cNvGrpSpPr>
            <a:grpSpLocks noChangeAspect="1"/>
          </p:cNvGrpSpPr>
          <p:nvPr/>
        </p:nvGrpSpPr>
        <p:grpSpPr bwMode="gray">
          <a:xfrm>
            <a:off x="2259689" y="3248203"/>
            <a:ext cx="238817" cy="238817"/>
            <a:chOff x="5076056" y="3356992"/>
            <a:chExt cx="436268" cy="436268"/>
          </a:xfrm>
        </p:grpSpPr>
        <p:sp>
          <p:nvSpPr>
            <p:cNvPr id="75"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8" name="五边形 77"/>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燕尾形 78"/>
          <p:cNvSpPr/>
          <p:nvPr/>
        </p:nvSpPr>
        <p:spPr bwMode="gray">
          <a:xfrm>
            <a:off x="7438625" y="98481"/>
            <a:ext cx="2232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smtClean="0">
                <a:solidFill>
                  <a:schemeClr val="bg1"/>
                </a:solidFill>
                <a:latin typeface="Huawei Sans" panose="020C0503030203020204" pitchFamily="34" charset="0"/>
              </a:rPr>
              <a:t>User Authentication and Policy Management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燕尾形 79"/>
          <p:cNvSpPr/>
          <p:nvPr/>
        </p:nvSpPr>
        <p:spPr bwMode="gray">
          <a:xfrm>
            <a:off x="9583301" y="98481"/>
            <a:ext cx="216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dirty="0" smtClean="0">
                <a:latin typeface="Huawei Sans" panose="020C0503030203020204" pitchFamily="34" charset="0"/>
              </a:rPr>
              <a:t>Terminal Identification and Policy Automation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533720" y="3226619"/>
            <a:ext cx="1504051" cy="534458"/>
          </a:xfrm>
          <a:prstGeom prst="rect">
            <a:avLst/>
          </a:prstGeom>
          <a:noFill/>
        </p:spPr>
        <p:txBody>
          <a:bodyPr wrap="square" rtlCol="0">
            <a:noAutofit/>
          </a:bodyPr>
          <a:lstStyle/>
          <a:p>
            <a:pPr fontAlgn="ctr"/>
            <a:r>
              <a:rPr lang="en-US" sz="1000" dirty="0" smtClean="0">
                <a:solidFill>
                  <a:srgbClr val="ED6D00"/>
                </a:solidFill>
                <a:latin typeface="Huawei Sans" panose="020C0503030203020204" pitchFamily="34" charset="0"/>
              </a:rPr>
              <a:t>Device enabled with IP-security group</a:t>
            </a:r>
          </a:p>
          <a:p>
            <a:pPr fontAlgn="ctr"/>
            <a:r>
              <a:rPr lang="en-US" sz="1000" dirty="0" smtClean="0">
                <a:solidFill>
                  <a:srgbClr val="ED6D00"/>
                </a:solidFill>
                <a:latin typeface="Huawei Sans" panose="020C0503030203020204" pitchFamily="34" charset="0"/>
              </a:rPr>
              <a:t>entry synchronization</a:t>
            </a:r>
            <a:endParaRPr lang="en-US" altLang="zh-CN" sz="10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7104775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任意多边形 77"/>
          <p:cNvSpPr/>
          <p:nvPr/>
        </p:nvSpPr>
        <p:spPr bwMode="gray">
          <a:xfrm>
            <a:off x="734748" y="2864377"/>
            <a:ext cx="3129508" cy="1914915"/>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Free Mobility Solution (3)</a:t>
            </a:r>
            <a:endParaRPr lang="en-US" altLang="zh-CN" dirty="0">
              <a:latin typeface="Huawei Sans" panose="020C0503030203020204" pitchFamily="34" charset="0"/>
              <a:sym typeface="Huawei Sans" panose="020C0503030203020204" pitchFamily="34" charset="0"/>
            </a:endParaRPr>
          </a:p>
        </p:txBody>
      </p:sp>
      <p:cxnSp>
        <p:nvCxnSpPr>
          <p:cNvPr id="64" name="Straight Connector 166"/>
          <p:cNvCxnSpPr/>
          <p:nvPr/>
        </p:nvCxnSpPr>
        <p:spPr bwMode="gray">
          <a:xfrm>
            <a:off x="841533" y="5244091"/>
            <a:ext cx="0" cy="619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166"/>
          <p:cNvCxnSpPr/>
          <p:nvPr/>
        </p:nvCxnSpPr>
        <p:spPr bwMode="gray">
          <a:xfrm flipH="1">
            <a:off x="2380615" y="3384792"/>
            <a:ext cx="199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6" name="Group 165"/>
          <p:cNvGrpSpPr/>
          <p:nvPr/>
        </p:nvGrpSpPr>
        <p:grpSpPr bwMode="gray">
          <a:xfrm rot="10800000">
            <a:off x="947302" y="3375705"/>
            <a:ext cx="2618150" cy="892260"/>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9" name="图片 86" descr="核心交换机.png"/>
          <p:cNvPicPr>
            <a:picLocks noChangeAspect="1"/>
          </p:cNvPicPr>
          <p:nvPr/>
        </p:nvPicPr>
        <p:blipFill>
          <a:blip r:embed="rId3" cstate="print"/>
          <a:stretch>
            <a:fillRect/>
          </a:stretch>
        </p:blipFill>
        <p:spPr bwMode="gray">
          <a:xfrm>
            <a:off x="2032326" y="3202223"/>
            <a:ext cx="446281" cy="365140"/>
          </a:xfrm>
          <a:prstGeom prst="rect">
            <a:avLst/>
          </a:prstGeom>
        </p:spPr>
      </p:pic>
      <p:pic>
        <p:nvPicPr>
          <p:cNvPr id="77" name="图片 87" descr="汇聚交换机.png"/>
          <p:cNvPicPr>
            <a:picLocks noChangeAspect="1"/>
          </p:cNvPicPr>
          <p:nvPr/>
        </p:nvPicPr>
        <p:blipFill>
          <a:blip r:embed="rId4" cstate="print"/>
          <a:stretch>
            <a:fillRect/>
          </a:stretch>
        </p:blipFill>
        <p:spPr bwMode="gray">
          <a:xfrm>
            <a:off x="657119" y="4187663"/>
            <a:ext cx="368827" cy="301768"/>
          </a:xfrm>
          <a:prstGeom prst="rect">
            <a:avLst/>
          </a:prstGeom>
        </p:spPr>
      </p:pic>
      <p:pic>
        <p:nvPicPr>
          <p:cNvPr id="81" name="图片 105" descr="AP.png"/>
          <p:cNvPicPr>
            <a:picLocks noChangeAspect="1"/>
          </p:cNvPicPr>
          <p:nvPr/>
        </p:nvPicPr>
        <p:blipFill>
          <a:blip r:embed="rId5" cstate="print"/>
          <a:stretch>
            <a:fillRect/>
          </a:stretch>
        </p:blipFill>
        <p:spPr bwMode="gray">
          <a:xfrm>
            <a:off x="4546039" y="4982418"/>
            <a:ext cx="368827" cy="301768"/>
          </a:xfrm>
          <a:prstGeom prst="rect">
            <a:avLst/>
          </a:prstGeom>
        </p:spPr>
      </p:pic>
      <p:pic>
        <p:nvPicPr>
          <p:cNvPr id="82" name="图片 76" descr="接入交换机.png"/>
          <p:cNvPicPr>
            <a:picLocks noChangeAspect="1"/>
          </p:cNvPicPr>
          <p:nvPr/>
        </p:nvPicPr>
        <p:blipFill>
          <a:blip r:embed="rId6" cstate="print"/>
          <a:stretch>
            <a:fillRect/>
          </a:stretch>
        </p:blipFill>
        <p:spPr bwMode="gray">
          <a:xfrm>
            <a:off x="657119" y="4982418"/>
            <a:ext cx="368827" cy="301768"/>
          </a:xfrm>
          <a:prstGeom prst="rect">
            <a:avLst/>
          </a:prstGeom>
        </p:spPr>
      </p:pic>
      <p:pic>
        <p:nvPicPr>
          <p:cNvPr id="83" name="图片 76" descr="接入交换机.png"/>
          <p:cNvPicPr>
            <a:picLocks noChangeAspect="1"/>
          </p:cNvPicPr>
          <p:nvPr/>
        </p:nvPicPr>
        <p:blipFill>
          <a:blip r:embed="rId6" cstate="print"/>
          <a:stretch>
            <a:fillRect/>
          </a:stretch>
        </p:blipFill>
        <p:spPr bwMode="gray">
          <a:xfrm>
            <a:off x="3484985" y="4982418"/>
            <a:ext cx="368827" cy="301768"/>
          </a:xfrm>
          <a:prstGeom prst="rect">
            <a:avLst/>
          </a:prstGeom>
        </p:spPr>
      </p:pic>
      <p:pic>
        <p:nvPicPr>
          <p:cNvPr id="84" name="图片 87" descr="汇聚交换机.png"/>
          <p:cNvPicPr>
            <a:picLocks noChangeAspect="1"/>
          </p:cNvPicPr>
          <p:nvPr/>
        </p:nvPicPr>
        <p:blipFill>
          <a:blip r:embed="rId4" cstate="print"/>
          <a:stretch>
            <a:fillRect/>
          </a:stretch>
        </p:blipFill>
        <p:spPr bwMode="gray">
          <a:xfrm>
            <a:off x="3484985" y="4187663"/>
            <a:ext cx="368827" cy="301768"/>
          </a:xfrm>
          <a:prstGeom prst="rect">
            <a:avLst/>
          </a:prstGeom>
        </p:spPr>
      </p:pic>
      <p:cxnSp>
        <p:nvCxnSpPr>
          <p:cNvPr id="85" name="Straight Connector 166"/>
          <p:cNvCxnSpPr>
            <a:stCxn id="77" idx="2"/>
            <a:endCxn id="82" idx="0"/>
          </p:cNvCxnSpPr>
          <p:nvPr/>
        </p:nvCxnSpPr>
        <p:spPr bwMode="gray">
          <a:xfrm>
            <a:off x="841533"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166"/>
          <p:cNvCxnSpPr>
            <a:stCxn id="84" idx="2"/>
            <a:endCxn id="83" idx="0"/>
          </p:cNvCxnSpPr>
          <p:nvPr/>
        </p:nvCxnSpPr>
        <p:spPr bwMode="gray">
          <a:xfrm>
            <a:off x="3669399"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166"/>
          <p:cNvCxnSpPr>
            <a:stCxn id="81" idx="1"/>
            <a:endCxn id="83" idx="3"/>
          </p:cNvCxnSpPr>
          <p:nvPr/>
        </p:nvCxnSpPr>
        <p:spPr bwMode="gray">
          <a:xfrm flipH="1">
            <a:off x="3853812" y="5133302"/>
            <a:ext cx="6922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9" name="图片 14" descr="日志告警服务器-蓝.png"/>
          <p:cNvPicPr>
            <a:picLocks noChangeAspect="1"/>
          </p:cNvPicPr>
          <p:nvPr/>
        </p:nvPicPr>
        <p:blipFill>
          <a:blip r:embed="rId7" cstate="print"/>
          <a:stretch>
            <a:fillRect/>
          </a:stretch>
        </p:blipFill>
        <p:spPr bwMode="gray">
          <a:xfrm>
            <a:off x="596256" y="5779409"/>
            <a:ext cx="490552" cy="306312"/>
          </a:xfrm>
          <a:prstGeom prst="rect">
            <a:avLst/>
          </a:prstGeom>
        </p:spPr>
      </p:pic>
      <p:pic>
        <p:nvPicPr>
          <p:cNvPr id="90" name="图片 157" descr="故障链路.png"/>
          <p:cNvPicPr>
            <a:picLocks noChangeAspect="1"/>
          </p:cNvPicPr>
          <p:nvPr/>
        </p:nvPicPr>
        <p:blipFill>
          <a:blip r:embed="rId8" cstate="print"/>
          <a:stretch>
            <a:fillRect/>
          </a:stretch>
        </p:blipFill>
        <p:spPr bwMode="gray">
          <a:xfrm>
            <a:off x="4546039" y="5766174"/>
            <a:ext cx="446281" cy="332783"/>
          </a:xfrm>
          <a:prstGeom prst="rect">
            <a:avLst/>
          </a:prstGeom>
        </p:spPr>
      </p:pic>
      <p:grpSp>
        <p:nvGrpSpPr>
          <p:cNvPr id="91" name="组合 758"/>
          <p:cNvGrpSpPr/>
          <p:nvPr/>
        </p:nvGrpSpPr>
        <p:grpSpPr bwMode="gray">
          <a:xfrm flipV="1">
            <a:off x="4612344" y="5324181"/>
            <a:ext cx="236214" cy="200032"/>
            <a:chOff x="7440613" y="4868863"/>
            <a:chExt cx="1019175" cy="828675"/>
          </a:xfrm>
          <a:solidFill>
            <a:schemeClr val="bg1">
              <a:lumMod val="75000"/>
            </a:schemeClr>
          </a:solidFill>
        </p:grpSpPr>
        <p:sp>
          <p:nvSpPr>
            <p:cNvPr id="9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8" name="文本框 97"/>
          <p:cNvSpPr txBox="1"/>
          <p:nvPr/>
        </p:nvSpPr>
        <p:spPr bwMode="gray">
          <a:xfrm>
            <a:off x="1507887" y="3042320"/>
            <a:ext cx="521297"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1016475" y="4194161"/>
            <a:ext cx="603050" cy="276999"/>
          </a:xfrm>
          <a:prstGeom prst="rect">
            <a:avLst/>
          </a:prstGeom>
          <a:noFill/>
        </p:spPr>
        <p:txBody>
          <a:bodyPr wrap="none" rtlCol="0">
            <a:noAutofit/>
          </a:bodyPr>
          <a:lstStyle/>
          <a:p>
            <a:pPr algn="ctr" fontAlgn="ctr"/>
            <a:r>
              <a:rPr lang="en-US" sz="1200" dirty="0" err="1" smtClean="0">
                <a:solidFill>
                  <a:schemeClr val="bg1">
                    <a:lumMod val="75000"/>
                  </a:schemeClr>
                </a:solidFill>
                <a:latin typeface="Huawei Sans" panose="020C0503030203020204" pitchFamily="34" charset="0"/>
              </a:rPr>
              <a:t>AGG1</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2900404" y="4194161"/>
            <a:ext cx="603050" cy="276999"/>
          </a:xfrm>
          <a:prstGeom prst="rect">
            <a:avLst/>
          </a:prstGeom>
          <a:noFill/>
        </p:spPr>
        <p:txBody>
          <a:bodyPr wrap="none" rtlCol="0">
            <a:noAutofit/>
          </a:bodyPr>
          <a:lstStyle/>
          <a:p>
            <a:pPr algn="r" fontAlgn="ctr"/>
            <a:r>
              <a:rPr lang="en-US" sz="1200" dirty="0" err="1" smtClean="0">
                <a:solidFill>
                  <a:schemeClr val="bg1">
                    <a:lumMod val="75000"/>
                  </a:schemeClr>
                </a:solidFill>
                <a:latin typeface="Huawei Sans" panose="020C0503030203020204" pitchFamily="34" charset="0"/>
              </a:rPr>
              <a:t>AGG2</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1016475" y="4982418"/>
            <a:ext cx="750526" cy="276999"/>
          </a:xfrm>
          <a:prstGeom prst="rect">
            <a:avLst/>
          </a:prstGeom>
          <a:noFill/>
        </p:spPr>
        <p:txBody>
          <a:bodyPr wrap="none" rtlCol="0">
            <a:noAutofit/>
          </a:bodyPr>
          <a:lstStyle/>
          <a:p>
            <a:pPr algn="ctr" fontAlgn="ctr"/>
            <a:r>
              <a:rPr lang="en-US" sz="1200" dirty="0" err="1" smtClean="0">
                <a:solidFill>
                  <a:schemeClr val="bg1">
                    <a:lumMod val="75000"/>
                  </a:schemeClr>
                </a:solidFill>
                <a:latin typeface="Huawei Sans" panose="020C0503030203020204" pitchFamily="34" charset="0"/>
              </a:rPr>
              <a:t>Access1</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2752928" y="4982418"/>
            <a:ext cx="750526" cy="276999"/>
          </a:xfrm>
          <a:prstGeom prst="rect">
            <a:avLst/>
          </a:prstGeom>
          <a:noFill/>
        </p:spPr>
        <p:txBody>
          <a:bodyPr wrap="none" rtlCol="0">
            <a:noAutofit/>
          </a:bodyPr>
          <a:lstStyle/>
          <a:p>
            <a:pPr algn="r" fontAlgn="ctr"/>
            <a:r>
              <a:rPr lang="en-US" sz="1200" dirty="0" err="1" smtClean="0">
                <a:solidFill>
                  <a:schemeClr val="bg1">
                    <a:lumMod val="75000"/>
                  </a:schemeClr>
                </a:solidFill>
                <a:latin typeface="Huawei Sans" panose="020C0503030203020204" pitchFamily="34" charset="0"/>
              </a:rPr>
              <a:t>Access2</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Straight Connector 166"/>
          <p:cNvCxnSpPr>
            <a:stCxn id="83" idx="2"/>
            <a:endCxn id="106" idx="0"/>
          </p:cNvCxnSpPr>
          <p:nvPr/>
        </p:nvCxnSpPr>
        <p:spPr bwMode="gray">
          <a:xfrm flipH="1">
            <a:off x="3669398" y="5284186"/>
            <a:ext cx="1" cy="4952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6" name="图片 14" descr="日志告警服务器-蓝.png"/>
          <p:cNvPicPr>
            <a:picLocks noChangeAspect="1"/>
          </p:cNvPicPr>
          <p:nvPr/>
        </p:nvPicPr>
        <p:blipFill>
          <a:blip r:embed="rId7" cstate="print"/>
          <a:stretch>
            <a:fillRect/>
          </a:stretch>
        </p:blipFill>
        <p:spPr bwMode="gray">
          <a:xfrm>
            <a:off x="3424122" y="5779409"/>
            <a:ext cx="490552" cy="306312"/>
          </a:xfrm>
          <a:prstGeom prst="rect">
            <a:avLst/>
          </a:prstGeom>
        </p:spPr>
      </p:pic>
      <p:pic>
        <p:nvPicPr>
          <p:cNvPr id="114" name="图片 1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037313" y="3222528"/>
            <a:ext cx="947389" cy="538549"/>
          </a:xfrm>
          <a:prstGeom prst="rect">
            <a:avLst/>
          </a:prstGeom>
        </p:spPr>
      </p:pic>
      <p:cxnSp>
        <p:nvCxnSpPr>
          <p:cNvPr id="117" name="直接箭头连接符 116"/>
          <p:cNvCxnSpPr>
            <a:endCxn id="99" idx="3"/>
          </p:cNvCxnSpPr>
          <p:nvPr/>
        </p:nvCxnSpPr>
        <p:spPr bwMode="gray">
          <a:xfrm flipH="1">
            <a:off x="1619525" y="3505045"/>
            <a:ext cx="2667995" cy="827616"/>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8" name="任意多边形 117"/>
          <p:cNvSpPr/>
          <p:nvPr/>
        </p:nvSpPr>
        <p:spPr bwMode="gray">
          <a:xfrm>
            <a:off x="1084654" y="3378165"/>
            <a:ext cx="2418800" cy="2379916"/>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任意多边形 118"/>
          <p:cNvSpPr/>
          <p:nvPr/>
        </p:nvSpPr>
        <p:spPr bwMode="gray">
          <a:xfrm>
            <a:off x="646016" y="3132688"/>
            <a:ext cx="3966328" cy="2625393"/>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a:spLocks noChangeAspect="1"/>
          </p:cNvSpPr>
          <p:nvPr/>
        </p:nvSpPr>
        <p:spPr bwMode="gray">
          <a:xfrm>
            <a:off x="601209" y="439575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2" name="组合 28"/>
          <p:cNvGrpSpPr>
            <a:grpSpLocks noChangeAspect="1"/>
          </p:cNvGrpSpPr>
          <p:nvPr/>
        </p:nvGrpSpPr>
        <p:grpSpPr bwMode="gray">
          <a:xfrm>
            <a:off x="3121665" y="4638924"/>
            <a:ext cx="238817" cy="238817"/>
            <a:chOff x="5076056" y="3356992"/>
            <a:chExt cx="436268" cy="436268"/>
          </a:xfrm>
        </p:grpSpPr>
        <p:sp>
          <p:nvSpPr>
            <p:cNvPr id="123"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5" name="椭圆 124"/>
          <p:cNvSpPr>
            <a:spLocks noChangeAspect="1"/>
          </p:cNvSpPr>
          <p:nvPr/>
        </p:nvSpPr>
        <p:spPr bwMode="gray">
          <a:xfrm>
            <a:off x="3435624" y="439575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6249194" y="1077581"/>
            <a:ext cx="5345112" cy="4332833"/>
          </a:xfrm>
          <a:prstGeom prst="rect">
            <a:avLst/>
          </a:prstGeom>
          <a:noFill/>
        </p:spPr>
        <p:txBody>
          <a:bodyPr wrap="square" rtlCol="0">
            <a:noAutofit/>
          </a:bodyPr>
          <a:lstStyle/>
          <a:p>
            <a:pPr fontAlgn="ctr">
              <a:spcAft>
                <a:spcPts val="600"/>
              </a:spcAft>
            </a:pPr>
            <a:r>
              <a:rPr lang="en-US" sz="1400" b="1" dirty="0" smtClean="0">
                <a:solidFill>
                  <a:prstClr val="black"/>
                </a:solidFill>
                <a:latin typeface="Huawei Sans" panose="020C0503030203020204" pitchFamily="34" charset="0"/>
              </a:rPr>
              <a:t>Scenario description</a:t>
            </a:r>
          </a:p>
          <a:p>
            <a:pPr marL="176213" indent="-176213" fontAlgn="ctr">
              <a:spcAft>
                <a:spcPts val="600"/>
              </a:spcAft>
              <a:buFont typeface="Arial" pitchFamily="34" charset="0"/>
              <a:buChar char="•"/>
            </a:pP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-based virtualized campus network, achieving automatic service provisioning</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Distributed authentication points + policy enforcement points</a:t>
            </a:r>
          </a:p>
          <a:p>
            <a:pPr fontAlgn="ctr">
              <a:spcAft>
                <a:spcPts val="600"/>
              </a:spcAft>
            </a:pPr>
            <a:r>
              <a:rPr lang="en-US" sz="1400" b="1" dirty="0" smtClean="0">
                <a:solidFill>
                  <a:prstClr val="black"/>
                </a:solidFill>
                <a:latin typeface="Huawei Sans" panose="020C0503030203020204" pitchFamily="34" charset="0"/>
              </a:rPr>
              <a:t>Scenario characteristics</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Multiple authentication points exist on the entire network, for example, distributed on aggregation switches.</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Aggregation switches support </a:t>
            </a: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 and function as policy enforcement points.</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The policy for traffic exchanged between users on the same aggregation switch is enforced by the aggregation switch itself.</a:t>
            </a:r>
          </a:p>
          <a:p>
            <a:pPr marL="176213" indent="-176213" fontAlgn="ctr">
              <a:spcAft>
                <a:spcPts val="600"/>
              </a:spcAft>
              <a:buFont typeface="Arial" pitchFamily="34" charset="0"/>
              <a:buChar char="•"/>
            </a:pPr>
            <a:r>
              <a:rPr lang="en-US" sz="1400" dirty="0" smtClean="0">
                <a:solidFill>
                  <a:prstClr val="black"/>
                </a:solidFill>
                <a:latin typeface="Huawei Sans" panose="020C0503030203020204" pitchFamily="34" charset="0"/>
              </a:rPr>
              <a:t>Traffic exchanged between users on different aggregation switches is encapsulated using </a:t>
            </a: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 The source security group ID is encapsulated into </a:t>
            </a: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-encapsulated traffic. Policies are enforced on the peer aggregation switch.</a:t>
            </a:r>
            <a:endParaRPr lang="en-US" altLang="zh-CN" sz="1400" dirty="0">
              <a:solidFill>
                <a:prstClr val="black"/>
              </a:solidFill>
              <a:latin typeface="Huawei Sans" panose="020C0503030203020204" pitchFamily="34" charset="0"/>
            </a:endParaRPr>
          </a:p>
        </p:txBody>
      </p:sp>
      <p:sp>
        <p:nvSpPr>
          <p:cNvPr id="127" name="椭圆 126"/>
          <p:cNvSpPr>
            <a:spLocks noChangeAspect="1"/>
          </p:cNvSpPr>
          <p:nvPr/>
        </p:nvSpPr>
        <p:spPr bwMode="gray">
          <a:xfrm>
            <a:off x="6353237" y="5987355"/>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椭圆 127"/>
          <p:cNvSpPr>
            <a:spLocks noChangeAspect="1"/>
          </p:cNvSpPr>
          <p:nvPr/>
        </p:nvSpPr>
        <p:spPr bwMode="gray">
          <a:xfrm>
            <a:off x="7638824" y="5987355"/>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6428164" y="5841300"/>
            <a:ext cx="1210660" cy="40011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000" dirty="0" smtClean="0">
                <a:solidFill>
                  <a:srgbClr val="000000"/>
                </a:solidFill>
                <a:latin typeface="Huawei Sans" panose="020C0503030203020204" pitchFamily="34" charset="0"/>
              </a:rPr>
              <a:t>Authentication point</a:t>
            </a:r>
            <a:endParaRPr lang="en-US" altLang="zh-CN" sz="1000" dirty="0">
              <a:solidFill>
                <a:srgbClr val="000000"/>
              </a:solidFill>
              <a:latin typeface="Huawei Sans" panose="020C0503030203020204" pitchFamily="34" charset="0"/>
              <a:ea typeface="微软雅黑" panose="020B0503020204020204" pitchFamily="34" charset="-122"/>
            </a:endParaRPr>
          </a:p>
        </p:txBody>
      </p:sp>
      <p:sp>
        <p:nvSpPr>
          <p:cNvPr id="130" name="文本框 129"/>
          <p:cNvSpPr txBox="1"/>
          <p:nvPr/>
        </p:nvSpPr>
        <p:spPr bwMode="gray">
          <a:xfrm>
            <a:off x="7730190" y="5764356"/>
            <a:ext cx="1465899" cy="553998"/>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000" dirty="0" smtClean="0">
                <a:solidFill>
                  <a:srgbClr val="000000"/>
                </a:solidFill>
                <a:latin typeface="Huawei Sans" panose="020C0503030203020204" pitchFamily="34" charset="0"/>
              </a:rPr>
              <a:t>Policy enforcement point</a:t>
            </a:r>
            <a:endParaRPr lang="en-US" altLang="zh-CN" sz="1000" dirty="0">
              <a:solidFill>
                <a:srgbClr val="000000"/>
              </a:solidFill>
              <a:latin typeface="Huawei Sans" panose="020C0503030203020204" pitchFamily="34" charset="0"/>
              <a:ea typeface="微软雅黑" panose="020B0503020204020204" pitchFamily="34" charset="-122"/>
            </a:endParaRPr>
          </a:p>
        </p:txBody>
      </p:sp>
      <p:cxnSp>
        <p:nvCxnSpPr>
          <p:cNvPr id="131" name="直接箭头连接符 130"/>
          <p:cNvCxnSpPr/>
          <p:nvPr/>
        </p:nvCxnSpPr>
        <p:spPr bwMode="gray">
          <a:xfrm flipH="1">
            <a:off x="9195309" y="6041355"/>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32" name="文本框 131"/>
          <p:cNvSpPr txBox="1"/>
          <p:nvPr/>
        </p:nvSpPr>
        <p:spPr bwMode="gray">
          <a:xfrm>
            <a:off x="9489949" y="5610468"/>
            <a:ext cx="1979199" cy="861774"/>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000" dirty="0" smtClean="0">
                <a:solidFill>
                  <a:srgbClr val="000000"/>
                </a:solidFill>
                <a:latin typeface="Huawei Sans" panose="020C0503030203020204" pitchFamily="34" charset="0"/>
              </a:rPr>
              <a:t>Security group and </a:t>
            </a:r>
            <a:r>
              <a:rPr lang="en-US" altLang="zh-CN" sz="1000" dirty="0">
                <a:solidFill>
                  <a:srgbClr val="000000"/>
                </a:solidFill>
                <a:latin typeface="Huawei Sans" panose="020C0503030203020204" pitchFamily="34" charset="0"/>
              </a:rPr>
              <a:t>policy control</a:t>
            </a:r>
            <a:r>
              <a:rPr lang="en-US" sz="1000" dirty="0" smtClean="0">
                <a:solidFill>
                  <a:srgbClr val="000000"/>
                </a:solidFill>
                <a:latin typeface="Huawei Sans" panose="020C0503030203020204" pitchFamily="34" charset="0"/>
              </a:rPr>
              <a:t> matrix delivery</a:t>
            </a:r>
            <a:endParaRPr lang="en-US" altLang="zh-CN" sz="1000" dirty="0">
              <a:solidFill>
                <a:srgbClr val="000000"/>
              </a:solidFill>
              <a:latin typeface="Huawei Sans" panose="020C0503030203020204" pitchFamily="34" charset="0"/>
              <a:ea typeface="微软雅黑" panose="020B0503020204020204" pitchFamily="34" charset="-122"/>
            </a:endParaRPr>
          </a:p>
        </p:txBody>
      </p:sp>
      <p:sp>
        <p:nvSpPr>
          <p:cNvPr id="61" name="任意多边形 60"/>
          <p:cNvSpPr/>
          <p:nvPr/>
        </p:nvSpPr>
        <p:spPr bwMode="gray">
          <a:xfrm flipV="1">
            <a:off x="1219520" y="2610717"/>
            <a:ext cx="4168405" cy="588951"/>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8856 w 1219200"/>
              <a:gd name="connsiteY0" fmla="*/ 0 h 626057"/>
              <a:gd name="connsiteX1" fmla="*/ 0 w 1219200"/>
              <a:gd name="connsiteY1" fmla="*/ 626057 h 626057"/>
              <a:gd name="connsiteX2" fmla="*/ 1219200 w 1219200"/>
              <a:gd name="connsiteY2" fmla="*/ 626057 h 626057"/>
              <a:gd name="connsiteX3" fmla="*/ 68856 w 1219200"/>
              <a:gd name="connsiteY3" fmla="*/ 0 h 626057"/>
              <a:gd name="connsiteX0" fmla="*/ 291803 w 1442147"/>
              <a:gd name="connsiteY0" fmla="*/ 0 h 626057"/>
              <a:gd name="connsiteX1" fmla="*/ 0 w 1442147"/>
              <a:gd name="connsiteY1" fmla="*/ 437808 h 626057"/>
              <a:gd name="connsiteX2" fmla="*/ 1442147 w 1442147"/>
              <a:gd name="connsiteY2" fmla="*/ 626057 h 626057"/>
              <a:gd name="connsiteX3" fmla="*/ 291803 w 1442147"/>
              <a:gd name="connsiteY3" fmla="*/ 0 h 626057"/>
              <a:gd name="connsiteX0" fmla="*/ 291803 w 3894566"/>
              <a:gd name="connsiteY0" fmla="*/ 0 h 437808"/>
              <a:gd name="connsiteX1" fmla="*/ 0 w 3894566"/>
              <a:gd name="connsiteY1" fmla="*/ 437808 h 437808"/>
              <a:gd name="connsiteX2" fmla="*/ 3894566 w 3894566"/>
              <a:gd name="connsiteY2" fmla="*/ 437808 h 437808"/>
              <a:gd name="connsiteX3" fmla="*/ 291803 w 3894566"/>
              <a:gd name="connsiteY3" fmla="*/ 0 h 437808"/>
              <a:gd name="connsiteX0" fmla="*/ 228920 w 3894566"/>
              <a:gd name="connsiteY0" fmla="*/ 0 h 1129748"/>
              <a:gd name="connsiteX1" fmla="*/ 0 w 3894566"/>
              <a:gd name="connsiteY1" fmla="*/ 1129748 h 1129748"/>
              <a:gd name="connsiteX2" fmla="*/ 3894566 w 3894566"/>
              <a:gd name="connsiteY2" fmla="*/ 1129748 h 1129748"/>
              <a:gd name="connsiteX3" fmla="*/ 228920 w 3894566"/>
              <a:gd name="connsiteY3" fmla="*/ 0 h 1129748"/>
              <a:gd name="connsiteX0" fmla="*/ 188904 w 3894566"/>
              <a:gd name="connsiteY0" fmla="*/ 0 h 1177234"/>
              <a:gd name="connsiteX1" fmla="*/ 0 w 3894566"/>
              <a:gd name="connsiteY1" fmla="*/ 1177234 h 1177234"/>
              <a:gd name="connsiteX2" fmla="*/ 3894566 w 3894566"/>
              <a:gd name="connsiteY2" fmla="*/ 1177234 h 1177234"/>
              <a:gd name="connsiteX3" fmla="*/ 188904 w 3894566"/>
              <a:gd name="connsiteY3" fmla="*/ 0 h 1177234"/>
              <a:gd name="connsiteX0" fmla="*/ 1566603 w 5272265"/>
              <a:gd name="connsiteY0" fmla="*/ 0 h 1177234"/>
              <a:gd name="connsiteX1" fmla="*/ 0 w 5272265"/>
              <a:gd name="connsiteY1" fmla="*/ 1089046 h 1177234"/>
              <a:gd name="connsiteX2" fmla="*/ 5272265 w 5272265"/>
              <a:gd name="connsiteY2" fmla="*/ 1177234 h 1177234"/>
              <a:gd name="connsiteX3" fmla="*/ 1566603 w 5272265"/>
              <a:gd name="connsiteY3" fmla="*/ 0 h 1177234"/>
              <a:gd name="connsiteX0" fmla="*/ 1566603 w 4517675"/>
              <a:gd name="connsiteY0" fmla="*/ 0 h 1089046"/>
              <a:gd name="connsiteX1" fmla="*/ 0 w 4517675"/>
              <a:gd name="connsiteY1" fmla="*/ 1089046 h 1089046"/>
              <a:gd name="connsiteX2" fmla="*/ 4517675 w 4517675"/>
              <a:gd name="connsiteY2" fmla="*/ 1089046 h 1089046"/>
              <a:gd name="connsiteX3" fmla="*/ 1566603 w 4517675"/>
              <a:gd name="connsiteY3" fmla="*/ 0 h 1089046"/>
              <a:gd name="connsiteX0" fmla="*/ 2732788 w 5683860"/>
              <a:gd name="connsiteY0" fmla="*/ 0 h 1089046"/>
              <a:gd name="connsiteX1" fmla="*/ 0 w 5683860"/>
              <a:gd name="connsiteY1" fmla="*/ 1075479 h 1089046"/>
              <a:gd name="connsiteX2" fmla="*/ 5683860 w 5683860"/>
              <a:gd name="connsiteY2" fmla="*/ 1089046 h 1089046"/>
              <a:gd name="connsiteX3" fmla="*/ 2732788 w 5683860"/>
              <a:gd name="connsiteY3" fmla="*/ 0 h 1089046"/>
              <a:gd name="connsiteX0" fmla="*/ 2732788 w 4677739"/>
              <a:gd name="connsiteY0" fmla="*/ 0 h 1089046"/>
              <a:gd name="connsiteX1" fmla="*/ 0 w 4677739"/>
              <a:gd name="connsiteY1" fmla="*/ 1075479 h 1089046"/>
              <a:gd name="connsiteX2" fmla="*/ 4677739 w 4677739"/>
              <a:gd name="connsiteY2" fmla="*/ 1089046 h 1089046"/>
              <a:gd name="connsiteX3" fmla="*/ 2732788 w 4677739"/>
              <a:gd name="connsiteY3" fmla="*/ 0 h 1089046"/>
              <a:gd name="connsiteX0" fmla="*/ 3641727 w 4677739"/>
              <a:gd name="connsiteY0" fmla="*/ 0 h 1089046"/>
              <a:gd name="connsiteX1" fmla="*/ 0 w 4677739"/>
              <a:gd name="connsiteY1" fmla="*/ 1075479 h 1089046"/>
              <a:gd name="connsiteX2" fmla="*/ 4677739 w 4677739"/>
              <a:gd name="connsiteY2" fmla="*/ 1089046 h 1089046"/>
              <a:gd name="connsiteX3" fmla="*/ 3641727 w 4677739"/>
              <a:gd name="connsiteY3" fmla="*/ 0 h 1089046"/>
              <a:gd name="connsiteX0" fmla="*/ 3641727 w 4664713"/>
              <a:gd name="connsiteY0" fmla="*/ 0 h 1075479"/>
              <a:gd name="connsiteX1" fmla="*/ 0 w 4664713"/>
              <a:gd name="connsiteY1" fmla="*/ 1075479 h 1075479"/>
              <a:gd name="connsiteX2" fmla="*/ 4664713 w 4664713"/>
              <a:gd name="connsiteY2" fmla="*/ 934480 h 1075479"/>
              <a:gd name="connsiteX3" fmla="*/ 3641727 w 4664713"/>
              <a:gd name="connsiteY3" fmla="*/ 0 h 1075479"/>
              <a:gd name="connsiteX0" fmla="*/ 3667777 w 4690763"/>
              <a:gd name="connsiteY0" fmla="*/ 0 h 951827"/>
              <a:gd name="connsiteX1" fmla="*/ 0 w 4690763"/>
              <a:gd name="connsiteY1" fmla="*/ 951827 h 951827"/>
              <a:gd name="connsiteX2" fmla="*/ 4690763 w 4690763"/>
              <a:gd name="connsiteY2" fmla="*/ 934480 h 951827"/>
              <a:gd name="connsiteX3" fmla="*/ 3667777 w 4690763"/>
              <a:gd name="connsiteY3" fmla="*/ 0 h 951827"/>
              <a:gd name="connsiteX0" fmla="*/ 3764245 w 4690763"/>
              <a:gd name="connsiteY0" fmla="*/ 0 h 786474"/>
              <a:gd name="connsiteX1" fmla="*/ 0 w 4690763"/>
              <a:gd name="connsiteY1" fmla="*/ 786474 h 786474"/>
              <a:gd name="connsiteX2" fmla="*/ 4690763 w 4690763"/>
              <a:gd name="connsiteY2" fmla="*/ 769127 h 786474"/>
              <a:gd name="connsiteX3" fmla="*/ 3764245 w 4690763"/>
              <a:gd name="connsiteY3" fmla="*/ 0 h 786474"/>
            </a:gdLst>
            <a:ahLst/>
            <a:cxnLst>
              <a:cxn ang="0">
                <a:pos x="connsiteX0" y="connsiteY0"/>
              </a:cxn>
              <a:cxn ang="0">
                <a:pos x="connsiteX1" y="connsiteY1"/>
              </a:cxn>
              <a:cxn ang="0">
                <a:pos x="connsiteX2" y="connsiteY2"/>
              </a:cxn>
              <a:cxn ang="0">
                <a:pos x="connsiteX3" y="connsiteY3"/>
              </a:cxn>
            </a:cxnLst>
            <a:rect l="l" t="t" r="r" b="b"/>
            <a:pathLst>
              <a:path w="4690763" h="786474">
                <a:moveTo>
                  <a:pt x="3764245" y="0"/>
                </a:moveTo>
                <a:lnTo>
                  <a:pt x="0" y="786474"/>
                </a:lnTo>
                <a:lnTo>
                  <a:pt x="4690763" y="769127"/>
                </a:lnTo>
                <a:lnTo>
                  <a:pt x="3764245" y="0"/>
                </a:lnTo>
                <a:close/>
              </a:path>
            </a:pathLst>
          </a:custGeom>
          <a:gradFill flip="none" rotWithShape="1">
            <a:gsLst>
              <a:gs pos="0">
                <a:schemeClr val="accent1">
                  <a:lumMod val="5000"/>
                  <a:lumOff val="95000"/>
                  <a:alpha val="0"/>
                </a:schemeClr>
              </a:gs>
              <a:gs pos="79000">
                <a:srgbClr val="66CCFF">
                  <a:alpha val="7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796333" y="1064990"/>
            <a:ext cx="5012413" cy="1572475"/>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70" name="表格 69"/>
          <p:cNvGraphicFramePr>
            <a:graphicFrameLocks noGrp="1"/>
          </p:cNvGraphicFramePr>
          <p:nvPr>
            <p:extLst/>
          </p:nvPr>
        </p:nvGraphicFramePr>
        <p:xfrm>
          <a:off x="1002792" y="1441072"/>
          <a:ext cx="1193116" cy="1093960"/>
        </p:xfrm>
        <a:graphic>
          <a:graphicData uri="http://schemas.openxmlformats.org/drawingml/2006/table">
            <a:tbl>
              <a:tblPr firstRow="1" bandRow="1"/>
              <a:tblGrid>
                <a:gridCol w="596558"/>
                <a:gridCol w="596558"/>
              </a:tblGrid>
              <a:tr h="28565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Group Name</a:t>
                      </a:r>
                      <a:endParaRPr lang="en-US" sz="900" b="0" dirty="0">
                        <a:solidFill>
                          <a:schemeClr val="tx1"/>
                        </a:solidFill>
                        <a:latin typeface="Huawei Sans" panose="020C0503030203020204" pitchFamily="34" charset="0"/>
                      </a:endParaRPr>
                    </a:p>
                  </a:txBody>
                  <a:tcPr marL="36000" marR="36000" marT="18000" marB="18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Group ID</a:t>
                      </a:r>
                      <a:endParaRPr lang="en-US" sz="900" b="0" dirty="0">
                        <a:solidFill>
                          <a:schemeClr val="tx1"/>
                        </a:solidFill>
                        <a:latin typeface="Huawei Sans" panose="020C0503030203020204" pitchFamily="34" charset="0"/>
                      </a:endParaRPr>
                    </a:p>
                  </a:txBody>
                  <a:tcPr marL="36000" marR="36000" marT="18000" marB="18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19591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Sales</a:t>
                      </a:r>
                      <a:endParaRPr lang="en-US" altLang="zh-CN" sz="900" b="0" dirty="0">
                        <a:solidFill>
                          <a:schemeClr val="tx1"/>
                        </a:solidFill>
                        <a:latin typeface="Huawei Sans" panose="020C0503030203020204" pitchFamily="34" charset="0"/>
                        <a:ea typeface="微软雅黑" panose="020B0503020204020204" pitchFamily="34" charset="-122"/>
                        <a:cs typeface="+mn-cs"/>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1</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19591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dirty="0" smtClean="0">
                          <a:solidFill>
                            <a:prstClr val="black"/>
                          </a:solidFill>
                          <a:latin typeface="Huawei Sans" panose="020C0503030203020204" pitchFamily="34" charset="0"/>
                        </a:rPr>
                        <a:t>R&amp;D</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2</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195910">
                <a:tc>
                  <a:txBody>
                    <a:bodyPr/>
                    <a:lstStyle/>
                    <a:p>
                      <a:pPr algn="ctr" fontAlgn="ctr"/>
                      <a:r>
                        <a:rPr lang="en-US" sz="900" dirty="0" smtClean="0">
                          <a:solidFill>
                            <a:prstClr val="black"/>
                          </a:solidFill>
                          <a:latin typeface="Huawei Sans" panose="020C0503030203020204" pitchFamily="34" charset="0"/>
                        </a:rPr>
                        <a:t>Marketing</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3</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19591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71" name="表格 70"/>
          <p:cNvGraphicFramePr>
            <a:graphicFrameLocks noGrp="1"/>
          </p:cNvGraphicFramePr>
          <p:nvPr>
            <p:extLst/>
          </p:nvPr>
        </p:nvGraphicFramePr>
        <p:xfrm>
          <a:off x="2402365" y="1441072"/>
          <a:ext cx="3182005" cy="1075306"/>
        </p:xfrm>
        <a:graphic>
          <a:graphicData uri="http://schemas.openxmlformats.org/drawingml/2006/table">
            <a:tbl>
              <a:tblPr firstRow="1" bandRow="1"/>
              <a:tblGrid>
                <a:gridCol w="636401"/>
                <a:gridCol w="636401"/>
                <a:gridCol w="636401"/>
                <a:gridCol w="636401"/>
                <a:gridCol w="636401"/>
              </a:tblGrid>
              <a:tr h="22401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Sales</a:t>
                      </a:r>
                      <a:endParaRPr lang="en-US" altLang="zh-CN" sz="900" b="0" dirty="0">
                        <a:solidFill>
                          <a:schemeClr val="tx1"/>
                        </a:solidFill>
                        <a:latin typeface="Huawei Sans" panose="020C0503030203020204" pitchFamily="34" charset="0"/>
                        <a:ea typeface="微软雅黑" panose="020B0503020204020204" pitchFamily="34" charset="-122"/>
                        <a:cs typeface="+mn-cs"/>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ctr"/>
                      <a:r>
                        <a:rPr lang="en-US" sz="900" dirty="0" smtClean="0">
                          <a:solidFill>
                            <a:prstClr val="black"/>
                          </a:solidFill>
                          <a:latin typeface="Huawei Sans" panose="020C0503030203020204" pitchFamily="34" charset="0"/>
                        </a:rPr>
                        <a:t>R&amp;D</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ctr"/>
                      <a:r>
                        <a:rPr lang="en-US" sz="900" dirty="0" smtClean="0">
                          <a:solidFill>
                            <a:prstClr val="black"/>
                          </a:solidFill>
                          <a:latin typeface="Huawei Sans" panose="020C0503030203020204" pitchFamily="34" charset="0"/>
                        </a:rPr>
                        <a:t>Marketing</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ctr"/>
                      <a:r>
                        <a:rPr lang="en-US" sz="900" b="0" dirty="0" smtClean="0">
                          <a:solidFill>
                            <a:schemeClr val="tx1"/>
                          </a:solidFill>
                          <a:latin typeface="Huawei Sans" panose="020C0503030203020204" pitchFamily="34" charset="0"/>
                        </a:rPr>
                        <a:t>…</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21282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Sales</a:t>
                      </a:r>
                      <a:endParaRPr lang="en-US" altLang="zh-CN" sz="900" b="0" dirty="0">
                        <a:solidFill>
                          <a:schemeClr val="tx1"/>
                        </a:solidFill>
                        <a:latin typeface="Huawei Sans" panose="020C0503030203020204" pitchFamily="34" charset="0"/>
                        <a:ea typeface="微软雅黑" panose="020B0503020204020204" pitchFamily="34" charset="-122"/>
                        <a:cs typeface="+mn-cs"/>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900" dirty="0" smtClean="0">
                          <a:solidFill>
                            <a:schemeClr val="tx1"/>
                          </a:solidFill>
                          <a:latin typeface="Huawei Sans" panose="020C0503030203020204" pitchFamily="34" charset="0"/>
                        </a:rPr>
                        <a:t>√</a:t>
                      </a:r>
                      <a:endParaRPr lang="en-US" sz="900" dirty="0">
                        <a:solidFill>
                          <a:schemeClr val="tx1"/>
                        </a:solidFill>
                        <a:latin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900" dirty="0" smtClean="0">
                          <a:solidFill>
                            <a:schemeClr val="tx1"/>
                          </a:solidFill>
                          <a:latin typeface="Huawei Sans" panose="020C0503030203020204" pitchFamily="34" charset="0"/>
                        </a:rPr>
                        <a:t>√</a:t>
                      </a:r>
                      <a:endParaRPr lang="en-US" sz="900" dirty="0">
                        <a:solidFill>
                          <a:schemeClr val="tx1"/>
                        </a:solidFill>
                        <a:latin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21282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dirty="0" smtClean="0">
                          <a:solidFill>
                            <a:prstClr val="black"/>
                          </a:solidFill>
                          <a:latin typeface="Huawei Sans" panose="020C0503030203020204" pitchFamily="34" charset="0"/>
                        </a:rPr>
                        <a:t>R&amp;D</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212824">
                <a:tc>
                  <a:txBody>
                    <a:bodyPr/>
                    <a:lstStyle/>
                    <a:p>
                      <a:pPr algn="ctr" fontAlgn="ctr"/>
                      <a:r>
                        <a:rPr lang="en-US" sz="900" dirty="0" smtClean="0">
                          <a:solidFill>
                            <a:prstClr val="black"/>
                          </a:solidFill>
                          <a:latin typeface="Huawei Sans" panose="020C0503030203020204" pitchFamily="34" charset="0"/>
                        </a:rPr>
                        <a:t>Marketing</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900" dirty="0" smtClean="0">
                          <a:solidFill>
                            <a:schemeClr val="tx1"/>
                          </a:solidFill>
                          <a:latin typeface="Huawei Sans" panose="020C0503030203020204" pitchFamily="34" charset="0"/>
                        </a:rPr>
                        <a:t>√</a:t>
                      </a:r>
                      <a:endParaRPr lang="en-US" sz="900" dirty="0">
                        <a:solidFill>
                          <a:schemeClr val="tx1"/>
                        </a:solidFill>
                        <a:latin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dirty="0" smtClean="0">
                          <a:solidFill>
                            <a:schemeClr val="tx1"/>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r h="212824">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solidFill>
                          <a:latin typeface="Huawei Sans" panose="020C0503030203020204" pitchFamily="34" charset="0"/>
                        </a:rPr>
                        <a:t>…</a:t>
                      </a:r>
                      <a:endParaRPr lang="en-US" altLang="zh-CN" sz="9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900" b="0" dirty="0" smtClean="0">
                          <a:solidFill>
                            <a:schemeClr val="tx1">
                              <a:lumMod val="75000"/>
                              <a:lumOff val="25000"/>
                            </a:schemeClr>
                          </a:solidFill>
                          <a:latin typeface="Huawei Sans" panose="020C0503030203020204" pitchFamily="34" charset="0"/>
                        </a:rPr>
                        <a:t>…</a:t>
                      </a:r>
                      <a:endParaRPr lang="en-US" altLang="zh-CN" sz="9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900" b="0" dirty="0" smtClean="0">
                          <a:solidFill>
                            <a:schemeClr val="tx1">
                              <a:lumMod val="75000"/>
                              <a:lumOff val="25000"/>
                            </a:schemeClr>
                          </a:solidFill>
                          <a:latin typeface="Huawei Sans" panose="020C0503030203020204" pitchFamily="34" charset="0"/>
                        </a:rPr>
                        <a:t>…</a:t>
                      </a:r>
                      <a:endParaRPr lang="en-US" altLang="zh-CN" sz="9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900" b="0" dirty="0" smtClean="0">
                          <a:solidFill>
                            <a:schemeClr val="tx1">
                              <a:lumMod val="75000"/>
                              <a:lumOff val="25000"/>
                            </a:schemeClr>
                          </a:solidFill>
                          <a:latin typeface="Huawei Sans" panose="020C0503030203020204" pitchFamily="34" charset="0"/>
                        </a:rPr>
                        <a:t>…</a:t>
                      </a:r>
                      <a:endParaRPr lang="en-US" altLang="zh-CN" sz="9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900" b="0" dirty="0" smtClean="0">
                          <a:solidFill>
                            <a:schemeClr val="tx1">
                              <a:lumMod val="75000"/>
                              <a:lumOff val="25000"/>
                            </a:schemeClr>
                          </a:solidFill>
                          <a:latin typeface="Huawei Sans" panose="020C0503030203020204" pitchFamily="34" charset="0"/>
                        </a:rPr>
                        <a:t>…</a:t>
                      </a:r>
                      <a:endParaRPr lang="en-US" altLang="zh-CN" sz="9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2" name="文本框 71"/>
          <p:cNvSpPr txBox="1"/>
          <p:nvPr/>
        </p:nvSpPr>
        <p:spPr bwMode="gray">
          <a:xfrm>
            <a:off x="987706" y="1125150"/>
            <a:ext cx="1196161" cy="276999"/>
          </a:xfrm>
          <a:prstGeom prst="rect">
            <a:avLst/>
          </a:prstGeom>
          <a:noFill/>
        </p:spPr>
        <p:txBody>
          <a:bodyPr wrap="none" rtlCol="0">
            <a:noAutofit/>
          </a:bodyPr>
          <a:lstStyle/>
          <a:p>
            <a:pPr algn="ctr" fontAlgn="ctr"/>
            <a:r>
              <a:rPr lang="en-US" sz="1200" dirty="0" smtClean="0">
                <a:solidFill>
                  <a:prstClr val="black"/>
                </a:solidFill>
                <a:latin typeface="Huawei Sans" panose="020C0503030203020204" pitchFamily="34" charset="0"/>
              </a:rPr>
              <a:t>Security group</a:t>
            </a:r>
            <a:endParaRPr lang="en-US" altLang="zh-CN" sz="1200" dirty="0">
              <a:solidFill>
                <a:prstClr val="black"/>
              </a:solidFill>
              <a:latin typeface="Huawei Sans" panose="020C0503030203020204" pitchFamily="34" charset="0"/>
            </a:endParaRPr>
          </a:p>
        </p:txBody>
      </p:sp>
      <p:sp>
        <p:nvSpPr>
          <p:cNvPr id="73" name="文本框 72"/>
          <p:cNvSpPr txBox="1"/>
          <p:nvPr/>
        </p:nvSpPr>
        <p:spPr bwMode="gray">
          <a:xfrm>
            <a:off x="2369293" y="1125150"/>
            <a:ext cx="3297699"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Security group-based </a:t>
            </a:r>
            <a:r>
              <a:rPr lang="en-US" altLang="zh-CN" sz="1200" dirty="0">
                <a:solidFill>
                  <a:srgbClr val="000000"/>
                </a:solidFill>
                <a:latin typeface="Huawei Sans" panose="020C0503030203020204" pitchFamily="34" charset="0"/>
              </a:rPr>
              <a:t>policy control</a:t>
            </a:r>
            <a:r>
              <a:rPr lang="en-US" sz="1200" dirty="0" smtClean="0">
                <a:latin typeface="Huawei Sans" panose="020C0503030203020204" pitchFamily="34" charset="0"/>
              </a:rPr>
              <a:t> matrix</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896202" y="4395759"/>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bwMode="gray">
          <a:xfrm>
            <a:off x="3725958" y="4395759"/>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箭头连接符 75"/>
          <p:cNvCxnSpPr>
            <a:stCxn id="114" idx="2"/>
          </p:cNvCxnSpPr>
          <p:nvPr/>
        </p:nvCxnSpPr>
        <p:spPr bwMode="gray">
          <a:xfrm flipH="1">
            <a:off x="3952930" y="3761077"/>
            <a:ext cx="558078" cy="598181"/>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9" name="文本框 78"/>
          <p:cNvSpPr txBox="1"/>
          <p:nvPr/>
        </p:nvSpPr>
        <p:spPr bwMode="gray">
          <a:xfrm>
            <a:off x="1890254" y="4447821"/>
            <a:ext cx="668774" cy="276999"/>
          </a:xfrm>
          <a:prstGeom prst="rect">
            <a:avLst/>
          </a:prstGeom>
          <a:noFill/>
        </p:spPr>
        <p:txBody>
          <a:bodyPr wrap="none" rtlCol="0">
            <a:noAutofit/>
          </a:bodyPr>
          <a:lstStyle/>
          <a:p>
            <a:pPr algn="ctr" fontAlgn="ctr"/>
            <a:r>
              <a:rPr lang="en-US" sz="1200" dirty="0" err="1" smtClean="0">
                <a:solidFill>
                  <a:srgbClr val="56C4D2"/>
                </a:solidFill>
                <a:latin typeface="Huawei Sans" panose="020C0503030203020204" pitchFamily="34" charset="0"/>
              </a:rPr>
              <a:t>VXLAN</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1097520" y="5701732"/>
            <a:ext cx="954107" cy="461665"/>
          </a:xfrm>
          <a:prstGeom prst="rect">
            <a:avLst/>
          </a:prstGeom>
          <a:noFill/>
        </p:spPr>
        <p:txBody>
          <a:bodyPr wrap="none" rtlCol="0">
            <a:noAutofit/>
          </a:bodyPr>
          <a:lstStyle/>
          <a:p>
            <a:pPr fontAlgn="ctr"/>
            <a:r>
              <a:rPr lang="en-US" sz="1200" dirty="0" err="1" smtClean="0">
                <a:latin typeface="Huawei Sans" panose="020C0503030203020204" pitchFamily="34" charset="0"/>
              </a:rPr>
              <a:t>PC1</a:t>
            </a:r>
            <a:r>
              <a:rPr lang="en-US" sz="1200" dirty="0" smtClean="0">
                <a:latin typeface="Huawei Sans" panose="020C0503030203020204" pitchFamily="34" charset="0"/>
              </a:rPr>
              <a:t> 1.1.1.1</a:t>
            </a:r>
          </a:p>
          <a:p>
            <a:pPr algn="ctr" fontAlgn="ctr"/>
            <a:r>
              <a:rPr lang="en-US" sz="1200" dirty="0" smtClean="0">
                <a:latin typeface="Huawei Sans" panose="020C0503030203020204" pitchFamily="34" charset="0"/>
              </a:rPr>
              <a:t>Sales </a:t>
            </a:r>
            <a:r>
              <a:rPr lang="en-US" sz="1200" dirty="0" smtClean="0">
                <a:solidFill>
                  <a:prstClr val="black"/>
                </a:solidFill>
                <a:latin typeface="Huawei Sans" panose="020C0503030203020204" pitchFamily="34" charset="0"/>
              </a:rPr>
              <a:t>user</a:t>
            </a:r>
            <a:endParaRPr lang="en-US" altLang="zh-CN" sz="1200" dirty="0">
              <a:solidFill>
                <a:prstClr val="black"/>
              </a:solidFill>
              <a:latin typeface="Huawei Sans" panose="020C0503030203020204" pitchFamily="34" charset="0"/>
            </a:endParaRPr>
          </a:p>
        </p:txBody>
      </p:sp>
      <p:sp>
        <p:nvSpPr>
          <p:cNvPr id="94" name="文本框 93"/>
          <p:cNvSpPr txBox="1"/>
          <p:nvPr/>
        </p:nvSpPr>
        <p:spPr bwMode="gray">
          <a:xfrm>
            <a:off x="5030316" y="5701732"/>
            <a:ext cx="1249060" cy="461665"/>
          </a:xfrm>
          <a:prstGeom prst="rect">
            <a:avLst/>
          </a:prstGeom>
          <a:noFill/>
        </p:spPr>
        <p:txBody>
          <a:bodyPr wrap="none" rtlCol="0">
            <a:noAutofit/>
          </a:bodyPr>
          <a:lstStyle/>
          <a:p>
            <a:pPr fontAlgn="ctr"/>
            <a:r>
              <a:rPr lang="en-US" sz="1200" dirty="0" err="1" smtClean="0">
                <a:latin typeface="Huawei Sans" panose="020C0503030203020204" pitchFamily="34" charset="0"/>
              </a:rPr>
              <a:t>PC3</a:t>
            </a:r>
            <a:r>
              <a:rPr lang="en-US" sz="1200" dirty="0" smtClean="0">
                <a:latin typeface="Huawei Sans" panose="020C0503030203020204" pitchFamily="34" charset="0"/>
              </a:rPr>
              <a:t> 3.3.3.3</a:t>
            </a:r>
          </a:p>
          <a:p>
            <a:pPr fontAlgn="ctr"/>
            <a:r>
              <a:rPr lang="en-US" sz="1200" dirty="0" smtClean="0">
                <a:solidFill>
                  <a:prstClr val="black"/>
                </a:solidFill>
                <a:latin typeface="Huawei Sans" panose="020C0503030203020204" pitchFamily="34" charset="0"/>
              </a:rPr>
              <a:t>Marketing user</a:t>
            </a:r>
            <a:endParaRPr lang="en-US" altLang="zh-CN" sz="1200" dirty="0">
              <a:solidFill>
                <a:prstClr val="black"/>
              </a:solidFill>
              <a:latin typeface="Huawei Sans" panose="020C0503030203020204" pitchFamily="34" charset="0"/>
            </a:endParaRPr>
          </a:p>
        </p:txBody>
      </p:sp>
      <p:sp>
        <p:nvSpPr>
          <p:cNvPr id="95" name="文本框 94"/>
          <p:cNvSpPr txBox="1"/>
          <p:nvPr/>
        </p:nvSpPr>
        <p:spPr bwMode="gray">
          <a:xfrm>
            <a:off x="2480626" y="5701732"/>
            <a:ext cx="954108" cy="461665"/>
          </a:xfrm>
          <a:prstGeom prst="rect">
            <a:avLst/>
          </a:prstGeom>
          <a:noFill/>
        </p:spPr>
        <p:txBody>
          <a:bodyPr wrap="none" rtlCol="0">
            <a:noAutofit/>
          </a:bodyPr>
          <a:lstStyle/>
          <a:p>
            <a:pPr algn="r" fontAlgn="ctr"/>
            <a:r>
              <a:rPr lang="en-US" sz="1200" dirty="0" err="1" smtClean="0">
                <a:latin typeface="Huawei Sans" panose="020C0503030203020204" pitchFamily="34" charset="0"/>
              </a:rPr>
              <a:t>PC2</a:t>
            </a:r>
            <a:r>
              <a:rPr lang="en-US" sz="1200" dirty="0" smtClean="0">
                <a:latin typeface="Huawei Sans" panose="020C0503030203020204" pitchFamily="34" charset="0"/>
              </a:rPr>
              <a:t> 2.2.2.2</a:t>
            </a:r>
          </a:p>
          <a:p>
            <a:pPr algn="r" fontAlgn="ctr"/>
            <a:r>
              <a:rPr lang="en-US" sz="1200" dirty="0" smtClean="0">
                <a:solidFill>
                  <a:prstClr val="black"/>
                </a:solidFill>
                <a:latin typeface="Huawei Sans" panose="020C0503030203020204" pitchFamily="34" charset="0"/>
              </a:rPr>
              <a:t>R&amp;D user</a:t>
            </a:r>
            <a:endParaRPr lang="en-US" altLang="zh-CN" sz="1200" dirty="0">
              <a:solidFill>
                <a:prstClr val="black"/>
              </a:solidFill>
              <a:latin typeface="Huawei Sans" panose="020C0503030203020204" pitchFamily="34" charset="0"/>
            </a:endParaRPr>
          </a:p>
        </p:txBody>
      </p:sp>
      <p:sp>
        <p:nvSpPr>
          <p:cNvPr id="96" name="五边形 95"/>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燕尾形 96"/>
          <p:cNvSpPr/>
          <p:nvPr/>
        </p:nvSpPr>
        <p:spPr bwMode="gray">
          <a:xfrm>
            <a:off x="7438625" y="98481"/>
            <a:ext cx="2232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smtClean="0">
                <a:solidFill>
                  <a:schemeClr val="bg1"/>
                </a:solidFill>
                <a:latin typeface="Huawei Sans" panose="020C0503030203020204" pitchFamily="34" charset="0"/>
              </a:rPr>
              <a:t>User Authentication and Policy Management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燕尾形 102"/>
          <p:cNvSpPr/>
          <p:nvPr/>
        </p:nvSpPr>
        <p:spPr bwMode="gray">
          <a:xfrm>
            <a:off x="9583301" y="98481"/>
            <a:ext cx="216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dirty="0" smtClean="0">
                <a:latin typeface="Huawei Sans" panose="020C0503030203020204" pitchFamily="34" charset="0"/>
              </a:rPr>
              <a:t>Terminal Identification and Policy Automation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6787280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71"/>
          <p:cNvSpPr/>
          <p:nvPr/>
        </p:nvSpPr>
        <p:spPr bwMode="gray">
          <a:xfrm>
            <a:off x="3153353" y="2084146"/>
            <a:ext cx="2715924" cy="1661848"/>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Free Mobility Solution (4)</a:t>
            </a:r>
            <a:endParaRPr lang="en-US" altLang="zh-CN" dirty="0">
              <a:latin typeface="Huawei Sans" panose="020C0503030203020204" pitchFamily="34" charset="0"/>
              <a:sym typeface="Huawei Sans" panose="020C0503030203020204" pitchFamily="34" charset="0"/>
            </a:endParaRPr>
          </a:p>
        </p:txBody>
      </p:sp>
      <p:sp>
        <p:nvSpPr>
          <p:cNvPr id="3" name="文本框 2"/>
          <p:cNvSpPr txBox="1"/>
          <p:nvPr/>
        </p:nvSpPr>
        <p:spPr bwMode="gray">
          <a:xfrm>
            <a:off x="3183679" y="5660768"/>
            <a:ext cx="545342" cy="400110"/>
          </a:xfrm>
          <a:prstGeom prst="rect">
            <a:avLst/>
          </a:prstGeom>
          <a:noFill/>
        </p:spPr>
        <p:txBody>
          <a:bodyPr wrap="none" rtlCol="0">
            <a:noAutofit/>
          </a:bodyPr>
          <a:lstStyle/>
          <a:p>
            <a:pPr algn="ctr" fontAlgn="ctr"/>
            <a:r>
              <a:rPr lang="en-US" sz="1000" b="1" dirty="0" err="1" smtClean="0">
                <a:solidFill>
                  <a:prstClr val="black"/>
                </a:solidFill>
                <a:latin typeface="Huawei Sans" panose="020C0503030203020204" pitchFamily="34" charset="0"/>
              </a:rPr>
              <a:t>Host1</a:t>
            </a:r>
            <a:endParaRPr lang="en-US" sz="1000" b="1" dirty="0" smtClean="0">
              <a:solidFill>
                <a:prstClr val="black"/>
              </a:solidFill>
              <a:latin typeface="Huawei Sans" panose="020C0503030203020204" pitchFamily="34" charset="0"/>
            </a:endParaRPr>
          </a:p>
          <a:p>
            <a:pPr algn="ctr" fontAlgn="ctr"/>
            <a:r>
              <a:rPr lang="en-US" sz="1000" dirty="0" smtClean="0">
                <a:solidFill>
                  <a:srgbClr val="F08500"/>
                </a:solidFill>
                <a:latin typeface="Huawei Sans" panose="020C0503030203020204" pitchFamily="34" charset="0"/>
              </a:rPr>
              <a:t>Sales</a:t>
            </a:r>
            <a:endParaRPr lang="en-US" altLang="zh-CN" sz="1000" dirty="0">
              <a:solidFill>
                <a:srgbClr val="F08500"/>
              </a:solidFill>
              <a:latin typeface="Huawei Sans" panose="020C0503030203020204" pitchFamily="34" charset="0"/>
              <a:ea typeface="微软雅黑"/>
              <a:sym typeface="Huawei Sans" panose="020C0503030203020204" pitchFamily="34" charset="0"/>
            </a:endParaRPr>
          </a:p>
        </p:txBody>
      </p:sp>
      <p:pic>
        <p:nvPicPr>
          <p:cNvPr id="4" name="图片 11" descr="开放网络-蓝.png"/>
          <p:cNvPicPr>
            <a:picLocks noChangeAspect="1"/>
          </p:cNvPicPr>
          <p:nvPr/>
        </p:nvPicPr>
        <p:blipFill>
          <a:blip r:embed="rId3" cstate="print"/>
          <a:stretch>
            <a:fillRect/>
          </a:stretch>
        </p:blipFill>
        <p:spPr bwMode="gray">
          <a:xfrm>
            <a:off x="3253644" y="5348686"/>
            <a:ext cx="405415" cy="312082"/>
          </a:xfrm>
          <a:prstGeom prst="rect">
            <a:avLst/>
          </a:prstGeom>
        </p:spPr>
      </p:pic>
      <p:cxnSp>
        <p:nvCxnSpPr>
          <p:cNvPr id="5" name="Straight Connector 166"/>
          <p:cNvCxnSpPr>
            <a:stCxn id="12" idx="2"/>
          </p:cNvCxnSpPr>
          <p:nvPr/>
        </p:nvCxnSpPr>
        <p:spPr bwMode="gray">
          <a:xfrm>
            <a:off x="5414816" y="4015770"/>
            <a:ext cx="0" cy="898654"/>
          </a:xfrm>
          <a:prstGeom prst="line">
            <a:avLst/>
          </a:prstGeom>
          <a:noFill/>
          <a:ln w="12700" cap="flat" cmpd="sng" algn="ctr">
            <a:solidFill>
              <a:sysClr val="windowText" lastClr="000000"/>
            </a:solidFill>
            <a:prstDash val="solid"/>
            <a:miter lim="800000"/>
          </a:ln>
          <a:effectLst/>
        </p:spPr>
      </p:cxnSp>
      <p:grpSp>
        <p:nvGrpSpPr>
          <p:cNvPr id="6" name="组合 5"/>
          <p:cNvGrpSpPr/>
          <p:nvPr/>
        </p:nvGrpSpPr>
        <p:grpSpPr bwMode="gray">
          <a:xfrm>
            <a:off x="3475998" y="2659432"/>
            <a:ext cx="1938819" cy="1173359"/>
            <a:chOff x="2475049" y="2881410"/>
            <a:chExt cx="1938819" cy="1173359"/>
          </a:xfrm>
        </p:grpSpPr>
        <p:cxnSp>
          <p:nvCxnSpPr>
            <p:cNvPr id="8" name="Straight Connector 166"/>
            <p:cNvCxnSpPr/>
            <p:nvPr/>
          </p:nvCxnSpPr>
          <p:spPr bwMode="gray">
            <a:xfrm flipH="1">
              <a:off x="2475049" y="2881410"/>
              <a:ext cx="1938819" cy="1173359"/>
            </a:xfrm>
            <a:prstGeom prst="line">
              <a:avLst/>
            </a:prstGeom>
            <a:noFill/>
            <a:ln w="12700" cap="flat" cmpd="sng" algn="ctr">
              <a:solidFill>
                <a:sysClr val="windowText" lastClr="000000"/>
              </a:solidFill>
              <a:prstDash val="solid"/>
              <a:miter lim="800000"/>
            </a:ln>
            <a:effectLst/>
          </p:spPr>
        </p:cxnSp>
        <p:cxnSp>
          <p:nvCxnSpPr>
            <p:cNvPr id="10" name="Straight Connector 166"/>
            <p:cNvCxnSpPr/>
            <p:nvPr/>
          </p:nvCxnSpPr>
          <p:spPr bwMode="gray">
            <a:xfrm flipV="1">
              <a:off x="4413867" y="2881410"/>
              <a:ext cx="1" cy="1173359"/>
            </a:xfrm>
            <a:prstGeom prst="line">
              <a:avLst/>
            </a:prstGeom>
            <a:noFill/>
            <a:ln w="12700" cap="flat" cmpd="sng" algn="ctr">
              <a:solidFill>
                <a:sysClr val="windowText" lastClr="000000"/>
              </a:solidFill>
              <a:prstDash val="solid"/>
              <a:miter lim="800000"/>
            </a:ln>
            <a:effectLst/>
          </p:spPr>
        </p:cxnSp>
      </p:grpSp>
      <p:pic>
        <p:nvPicPr>
          <p:cNvPr id="11" name="图片 10" descr="汇聚交换机.png"/>
          <p:cNvPicPr>
            <a:picLocks noChangeAspect="1"/>
          </p:cNvPicPr>
          <p:nvPr/>
        </p:nvPicPr>
        <p:blipFill>
          <a:blip r:embed="rId4" cstate="print"/>
          <a:stretch>
            <a:fillRect/>
          </a:stretch>
        </p:blipFill>
        <p:spPr bwMode="gray">
          <a:xfrm>
            <a:off x="3252857" y="3650630"/>
            <a:ext cx="446281" cy="365140"/>
          </a:xfrm>
          <a:prstGeom prst="rect">
            <a:avLst/>
          </a:prstGeom>
        </p:spPr>
      </p:pic>
      <p:pic>
        <p:nvPicPr>
          <p:cNvPr id="12" name="图片 11" descr="汇聚交换机.png"/>
          <p:cNvPicPr>
            <a:picLocks noChangeAspect="1"/>
          </p:cNvPicPr>
          <p:nvPr/>
        </p:nvPicPr>
        <p:blipFill>
          <a:blip r:embed="rId4" cstate="print"/>
          <a:stretch>
            <a:fillRect/>
          </a:stretch>
        </p:blipFill>
        <p:spPr bwMode="gray">
          <a:xfrm>
            <a:off x="5191675" y="3650630"/>
            <a:ext cx="446281" cy="365140"/>
          </a:xfrm>
          <a:prstGeom prst="rect">
            <a:avLst/>
          </a:prstGeom>
        </p:spPr>
      </p:pic>
      <p:pic>
        <p:nvPicPr>
          <p:cNvPr id="13" name="图片 76" descr="接入交换机.png"/>
          <p:cNvPicPr>
            <a:picLocks noChangeAspect="1"/>
          </p:cNvPicPr>
          <p:nvPr/>
        </p:nvPicPr>
        <p:blipFill>
          <a:blip r:embed="rId5" cstate="print"/>
          <a:stretch>
            <a:fillRect/>
          </a:stretch>
        </p:blipFill>
        <p:spPr bwMode="gray">
          <a:xfrm>
            <a:off x="5191675" y="4619112"/>
            <a:ext cx="446281" cy="365140"/>
          </a:xfrm>
          <a:prstGeom prst="rect">
            <a:avLst/>
          </a:prstGeom>
        </p:spPr>
      </p:pic>
      <p:cxnSp>
        <p:nvCxnSpPr>
          <p:cNvPr id="14" name="Straight Connector 166"/>
          <p:cNvCxnSpPr>
            <a:stCxn id="11" idx="2"/>
          </p:cNvCxnSpPr>
          <p:nvPr/>
        </p:nvCxnSpPr>
        <p:spPr bwMode="gray">
          <a:xfrm>
            <a:off x="3475998" y="4015770"/>
            <a:ext cx="0" cy="1371326"/>
          </a:xfrm>
          <a:prstGeom prst="line">
            <a:avLst/>
          </a:prstGeom>
          <a:noFill/>
          <a:ln w="12700" cap="flat" cmpd="sng" algn="ctr">
            <a:solidFill>
              <a:sysClr val="windowText" lastClr="000000"/>
            </a:solidFill>
            <a:prstDash val="solid"/>
            <a:miter lim="800000"/>
          </a:ln>
          <a:effectLst/>
        </p:spPr>
      </p:cxnSp>
      <p:pic>
        <p:nvPicPr>
          <p:cNvPr id="15" name="图片 105" descr="AP.png"/>
          <p:cNvPicPr>
            <a:picLocks noChangeAspect="1"/>
          </p:cNvPicPr>
          <p:nvPr/>
        </p:nvPicPr>
        <p:blipFill>
          <a:blip r:embed="rId6" cstate="print"/>
          <a:stretch>
            <a:fillRect/>
          </a:stretch>
        </p:blipFill>
        <p:spPr bwMode="gray">
          <a:xfrm>
            <a:off x="5997695" y="4619112"/>
            <a:ext cx="446281" cy="365140"/>
          </a:xfrm>
          <a:prstGeom prst="rect">
            <a:avLst/>
          </a:prstGeom>
        </p:spPr>
      </p:pic>
      <p:pic>
        <p:nvPicPr>
          <p:cNvPr id="17" name="图片 86" descr="核心交换机.png"/>
          <p:cNvPicPr>
            <a:picLocks noChangeAspect="1"/>
          </p:cNvPicPr>
          <p:nvPr/>
        </p:nvPicPr>
        <p:blipFill>
          <a:blip r:embed="rId7" cstate="print"/>
          <a:stretch>
            <a:fillRect/>
          </a:stretch>
        </p:blipFill>
        <p:spPr bwMode="gray">
          <a:xfrm>
            <a:off x="5191676" y="2393044"/>
            <a:ext cx="446281" cy="365140"/>
          </a:xfrm>
          <a:prstGeom prst="rect">
            <a:avLst/>
          </a:prstGeom>
        </p:spPr>
      </p:pic>
      <p:sp>
        <p:nvSpPr>
          <p:cNvPr id="20" name="文本框 19"/>
          <p:cNvSpPr txBox="1"/>
          <p:nvPr/>
        </p:nvSpPr>
        <p:spPr bwMode="gray">
          <a:xfrm>
            <a:off x="3685422" y="3733375"/>
            <a:ext cx="570990" cy="246221"/>
          </a:xfrm>
          <a:prstGeom prst="rect">
            <a:avLst/>
          </a:prstGeom>
          <a:noFill/>
        </p:spPr>
        <p:txBody>
          <a:bodyPr wrap="none" rtlCol="0">
            <a:noAutofit/>
          </a:bodyPr>
          <a:lstStyle/>
          <a:p>
            <a:pPr fontAlgn="ctr"/>
            <a:r>
              <a:rPr lang="en-US" sz="1000" b="1" dirty="0" smtClean="0">
                <a:solidFill>
                  <a:prstClr val="black"/>
                </a:solidFill>
                <a:latin typeface="Huawei Sans" panose="020C0503030203020204" pitchFamily="34" charset="0"/>
              </a:rPr>
              <a:t>A-</a:t>
            </a:r>
            <a:r>
              <a:rPr lang="en-US" sz="1000" b="1" dirty="0" err="1" smtClean="0">
                <a:solidFill>
                  <a:prstClr val="black"/>
                </a:solidFill>
                <a:latin typeface="Huawei Sans" panose="020C0503030203020204" pitchFamily="34" charset="0"/>
              </a:rPr>
              <a:t>Agg</a:t>
            </a:r>
            <a:endParaRPr lang="en-US" altLang="zh-CN" sz="10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4648189" y="3733375"/>
            <a:ext cx="570990" cy="246221"/>
          </a:xfrm>
          <a:prstGeom prst="rect">
            <a:avLst/>
          </a:prstGeom>
          <a:noFill/>
        </p:spPr>
        <p:txBody>
          <a:bodyPr wrap="none" rtlCol="0">
            <a:noAutofit/>
          </a:bodyPr>
          <a:lstStyle/>
          <a:p>
            <a:pPr algn="r" fontAlgn="ctr"/>
            <a:r>
              <a:rPr lang="en-US" sz="1000" b="1" dirty="0" smtClean="0">
                <a:solidFill>
                  <a:prstClr val="black"/>
                </a:solidFill>
                <a:latin typeface="Huawei Sans" panose="020C0503030203020204" pitchFamily="34" charset="0"/>
              </a:rPr>
              <a:t>B-</a:t>
            </a:r>
            <a:r>
              <a:rPr lang="en-US" sz="1000" b="1" dirty="0" err="1" smtClean="0">
                <a:solidFill>
                  <a:prstClr val="black"/>
                </a:solidFill>
                <a:latin typeface="Huawei Sans" panose="020C0503030203020204" pitchFamily="34" charset="0"/>
              </a:rPr>
              <a:t>Agg</a:t>
            </a:r>
            <a:endParaRPr lang="en-US" altLang="zh-CN" sz="10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4507125" y="4668203"/>
            <a:ext cx="712054" cy="246221"/>
          </a:xfrm>
          <a:prstGeom prst="rect">
            <a:avLst/>
          </a:prstGeom>
          <a:noFill/>
        </p:spPr>
        <p:txBody>
          <a:bodyPr wrap="none" rtlCol="0">
            <a:noAutofit/>
          </a:bodyPr>
          <a:lstStyle/>
          <a:p>
            <a:pPr algn="r" fontAlgn="ctr"/>
            <a:r>
              <a:rPr lang="en-US" sz="1000" b="1" dirty="0" smtClean="0">
                <a:solidFill>
                  <a:prstClr val="black"/>
                </a:solidFill>
                <a:latin typeface="Huawei Sans" panose="020C0503030203020204" pitchFamily="34" charset="0"/>
              </a:rPr>
              <a:t>B-Access</a:t>
            </a:r>
            <a:endParaRPr lang="en-US" altLang="zh-CN" sz="10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图片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033005" y="1476090"/>
            <a:ext cx="949944" cy="540000"/>
          </a:xfrm>
          <a:prstGeom prst="rect">
            <a:avLst/>
          </a:prstGeom>
        </p:spPr>
      </p:pic>
      <p:grpSp>
        <p:nvGrpSpPr>
          <p:cNvPr id="24" name="组合 23"/>
          <p:cNvGrpSpPr/>
          <p:nvPr/>
        </p:nvGrpSpPr>
        <p:grpSpPr bwMode="gray">
          <a:xfrm>
            <a:off x="538453" y="1685509"/>
            <a:ext cx="3271866" cy="3833982"/>
            <a:chOff x="611382" y="1718992"/>
            <a:chExt cx="3642617" cy="3833982"/>
          </a:xfrm>
        </p:grpSpPr>
        <p:cxnSp>
          <p:nvCxnSpPr>
            <p:cNvPr id="26" name="直接连接符 25"/>
            <p:cNvCxnSpPr/>
            <p:nvPr/>
          </p:nvCxnSpPr>
          <p:spPr bwMode="gray">
            <a:xfrm flipH="1">
              <a:off x="611383" y="1718992"/>
              <a:ext cx="3642616" cy="0"/>
            </a:xfrm>
            <a:prstGeom prst="line">
              <a:avLst/>
            </a:prstGeom>
            <a:noFill/>
            <a:ln w="12700" cap="flat" cmpd="sng" algn="ctr">
              <a:solidFill>
                <a:schemeClr val="bg1">
                  <a:lumMod val="85000"/>
                </a:schemeClr>
              </a:solidFill>
              <a:prstDash val="sysDash"/>
              <a:miter lim="800000"/>
            </a:ln>
            <a:effectLst/>
          </p:spPr>
        </p:cxnSp>
        <p:cxnSp>
          <p:nvCxnSpPr>
            <p:cNvPr id="27" name="直接连接符 26"/>
            <p:cNvCxnSpPr/>
            <p:nvPr/>
          </p:nvCxnSpPr>
          <p:spPr bwMode="gray">
            <a:xfrm flipH="1">
              <a:off x="611382" y="3894395"/>
              <a:ext cx="2923183" cy="0"/>
            </a:xfrm>
            <a:prstGeom prst="line">
              <a:avLst/>
            </a:prstGeom>
            <a:noFill/>
            <a:ln w="12700" cap="flat" cmpd="sng" algn="ctr">
              <a:solidFill>
                <a:schemeClr val="bg1">
                  <a:lumMod val="85000"/>
                </a:schemeClr>
              </a:solidFill>
              <a:prstDash val="sysDash"/>
              <a:miter lim="800000"/>
            </a:ln>
            <a:effectLst/>
          </p:spPr>
        </p:cxnSp>
        <p:cxnSp>
          <p:nvCxnSpPr>
            <p:cNvPr id="28" name="直接连接符 27"/>
            <p:cNvCxnSpPr/>
            <p:nvPr/>
          </p:nvCxnSpPr>
          <p:spPr bwMode="gray">
            <a:xfrm flipH="1">
              <a:off x="611382" y="4835165"/>
              <a:ext cx="2923183" cy="0"/>
            </a:xfrm>
            <a:prstGeom prst="line">
              <a:avLst/>
            </a:prstGeom>
            <a:noFill/>
            <a:ln w="12700" cap="flat" cmpd="sng" algn="ctr">
              <a:solidFill>
                <a:schemeClr val="bg1">
                  <a:lumMod val="85000"/>
                </a:schemeClr>
              </a:solidFill>
              <a:prstDash val="sysDash"/>
              <a:miter lim="800000"/>
            </a:ln>
            <a:effectLst/>
          </p:spPr>
        </p:cxnSp>
        <p:cxnSp>
          <p:nvCxnSpPr>
            <p:cNvPr id="29" name="直接连接符 28"/>
            <p:cNvCxnSpPr/>
            <p:nvPr/>
          </p:nvCxnSpPr>
          <p:spPr bwMode="gray">
            <a:xfrm flipH="1">
              <a:off x="611383" y="5552974"/>
              <a:ext cx="2468865" cy="0"/>
            </a:xfrm>
            <a:prstGeom prst="line">
              <a:avLst/>
            </a:prstGeom>
            <a:noFill/>
            <a:ln w="12700" cap="flat" cmpd="sng" algn="ctr">
              <a:solidFill>
                <a:schemeClr val="bg1">
                  <a:lumMod val="85000"/>
                </a:schemeClr>
              </a:solidFill>
              <a:prstDash val="sysDash"/>
              <a:miter lim="800000"/>
            </a:ln>
            <a:effectLst/>
          </p:spPr>
        </p:cxnSp>
      </p:grpSp>
      <p:cxnSp>
        <p:nvCxnSpPr>
          <p:cNvPr id="30" name="直接连接符 29"/>
          <p:cNvCxnSpPr/>
          <p:nvPr/>
        </p:nvCxnSpPr>
        <p:spPr bwMode="gray">
          <a:xfrm flipV="1">
            <a:off x="793669" y="4801682"/>
            <a:ext cx="0" cy="703045"/>
          </a:xfrm>
          <a:prstGeom prst="line">
            <a:avLst/>
          </a:prstGeom>
          <a:noFill/>
          <a:ln w="38100" cap="flat" cmpd="sng" algn="ctr">
            <a:solidFill>
              <a:srgbClr val="56C4D2"/>
            </a:solidFill>
            <a:prstDash val="solid"/>
            <a:miter lim="800000"/>
            <a:tailEnd type="triangle"/>
          </a:ln>
          <a:effectLst/>
        </p:spPr>
      </p:cxnSp>
      <p:cxnSp>
        <p:nvCxnSpPr>
          <p:cNvPr id="31" name="直接连接符 30"/>
          <p:cNvCxnSpPr/>
          <p:nvPr/>
        </p:nvCxnSpPr>
        <p:spPr bwMode="gray">
          <a:xfrm flipV="1">
            <a:off x="1101734" y="1685509"/>
            <a:ext cx="0" cy="3105805"/>
          </a:xfrm>
          <a:prstGeom prst="line">
            <a:avLst/>
          </a:prstGeom>
          <a:noFill/>
          <a:ln w="38100" cap="flat" cmpd="sng" algn="ctr">
            <a:solidFill>
              <a:srgbClr val="56C4D2"/>
            </a:solidFill>
            <a:prstDash val="solid"/>
            <a:miter lim="800000"/>
            <a:headEnd type="triangle"/>
            <a:tailEnd type="triangle"/>
          </a:ln>
          <a:effectLst/>
        </p:spPr>
      </p:cxnSp>
      <p:sp>
        <p:nvSpPr>
          <p:cNvPr id="32" name="椭圆 31"/>
          <p:cNvSpPr>
            <a:spLocks noChangeAspect="1"/>
          </p:cNvSpPr>
          <p:nvPr/>
        </p:nvSpPr>
        <p:spPr bwMode="gray">
          <a:xfrm>
            <a:off x="699003" y="5153204"/>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bwMode="gray">
          <a:xfrm>
            <a:off x="1007068" y="4237399"/>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a:off x="1394054" y="1579061"/>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a:off x="1941657" y="1685509"/>
            <a:ext cx="0" cy="2147282"/>
          </a:xfrm>
          <a:prstGeom prst="line">
            <a:avLst/>
          </a:prstGeom>
          <a:noFill/>
          <a:ln w="38100" cap="flat" cmpd="sng" algn="ctr">
            <a:solidFill>
              <a:srgbClr val="56C4D2"/>
            </a:solidFill>
            <a:prstDash val="solid"/>
            <a:miter lim="800000"/>
            <a:tailEnd type="triangle"/>
          </a:ln>
          <a:effectLst/>
        </p:spPr>
      </p:cxnSp>
      <p:sp>
        <p:nvSpPr>
          <p:cNvPr id="36" name="椭圆 35"/>
          <p:cNvSpPr>
            <a:spLocks noChangeAspect="1"/>
          </p:cNvSpPr>
          <p:nvPr/>
        </p:nvSpPr>
        <p:spPr bwMode="gray">
          <a:xfrm>
            <a:off x="1846991" y="1966562"/>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4</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V="1">
            <a:off x="2309988" y="4015770"/>
            <a:ext cx="0" cy="1488959"/>
          </a:xfrm>
          <a:prstGeom prst="line">
            <a:avLst/>
          </a:prstGeom>
          <a:noFill/>
          <a:ln w="38100" cap="flat" cmpd="sng" algn="ctr">
            <a:solidFill>
              <a:srgbClr val="56C4D2"/>
            </a:solidFill>
            <a:prstDash val="solid"/>
            <a:miter lim="800000"/>
            <a:tailEnd type="triangle"/>
          </a:ln>
          <a:effectLst/>
        </p:spPr>
      </p:cxnSp>
      <p:sp>
        <p:nvSpPr>
          <p:cNvPr id="38" name="椭圆 37"/>
          <p:cNvSpPr>
            <a:spLocks noChangeAspect="1"/>
          </p:cNvSpPr>
          <p:nvPr/>
        </p:nvSpPr>
        <p:spPr bwMode="gray">
          <a:xfrm>
            <a:off x="2215322" y="3766246"/>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5</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6034988" y="4377542"/>
            <a:ext cx="362600" cy="246221"/>
          </a:xfrm>
          <a:prstGeom prst="rect">
            <a:avLst/>
          </a:prstGeom>
          <a:noFill/>
        </p:spPr>
        <p:txBody>
          <a:bodyPr wrap="none" rtlCol="0">
            <a:noAutofit/>
          </a:bodyPr>
          <a:lstStyle/>
          <a:p>
            <a:pPr algn="r" fontAlgn="ctr"/>
            <a:r>
              <a:rPr lang="en-US" sz="1000" b="1" dirty="0" smtClean="0">
                <a:solidFill>
                  <a:prstClr val="black"/>
                </a:solidFill>
                <a:latin typeface="Huawei Sans" panose="020C0503030203020204" pitchFamily="34" charset="0"/>
              </a:rPr>
              <a:t>AP</a:t>
            </a:r>
            <a:endParaRPr lang="en-US" altLang="zh-CN" sz="10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722992" y="4743233"/>
            <a:ext cx="1663198" cy="830997"/>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A terminal attempts to go online and initiates authentication.</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1" name="文本框 40"/>
          <p:cNvSpPr txBox="1"/>
          <p:nvPr/>
        </p:nvSpPr>
        <p:spPr bwMode="gray">
          <a:xfrm>
            <a:off x="1106812" y="4207013"/>
            <a:ext cx="1220675" cy="461665"/>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Authenticate the user.</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2" name="文本框 41"/>
          <p:cNvSpPr txBox="1"/>
          <p:nvPr/>
        </p:nvSpPr>
        <p:spPr bwMode="gray">
          <a:xfrm>
            <a:off x="620892" y="1098494"/>
            <a:ext cx="1838230" cy="646331"/>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Generate an IP-security group entry.</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3" name="文本框 42"/>
          <p:cNvSpPr txBox="1"/>
          <p:nvPr/>
        </p:nvSpPr>
        <p:spPr bwMode="gray">
          <a:xfrm>
            <a:off x="1992576" y="1878392"/>
            <a:ext cx="1066069" cy="646331"/>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Deliver the IP-security group entry.</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4" name="文本框 43"/>
          <p:cNvSpPr txBox="1"/>
          <p:nvPr/>
        </p:nvSpPr>
        <p:spPr bwMode="gray">
          <a:xfrm>
            <a:off x="1862908" y="2920699"/>
            <a:ext cx="1396424" cy="1015663"/>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Enforce the inter-group policy when the traffic arrives.</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45" name="图片 100" descr="汇聚交换机.png"/>
          <p:cNvPicPr>
            <a:picLocks noChangeAspect="1"/>
          </p:cNvPicPr>
          <p:nvPr/>
        </p:nvPicPr>
        <p:blipFill>
          <a:blip r:embed="rId9" cstate="print"/>
          <a:stretch>
            <a:fillRect/>
          </a:stretch>
        </p:blipFill>
        <p:spPr bwMode="gray">
          <a:xfrm>
            <a:off x="3239944" y="3650630"/>
            <a:ext cx="490909" cy="401653"/>
          </a:xfrm>
          <a:prstGeom prst="rect">
            <a:avLst/>
          </a:prstGeom>
        </p:spPr>
      </p:pic>
      <p:sp>
        <p:nvSpPr>
          <p:cNvPr id="46" name="文本框 45"/>
          <p:cNvSpPr txBox="1"/>
          <p:nvPr/>
        </p:nvSpPr>
        <p:spPr bwMode="gray">
          <a:xfrm>
            <a:off x="3478898" y="4037344"/>
            <a:ext cx="1504051" cy="400110"/>
          </a:xfrm>
          <a:prstGeom prst="rect">
            <a:avLst/>
          </a:prstGeom>
          <a:noFill/>
        </p:spPr>
        <p:txBody>
          <a:bodyPr wrap="square" rtlCol="0">
            <a:noAutofit/>
          </a:bodyPr>
          <a:lstStyle/>
          <a:p>
            <a:pPr algn="ctr" fontAlgn="ctr"/>
            <a:r>
              <a:rPr lang="en-US" sz="1000" dirty="0" smtClean="0">
                <a:solidFill>
                  <a:srgbClr val="ED6D00"/>
                </a:solidFill>
                <a:latin typeface="Huawei Sans" panose="020C0503030203020204" pitchFamily="34" charset="0"/>
              </a:rPr>
              <a:t>Device enabled with IP-security group</a:t>
            </a:r>
          </a:p>
          <a:p>
            <a:pPr algn="ctr" fontAlgn="ctr"/>
            <a:r>
              <a:rPr lang="en-US" sz="1000" dirty="0" smtClean="0">
                <a:solidFill>
                  <a:srgbClr val="ED6D00"/>
                </a:solidFill>
                <a:latin typeface="Huawei Sans" panose="020C0503030203020204" pitchFamily="34" charset="0"/>
              </a:rPr>
              <a:t>entry synchronization</a:t>
            </a:r>
            <a:endParaRPr lang="en-US" altLang="zh-CN" sz="10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76" descr="接入交换机.png"/>
          <p:cNvPicPr>
            <a:picLocks noChangeAspect="1"/>
          </p:cNvPicPr>
          <p:nvPr/>
        </p:nvPicPr>
        <p:blipFill>
          <a:blip r:embed="rId10" cstate="print">
            <a:extLst>
              <a:ext uri="{BEBA8EAE-BF5A-486C-A8C5-ECC9F3942E4B}">
                <a14:imgProps xmlns:a14="http://schemas.microsoft.com/office/drawing/2010/main">
                  <a14:imgLayer r:embed="rId11">
                    <a14:imgEffect>
                      <a14:saturation sat="0"/>
                    </a14:imgEffect>
                  </a14:imgLayer>
                </a14:imgProps>
              </a:ext>
            </a:extLst>
          </a:blip>
          <a:stretch>
            <a:fillRect/>
          </a:stretch>
        </p:blipFill>
        <p:spPr bwMode="gray">
          <a:xfrm>
            <a:off x="3252856" y="4619112"/>
            <a:ext cx="446281" cy="365140"/>
          </a:xfrm>
          <a:prstGeom prst="rect">
            <a:avLst/>
          </a:prstGeom>
        </p:spPr>
      </p:pic>
      <p:sp>
        <p:nvSpPr>
          <p:cNvPr id="48" name="文本框 47"/>
          <p:cNvSpPr txBox="1"/>
          <p:nvPr/>
        </p:nvSpPr>
        <p:spPr bwMode="gray">
          <a:xfrm>
            <a:off x="3652764" y="4668203"/>
            <a:ext cx="971741" cy="400110"/>
          </a:xfrm>
          <a:prstGeom prst="rect">
            <a:avLst/>
          </a:prstGeom>
          <a:noFill/>
        </p:spPr>
        <p:txBody>
          <a:bodyPr wrap="none" rtlCol="0">
            <a:noAutofit/>
          </a:bodyPr>
          <a:lstStyle/>
          <a:p>
            <a:pPr fontAlgn="ctr"/>
            <a:r>
              <a:rPr lang="en-US" sz="1000" b="1" dirty="0" smtClean="0">
                <a:solidFill>
                  <a:schemeClr val="bg1">
                    <a:lumMod val="50000"/>
                  </a:schemeClr>
                </a:solidFill>
                <a:latin typeface="Huawei Sans" panose="020C0503030203020204" pitchFamily="34" charset="0"/>
              </a:rPr>
              <a:t>A-Access</a:t>
            </a:r>
          </a:p>
          <a:p>
            <a:pPr fontAlgn="ctr"/>
            <a:r>
              <a:rPr lang="en-US" sz="1000" b="1" dirty="0" smtClean="0">
                <a:solidFill>
                  <a:schemeClr val="bg1">
                    <a:lumMod val="50000"/>
                  </a:schemeClr>
                </a:solidFill>
                <a:latin typeface="Huawei Sans" panose="020C0503030203020204" pitchFamily="34" charset="0"/>
              </a:rPr>
              <a:t>(third party)</a:t>
            </a:r>
            <a:endParaRPr lang="en-US" altLang="zh-CN"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758"/>
          <p:cNvGrpSpPr/>
          <p:nvPr/>
        </p:nvGrpSpPr>
        <p:grpSpPr bwMode="gray">
          <a:xfrm flipV="1">
            <a:off x="6074471" y="5040230"/>
            <a:ext cx="310424" cy="262875"/>
            <a:chOff x="7440613" y="4868863"/>
            <a:chExt cx="1019175" cy="828675"/>
          </a:xfrm>
          <a:solidFill>
            <a:schemeClr val="bg1">
              <a:lumMod val="75000"/>
            </a:schemeClr>
          </a:solidFill>
        </p:grpSpPr>
        <p:sp>
          <p:nvSpPr>
            <p:cNvPr id="5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2" name="Straight Connector 166"/>
          <p:cNvCxnSpPr>
            <a:stCxn id="15" idx="1"/>
            <a:endCxn id="13" idx="3"/>
          </p:cNvCxnSpPr>
          <p:nvPr/>
        </p:nvCxnSpPr>
        <p:spPr bwMode="gray">
          <a:xfrm flipH="1">
            <a:off x="5637956" y="4801682"/>
            <a:ext cx="359739" cy="0"/>
          </a:xfrm>
          <a:prstGeom prst="line">
            <a:avLst/>
          </a:prstGeom>
          <a:noFill/>
          <a:ln w="12700" cap="flat" cmpd="sng" algn="ctr">
            <a:solidFill>
              <a:sysClr val="windowText" lastClr="000000"/>
            </a:solidFill>
            <a:prstDash val="solid"/>
            <a:miter lim="800000"/>
          </a:ln>
          <a:effectLst/>
        </p:spPr>
      </p:cxnSp>
      <p:sp>
        <p:nvSpPr>
          <p:cNvPr id="53" name="文本框 52"/>
          <p:cNvSpPr txBox="1"/>
          <p:nvPr/>
        </p:nvSpPr>
        <p:spPr bwMode="gray">
          <a:xfrm>
            <a:off x="5990177" y="5660768"/>
            <a:ext cx="545342" cy="400110"/>
          </a:xfrm>
          <a:prstGeom prst="rect">
            <a:avLst/>
          </a:prstGeom>
          <a:noFill/>
        </p:spPr>
        <p:txBody>
          <a:bodyPr wrap="none" rtlCol="0">
            <a:noAutofit/>
          </a:bodyPr>
          <a:lstStyle/>
          <a:p>
            <a:pPr algn="ctr" fontAlgn="ctr"/>
            <a:r>
              <a:rPr lang="en-US" sz="1000" b="1" dirty="0" err="1" smtClean="0">
                <a:solidFill>
                  <a:prstClr val="black"/>
                </a:solidFill>
                <a:latin typeface="Huawei Sans" panose="020C0503030203020204" pitchFamily="34" charset="0"/>
              </a:rPr>
              <a:t>Host4</a:t>
            </a:r>
            <a:endParaRPr lang="en-US" sz="1000" b="1" dirty="0" smtClean="0">
              <a:solidFill>
                <a:prstClr val="black"/>
              </a:solidFill>
              <a:latin typeface="Huawei Sans" panose="020C0503030203020204" pitchFamily="34" charset="0"/>
            </a:endParaRPr>
          </a:p>
          <a:p>
            <a:pPr algn="ctr" fontAlgn="ctr"/>
            <a:r>
              <a:rPr lang="en-US" sz="1000" dirty="0" smtClean="0">
                <a:solidFill>
                  <a:srgbClr val="F08500"/>
                </a:solidFill>
                <a:latin typeface="Huawei Sans" panose="020C0503030203020204" pitchFamily="34" charset="0"/>
              </a:rPr>
              <a:t>Guest</a:t>
            </a:r>
            <a:endParaRPr lang="en-US" altLang="zh-CN" sz="1000" dirty="0">
              <a:solidFill>
                <a:srgbClr val="F08500"/>
              </a:solidFill>
              <a:latin typeface="Huawei Sans" panose="020C0503030203020204" pitchFamily="34" charset="0"/>
              <a:ea typeface="微软雅黑"/>
              <a:sym typeface="Huawei Sans" panose="020C0503030203020204" pitchFamily="34" charset="0"/>
            </a:endParaRPr>
          </a:p>
        </p:txBody>
      </p:sp>
      <p:pic>
        <p:nvPicPr>
          <p:cNvPr id="54" name="图片 11" descr="开放网络-蓝.png"/>
          <p:cNvPicPr>
            <a:picLocks noChangeAspect="1"/>
          </p:cNvPicPr>
          <p:nvPr/>
        </p:nvPicPr>
        <p:blipFill>
          <a:blip r:embed="rId3" cstate="print"/>
          <a:stretch>
            <a:fillRect/>
          </a:stretch>
        </p:blipFill>
        <p:spPr bwMode="gray">
          <a:xfrm>
            <a:off x="6060140" y="5348686"/>
            <a:ext cx="405415" cy="312082"/>
          </a:xfrm>
          <a:prstGeom prst="rect">
            <a:avLst/>
          </a:prstGeom>
        </p:spPr>
      </p:pic>
      <p:sp>
        <p:nvSpPr>
          <p:cNvPr id="55" name="文本框 54"/>
          <p:cNvSpPr txBox="1"/>
          <p:nvPr/>
        </p:nvSpPr>
        <p:spPr bwMode="gray">
          <a:xfrm>
            <a:off x="6515022" y="1024802"/>
            <a:ext cx="5137306" cy="4258509"/>
          </a:xfrm>
          <a:prstGeom prst="rect">
            <a:avLst/>
          </a:prstGeom>
          <a:noFill/>
        </p:spPr>
        <p:txBody>
          <a:bodyPr wrap="square" rtlCol="0">
            <a:noAutofit/>
          </a:bodyPr>
          <a:lstStyle/>
          <a:p>
            <a:pPr fontAlgn="ctr">
              <a:spcAft>
                <a:spcPts val="600"/>
              </a:spcAft>
            </a:pPr>
            <a:r>
              <a:rPr lang="en-US" sz="1400" b="1" dirty="0" smtClean="0">
                <a:solidFill>
                  <a:prstClr val="black"/>
                </a:solidFill>
                <a:latin typeface="Huawei Sans" panose="020C0503030203020204" pitchFamily="34" charset="0"/>
              </a:rPr>
              <a:t>Scenario description</a:t>
            </a:r>
          </a:p>
          <a:p>
            <a:pPr marL="176213" indent="-176213" fontAlgn="ctr">
              <a:buFont typeface="Arial" panose="020B0604020202020204" pitchFamily="34" charset="0"/>
              <a:buChar char="•"/>
            </a:pPr>
            <a:r>
              <a:rPr lang="en-US" sz="1400" dirty="0" err="1" smtClean="0">
                <a:latin typeface="Huawei Sans" panose="020C0503030203020204" pitchFamily="34" charset="0"/>
              </a:rPr>
              <a:t>VXLAN</a:t>
            </a:r>
            <a:r>
              <a:rPr lang="en-US" sz="1400" dirty="0" smtClean="0">
                <a:latin typeface="Huawei Sans" panose="020C0503030203020204" pitchFamily="34" charset="0"/>
              </a:rPr>
              <a:t>-based virtualized campus network</a:t>
            </a:r>
          </a:p>
          <a:p>
            <a:pPr marL="176213" indent="-176213" fontAlgn="ctr">
              <a:buFont typeface="Arial" panose="020B0604020202020204" pitchFamily="34" charset="0"/>
              <a:buChar char="•"/>
            </a:pPr>
            <a:r>
              <a:rPr lang="en-US" sz="1400" dirty="0" smtClean="0">
                <a:latin typeface="Huawei Sans" panose="020C0503030203020204" pitchFamily="34" charset="0"/>
              </a:rPr>
              <a:t>Distributed authentication points + policy enforcement point</a:t>
            </a:r>
          </a:p>
          <a:p>
            <a:pPr marL="176213" indent="-176213" fontAlgn="ctr">
              <a:buFont typeface="Arial" panose="020B0604020202020204" pitchFamily="34" charset="0"/>
              <a:buChar char="•"/>
            </a:pPr>
            <a:r>
              <a:rPr lang="en-US" sz="1400" dirty="0" smtClean="0">
                <a:latin typeface="Huawei Sans" panose="020C0503030203020204" pitchFamily="34" charset="0"/>
              </a:rPr>
              <a:t>The third-party device functions as the user authentication point.</a:t>
            </a:r>
          </a:p>
          <a:p>
            <a:pPr fontAlgn="ctr">
              <a:spcAft>
                <a:spcPts val="600"/>
              </a:spcAft>
            </a:pPr>
            <a:r>
              <a:rPr lang="en-US" sz="1400" b="1" dirty="0" smtClean="0">
                <a:solidFill>
                  <a:prstClr val="black"/>
                </a:solidFill>
                <a:latin typeface="Huawei Sans" panose="020C0503030203020204" pitchFamily="34" charset="0"/>
              </a:rPr>
              <a:t>Scenario characteristics</a:t>
            </a:r>
          </a:p>
          <a:p>
            <a:pPr marL="176213" indent="-176213" fontAlgn="ctr">
              <a:buFont typeface="Arial" pitchFamily="34" charset="0"/>
              <a:buChar char="•"/>
            </a:pPr>
            <a:r>
              <a:rPr lang="en-US" sz="1400" dirty="0" smtClean="0">
                <a:latin typeface="Huawei Sans" panose="020C0503030203020204" pitchFamily="34" charset="0"/>
              </a:rPr>
              <a:t>A third-party switch exists on the network and functions as the user authentication point.</a:t>
            </a:r>
          </a:p>
          <a:p>
            <a:pPr marL="176213" indent="-176213" fontAlgn="ctr">
              <a:buFont typeface="Arial" pitchFamily="34" charset="0"/>
              <a:buChar char="•"/>
            </a:pPr>
            <a:r>
              <a:rPr lang="en-US" sz="1400" dirty="0" smtClean="0">
                <a:solidFill>
                  <a:prstClr val="black"/>
                </a:solidFill>
                <a:latin typeface="Huawei Sans" panose="020C0503030203020204" pitchFamily="34" charset="0"/>
              </a:rPr>
              <a:t>Aggregation switches support </a:t>
            </a: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 and function as policy enforcement points.</a:t>
            </a:r>
          </a:p>
          <a:p>
            <a:pPr marL="176213" indent="-176213" fontAlgn="ctr">
              <a:buFont typeface="Arial" pitchFamily="34" charset="0"/>
              <a:buChar char="•"/>
            </a:pPr>
            <a:r>
              <a:rPr lang="en-US" sz="1400" dirty="0" smtClean="0">
                <a:solidFill>
                  <a:prstClr val="black"/>
                </a:solidFill>
                <a:latin typeface="Huawei Sans" panose="020C0503030203020204" pitchFamily="34" charset="0"/>
              </a:rPr>
              <a:t>The policy for traffic exchanged between users on the same aggregation switch is enforced by the aggregation switch itself.</a:t>
            </a:r>
          </a:p>
          <a:p>
            <a:pPr marL="176213" indent="-176213" fontAlgn="ctr">
              <a:buFont typeface="Arial" pitchFamily="34" charset="0"/>
              <a:buChar char="•"/>
            </a:pPr>
            <a:r>
              <a:rPr lang="en-US" sz="1400" dirty="0" smtClean="0">
                <a:solidFill>
                  <a:prstClr val="black"/>
                </a:solidFill>
                <a:latin typeface="Huawei Sans" panose="020C0503030203020204" pitchFamily="34" charset="0"/>
              </a:rPr>
              <a:t>Traffic exchanged between users on different aggregation switches is encapsulated using </a:t>
            </a: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 The source security group ID is encapsulated into </a:t>
            </a: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-encapsulated traffic. Policies are enforced on the peer aggregation switch.</a:t>
            </a:r>
            <a:endParaRPr lang="en-US" altLang="zh-CN" sz="1400" dirty="0">
              <a:solidFill>
                <a:prstClr val="black"/>
              </a:solidFill>
              <a:latin typeface="Huawei Sans" panose="020C0503030203020204" pitchFamily="34" charset="0"/>
            </a:endParaRPr>
          </a:p>
        </p:txBody>
      </p:sp>
      <p:cxnSp>
        <p:nvCxnSpPr>
          <p:cNvPr id="56" name="直接箭头连接符 55"/>
          <p:cNvCxnSpPr/>
          <p:nvPr/>
        </p:nvCxnSpPr>
        <p:spPr bwMode="gray">
          <a:xfrm flipH="1">
            <a:off x="3688656" y="2058149"/>
            <a:ext cx="818469" cy="1566367"/>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57" name="直接箭头连接符 56"/>
          <p:cNvCxnSpPr/>
          <p:nvPr/>
        </p:nvCxnSpPr>
        <p:spPr bwMode="gray">
          <a:xfrm>
            <a:off x="4501375" y="2054526"/>
            <a:ext cx="687103" cy="1596104"/>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69" name="椭圆 68"/>
          <p:cNvSpPr>
            <a:spLocks noChangeAspect="1"/>
          </p:cNvSpPr>
          <p:nvPr/>
        </p:nvSpPr>
        <p:spPr bwMode="gray">
          <a:xfrm>
            <a:off x="3210233" y="4884554"/>
            <a:ext cx="143748" cy="143748"/>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bwMode="gray">
          <a:xfrm>
            <a:off x="3210233" y="3967463"/>
            <a:ext cx="143748" cy="143748"/>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4323030" y="3338716"/>
            <a:ext cx="668774" cy="276999"/>
          </a:xfrm>
          <a:prstGeom prst="rect">
            <a:avLst/>
          </a:prstGeom>
          <a:noFill/>
        </p:spPr>
        <p:txBody>
          <a:bodyPr wrap="none" rtlCol="0">
            <a:noAutofit/>
          </a:bodyPr>
          <a:lstStyle/>
          <a:p>
            <a:pPr algn="ctr" fontAlgn="ctr"/>
            <a:r>
              <a:rPr lang="en-US" sz="1200" dirty="0" err="1" smtClean="0">
                <a:solidFill>
                  <a:srgbClr val="56C4D2"/>
                </a:solidFill>
                <a:latin typeface="Huawei Sans" panose="020C0503030203020204" pitchFamily="34" charset="0"/>
              </a:rPr>
              <a:t>VXLAN</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bwMode="gray">
          <a:xfrm>
            <a:off x="5494207" y="3967463"/>
            <a:ext cx="143748" cy="143748"/>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5191676" y="3967463"/>
            <a:ext cx="143748" cy="143748"/>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bwMode="gray">
          <a:xfrm>
            <a:off x="6818026" y="5371135"/>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a:spLocks noChangeAspect="1"/>
          </p:cNvSpPr>
          <p:nvPr/>
        </p:nvSpPr>
        <p:spPr bwMode="gray">
          <a:xfrm>
            <a:off x="8075041" y="5371135"/>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128"/>
          <p:cNvSpPr txBox="1"/>
          <p:nvPr/>
        </p:nvSpPr>
        <p:spPr bwMode="gray">
          <a:xfrm>
            <a:off x="6940578" y="5225080"/>
            <a:ext cx="1075118" cy="40011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defPPr>
              <a:defRPr lang="en-US"/>
            </a:defPPr>
            <a:lvl1pPr marL="0" algn="l" defTabSz="914478" rtl="0" eaLnBrk="1" latinLnBrk="0" hangingPunct="1">
              <a:defRPr sz="1800" kern="1200">
                <a:solidFill>
                  <a:schemeClr val="dk1"/>
                </a:solidFill>
                <a:latin typeface="Arial"/>
                <a:ea typeface="+mn-ea"/>
                <a:cs typeface="+mn-cs"/>
              </a:defRPr>
            </a:lvl1pPr>
            <a:lvl2pPr marL="457240" algn="l" defTabSz="914478" rtl="0" eaLnBrk="1" latinLnBrk="0" hangingPunct="1">
              <a:defRPr sz="1800" kern="1200">
                <a:solidFill>
                  <a:schemeClr val="dk1"/>
                </a:solidFill>
                <a:latin typeface="Arial"/>
                <a:ea typeface="+mn-ea"/>
                <a:cs typeface="+mn-cs"/>
              </a:defRPr>
            </a:lvl2pPr>
            <a:lvl3pPr marL="914478" algn="l" defTabSz="914478" rtl="0" eaLnBrk="1" latinLnBrk="0" hangingPunct="1">
              <a:defRPr sz="1800" kern="1200">
                <a:solidFill>
                  <a:schemeClr val="dk1"/>
                </a:solidFill>
                <a:latin typeface="Arial"/>
                <a:ea typeface="+mn-ea"/>
                <a:cs typeface="+mn-cs"/>
              </a:defRPr>
            </a:lvl3pPr>
            <a:lvl4pPr marL="1371718" algn="l" defTabSz="914478" rtl="0" eaLnBrk="1" latinLnBrk="0" hangingPunct="1">
              <a:defRPr sz="1800" kern="1200">
                <a:solidFill>
                  <a:schemeClr val="dk1"/>
                </a:solidFill>
                <a:latin typeface="Arial"/>
                <a:ea typeface="+mn-ea"/>
                <a:cs typeface="+mn-cs"/>
              </a:defRPr>
            </a:lvl4pPr>
            <a:lvl5pPr marL="1828957" algn="l" defTabSz="914478" rtl="0" eaLnBrk="1" latinLnBrk="0" hangingPunct="1">
              <a:defRPr sz="1800" kern="1200">
                <a:solidFill>
                  <a:schemeClr val="dk1"/>
                </a:solidFill>
                <a:latin typeface="Arial"/>
                <a:ea typeface="+mn-ea"/>
                <a:cs typeface="+mn-cs"/>
              </a:defRPr>
            </a:lvl5pPr>
            <a:lvl6pPr marL="2286196" algn="l" defTabSz="914478" rtl="0" eaLnBrk="1" latinLnBrk="0" hangingPunct="1">
              <a:defRPr sz="1800" kern="1200">
                <a:solidFill>
                  <a:schemeClr val="dk1"/>
                </a:solidFill>
                <a:latin typeface="Arial"/>
                <a:ea typeface="+mn-ea"/>
                <a:cs typeface="+mn-cs"/>
              </a:defRPr>
            </a:lvl6pPr>
            <a:lvl7pPr marL="2743435" algn="l" defTabSz="914478" rtl="0" eaLnBrk="1" latinLnBrk="0" hangingPunct="1">
              <a:defRPr sz="1800" kern="1200">
                <a:solidFill>
                  <a:schemeClr val="dk1"/>
                </a:solidFill>
                <a:latin typeface="Arial"/>
                <a:ea typeface="+mn-ea"/>
                <a:cs typeface="+mn-cs"/>
              </a:defRPr>
            </a:lvl7pPr>
            <a:lvl8pPr marL="3200675" algn="l" defTabSz="914478" rtl="0" eaLnBrk="1" latinLnBrk="0" hangingPunct="1">
              <a:defRPr sz="1800" kern="1200">
                <a:solidFill>
                  <a:schemeClr val="dk1"/>
                </a:solidFill>
                <a:latin typeface="Arial"/>
                <a:ea typeface="+mn-ea"/>
                <a:cs typeface="+mn-cs"/>
              </a:defRPr>
            </a:lvl8pPr>
            <a:lvl9pPr marL="3657913" algn="l" defTabSz="914478" rtl="0" eaLnBrk="1" latinLnBrk="0" hangingPunct="1">
              <a:defRPr sz="1800" kern="1200">
                <a:solidFill>
                  <a:schemeClr val="dk1"/>
                </a:solidFill>
                <a:latin typeface="Arial"/>
                <a:ea typeface="+mn-ea"/>
                <a:cs typeface="+mn-cs"/>
              </a:defRPr>
            </a:lvl9pPr>
          </a:lstStyle>
          <a:p>
            <a:pPr fontAlgn="ctr">
              <a:spcBef>
                <a:spcPct val="0"/>
              </a:spcBef>
              <a:spcAft>
                <a:spcPct val="0"/>
              </a:spcAft>
            </a:pPr>
            <a:r>
              <a:rPr lang="en-US" sz="1000" dirty="0" smtClean="0">
                <a:solidFill>
                  <a:srgbClr val="000000"/>
                </a:solidFill>
                <a:latin typeface="Huawei Sans" panose="020C0503030203020204" pitchFamily="34" charset="0"/>
              </a:rPr>
              <a:t>Authentication point</a:t>
            </a:r>
            <a:endParaRPr lang="en-US" altLang="zh-CN" sz="1000" dirty="0">
              <a:solidFill>
                <a:srgbClr val="000000"/>
              </a:solidFill>
              <a:latin typeface="Huawei Sans" panose="020C0503030203020204" pitchFamily="34" charset="0"/>
              <a:ea typeface="微软雅黑" panose="020B0503020204020204" pitchFamily="34" charset="-122"/>
            </a:endParaRPr>
          </a:p>
        </p:txBody>
      </p:sp>
      <p:sp>
        <p:nvSpPr>
          <p:cNvPr id="78" name="文本框 129"/>
          <p:cNvSpPr txBox="1"/>
          <p:nvPr/>
        </p:nvSpPr>
        <p:spPr bwMode="gray">
          <a:xfrm>
            <a:off x="8166407" y="5148137"/>
            <a:ext cx="1354861" cy="553998"/>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defPPr>
              <a:defRPr lang="en-US"/>
            </a:defPPr>
            <a:lvl1pPr marL="0" algn="l" defTabSz="914478" rtl="0" eaLnBrk="1" latinLnBrk="0" hangingPunct="1">
              <a:defRPr sz="1800" kern="1200">
                <a:solidFill>
                  <a:schemeClr val="dk1"/>
                </a:solidFill>
                <a:latin typeface="Arial"/>
                <a:ea typeface="+mn-ea"/>
                <a:cs typeface="+mn-cs"/>
              </a:defRPr>
            </a:lvl1pPr>
            <a:lvl2pPr marL="457240" algn="l" defTabSz="914478" rtl="0" eaLnBrk="1" latinLnBrk="0" hangingPunct="1">
              <a:defRPr sz="1800" kern="1200">
                <a:solidFill>
                  <a:schemeClr val="dk1"/>
                </a:solidFill>
                <a:latin typeface="Arial"/>
                <a:ea typeface="+mn-ea"/>
                <a:cs typeface="+mn-cs"/>
              </a:defRPr>
            </a:lvl2pPr>
            <a:lvl3pPr marL="914478" algn="l" defTabSz="914478" rtl="0" eaLnBrk="1" latinLnBrk="0" hangingPunct="1">
              <a:defRPr sz="1800" kern="1200">
                <a:solidFill>
                  <a:schemeClr val="dk1"/>
                </a:solidFill>
                <a:latin typeface="Arial"/>
                <a:ea typeface="+mn-ea"/>
                <a:cs typeface="+mn-cs"/>
              </a:defRPr>
            </a:lvl3pPr>
            <a:lvl4pPr marL="1371718" algn="l" defTabSz="914478" rtl="0" eaLnBrk="1" latinLnBrk="0" hangingPunct="1">
              <a:defRPr sz="1800" kern="1200">
                <a:solidFill>
                  <a:schemeClr val="dk1"/>
                </a:solidFill>
                <a:latin typeface="Arial"/>
                <a:ea typeface="+mn-ea"/>
                <a:cs typeface="+mn-cs"/>
              </a:defRPr>
            </a:lvl4pPr>
            <a:lvl5pPr marL="1828957" algn="l" defTabSz="914478" rtl="0" eaLnBrk="1" latinLnBrk="0" hangingPunct="1">
              <a:defRPr sz="1800" kern="1200">
                <a:solidFill>
                  <a:schemeClr val="dk1"/>
                </a:solidFill>
                <a:latin typeface="Arial"/>
                <a:ea typeface="+mn-ea"/>
                <a:cs typeface="+mn-cs"/>
              </a:defRPr>
            </a:lvl5pPr>
            <a:lvl6pPr marL="2286196" algn="l" defTabSz="914478" rtl="0" eaLnBrk="1" latinLnBrk="0" hangingPunct="1">
              <a:defRPr sz="1800" kern="1200">
                <a:solidFill>
                  <a:schemeClr val="dk1"/>
                </a:solidFill>
                <a:latin typeface="Arial"/>
                <a:ea typeface="+mn-ea"/>
                <a:cs typeface="+mn-cs"/>
              </a:defRPr>
            </a:lvl6pPr>
            <a:lvl7pPr marL="2743435" algn="l" defTabSz="914478" rtl="0" eaLnBrk="1" latinLnBrk="0" hangingPunct="1">
              <a:defRPr sz="1800" kern="1200">
                <a:solidFill>
                  <a:schemeClr val="dk1"/>
                </a:solidFill>
                <a:latin typeface="Arial"/>
                <a:ea typeface="+mn-ea"/>
                <a:cs typeface="+mn-cs"/>
              </a:defRPr>
            </a:lvl7pPr>
            <a:lvl8pPr marL="3200675" algn="l" defTabSz="914478" rtl="0" eaLnBrk="1" latinLnBrk="0" hangingPunct="1">
              <a:defRPr sz="1800" kern="1200">
                <a:solidFill>
                  <a:schemeClr val="dk1"/>
                </a:solidFill>
                <a:latin typeface="Arial"/>
                <a:ea typeface="+mn-ea"/>
                <a:cs typeface="+mn-cs"/>
              </a:defRPr>
            </a:lvl8pPr>
            <a:lvl9pPr marL="3657913" algn="l" defTabSz="914478" rtl="0" eaLnBrk="1" latinLnBrk="0" hangingPunct="1">
              <a:defRPr sz="1800" kern="1200">
                <a:solidFill>
                  <a:schemeClr val="dk1"/>
                </a:solidFill>
                <a:latin typeface="Arial"/>
                <a:ea typeface="+mn-ea"/>
                <a:cs typeface="+mn-cs"/>
              </a:defRPr>
            </a:lvl9pPr>
          </a:lstStyle>
          <a:p>
            <a:pPr fontAlgn="ctr">
              <a:spcBef>
                <a:spcPct val="0"/>
              </a:spcBef>
              <a:spcAft>
                <a:spcPct val="0"/>
              </a:spcAft>
            </a:pPr>
            <a:r>
              <a:rPr lang="en-US" sz="1000" dirty="0" smtClean="0">
                <a:solidFill>
                  <a:srgbClr val="000000"/>
                </a:solidFill>
                <a:latin typeface="Huawei Sans" panose="020C0503030203020204" pitchFamily="34" charset="0"/>
              </a:rPr>
              <a:t>Policy enforcement point</a:t>
            </a:r>
            <a:endParaRPr lang="en-US" altLang="zh-CN" sz="1000" dirty="0">
              <a:solidFill>
                <a:srgbClr val="000000"/>
              </a:solidFill>
              <a:latin typeface="Huawei Sans" panose="020C0503030203020204" pitchFamily="34" charset="0"/>
              <a:ea typeface="微软雅黑" panose="020B0503020204020204" pitchFamily="34" charset="-122"/>
            </a:endParaRPr>
          </a:p>
        </p:txBody>
      </p:sp>
      <p:cxnSp>
        <p:nvCxnSpPr>
          <p:cNvPr id="79" name="直接箭头连接符 78"/>
          <p:cNvCxnSpPr/>
          <p:nvPr/>
        </p:nvCxnSpPr>
        <p:spPr bwMode="gray">
          <a:xfrm flipH="1">
            <a:off x="9413810" y="5425135"/>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80" name="文本框 131"/>
          <p:cNvSpPr txBox="1"/>
          <p:nvPr/>
        </p:nvSpPr>
        <p:spPr bwMode="gray">
          <a:xfrm>
            <a:off x="9719336" y="4994248"/>
            <a:ext cx="2172876" cy="861774"/>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defPPr>
              <a:defRPr lang="en-US"/>
            </a:defPPr>
            <a:lvl1pPr marL="0" algn="l" defTabSz="914478" rtl="0" eaLnBrk="1" latinLnBrk="0" hangingPunct="1">
              <a:defRPr sz="1800" kern="1200">
                <a:solidFill>
                  <a:schemeClr val="dk1"/>
                </a:solidFill>
                <a:latin typeface="Arial"/>
                <a:ea typeface="+mn-ea"/>
                <a:cs typeface="+mn-cs"/>
              </a:defRPr>
            </a:lvl1pPr>
            <a:lvl2pPr marL="457240" algn="l" defTabSz="914478" rtl="0" eaLnBrk="1" latinLnBrk="0" hangingPunct="1">
              <a:defRPr sz="1800" kern="1200">
                <a:solidFill>
                  <a:schemeClr val="dk1"/>
                </a:solidFill>
                <a:latin typeface="Arial"/>
                <a:ea typeface="+mn-ea"/>
                <a:cs typeface="+mn-cs"/>
              </a:defRPr>
            </a:lvl2pPr>
            <a:lvl3pPr marL="914478" algn="l" defTabSz="914478" rtl="0" eaLnBrk="1" latinLnBrk="0" hangingPunct="1">
              <a:defRPr sz="1800" kern="1200">
                <a:solidFill>
                  <a:schemeClr val="dk1"/>
                </a:solidFill>
                <a:latin typeface="Arial"/>
                <a:ea typeface="+mn-ea"/>
                <a:cs typeface="+mn-cs"/>
              </a:defRPr>
            </a:lvl3pPr>
            <a:lvl4pPr marL="1371718" algn="l" defTabSz="914478" rtl="0" eaLnBrk="1" latinLnBrk="0" hangingPunct="1">
              <a:defRPr sz="1800" kern="1200">
                <a:solidFill>
                  <a:schemeClr val="dk1"/>
                </a:solidFill>
                <a:latin typeface="Arial"/>
                <a:ea typeface="+mn-ea"/>
                <a:cs typeface="+mn-cs"/>
              </a:defRPr>
            </a:lvl4pPr>
            <a:lvl5pPr marL="1828957" algn="l" defTabSz="914478" rtl="0" eaLnBrk="1" latinLnBrk="0" hangingPunct="1">
              <a:defRPr sz="1800" kern="1200">
                <a:solidFill>
                  <a:schemeClr val="dk1"/>
                </a:solidFill>
                <a:latin typeface="Arial"/>
                <a:ea typeface="+mn-ea"/>
                <a:cs typeface="+mn-cs"/>
              </a:defRPr>
            </a:lvl5pPr>
            <a:lvl6pPr marL="2286196" algn="l" defTabSz="914478" rtl="0" eaLnBrk="1" latinLnBrk="0" hangingPunct="1">
              <a:defRPr sz="1800" kern="1200">
                <a:solidFill>
                  <a:schemeClr val="dk1"/>
                </a:solidFill>
                <a:latin typeface="Arial"/>
                <a:ea typeface="+mn-ea"/>
                <a:cs typeface="+mn-cs"/>
              </a:defRPr>
            </a:lvl6pPr>
            <a:lvl7pPr marL="2743435" algn="l" defTabSz="914478" rtl="0" eaLnBrk="1" latinLnBrk="0" hangingPunct="1">
              <a:defRPr sz="1800" kern="1200">
                <a:solidFill>
                  <a:schemeClr val="dk1"/>
                </a:solidFill>
                <a:latin typeface="Arial"/>
                <a:ea typeface="+mn-ea"/>
                <a:cs typeface="+mn-cs"/>
              </a:defRPr>
            </a:lvl7pPr>
            <a:lvl8pPr marL="3200675" algn="l" defTabSz="914478" rtl="0" eaLnBrk="1" latinLnBrk="0" hangingPunct="1">
              <a:defRPr sz="1800" kern="1200">
                <a:solidFill>
                  <a:schemeClr val="dk1"/>
                </a:solidFill>
                <a:latin typeface="Arial"/>
                <a:ea typeface="+mn-ea"/>
                <a:cs typeface="+mn-cs"/>
              </a:defRPr>
            </a:lvl8pPr>
            <a:lvl9pPr marL="3657913" algn="l" defTabSz="914478" rtl="0" eaLnBrk="1" latinLnBrk="0" hangingPunct="1">
              <a:defRPr sz="1800" kern="1200">
                <a:solidFill>
                  <a:schemeClr val="dk1"/>
                </a:solidFill>
                <a:latin typeface="Arial"/>
                <a:ea typeface="+mn-ea"/>
                <a:cs typeface="+mn-cs"/>
              </a:defRPr>
            </a:lvl9pPr>
          </a:lstStyle>
          <a:p>
            <a:pPr fontAlgn="ctr">
              <a:spcBef>
                <a:spcPct val="0"/>
              </a:spcBef>
              <a:spcAft>
                <a:spcPct val="0"/>
              </a:spcAft>
            </a:pPr>
            <a:r>
              <a:rPr lang="en-US" sz="1000" dirty="0" smtClean="0">
                <a:solidFill>
                  <a:srgbClr val="000000"/>
                </a:solidFill>
                <a:latin typeface="Huawei Sans" panose="020C0503030203020204" pitchFamily="34" charset="0"/>
              </a:rPr>
              <a:t>Security group and </a:t>
            </a:r>
            <a:r>
              <a:rPr lang="en-US" altLang="zh-CN" sz="1000" dirty="0">
                <a:solidFill>
                  <a:srgbClr val="000000"/>
                </a:solidFill>
                <a:latin typeface="Huawei Sans" panose="020C0503030203020204" pitchFamily="34" charset="0"/>
              </a:rPr>
              <a:t>policy control</a:t>
            </a:r>
            <a:r>
              <a:rPr lang="en-US" sz="1000" dirty="0" smtClean="0">
                <a:solidFill>
                  <a:srgbClr val="000000"/>
                </a:solidFill>
                <a:latin typeface="Huawei Sans" panose="020C0503030203020204" pitchFamily="34" charset="0"/>
              </a:rPr>
              <a:t> matrix delivery</a:t>
            </a:r>
            <a:endParaRPr lang="en-US" altLang="zh-CN" sz="1000" dirty="0">
              <a:solidFill>
                <a:srgbClr val="000000"/>
              </a:solidFill>
              <a:latin typeface="Huawei Sans" panose="020C0503030203020204" pitchFamily="34" charset="0"/>
              <a:ea typeface="微软雅黑" panose="020B0503020204020204" pitchFamily="34" charset="-122"/>
            </a:endParaRPr>
          </a:p>
        </p:txBody>
      </p:sp>
      <p:cxnSp>
        <p:nvCxnSpPr>
          <p:cNvPr id="81" name="直接箭头连接符 80"/>
          <p:cNvCxnSpPr/>
          <p:nvPr/>
        </p:nvCxnSpPr>
        <p:spPr bwMode="gray">
          <a:xfrm flipH="1">
            <a:off x="6842876" y="5965317"/>
            <a:ext cx="294640"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82" name="文本框 138"/>
          <p:cNvSpPr txBox="1"/>
          <p:nvPr/>
        </p:nvSpPr>
        <p:spPr bwMode="gray">
          <a:xfrm>
            <a:off x="7137516" y="5545315"/>
            <a:ext cx="2445785" cy="861774"/>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defPPr>
              <a:defRPr lang="en-US"/>
            </a:defPPr>
            <a:lvl1pPr marL="0" algn="l" defTabSz="914478" rtl="0" eaLnBrk="1" latinLnBrk="0" hangingPunct="1">
              <a:defRPr sz="1800" kern="1200">
                <a:solidFill>
                  <a:schemeClr val="dk1"/>
                </a:solidFill>
                <a:latin typeface="Arial"/>
                <a:ea typeface="+mn-ea"/>
                <a:cs typeface="+mn-cs"/>
              </a:defRPr>
            </a:lvl1pPr>
            <a:lvl2pPr marL="457240" algn="l" defTabSz="914478" rtl="0" eaLnBrk="1" latinLnBrk="0" hangingPunct="1">
              <a:defRPr sz="1800" kern="1200">
                <a:solidFill>
                  <a:schemeClr val="dk1"/>
                </a:solidFill>
                <a:latin typeface="Arial"/>
                <a:ea typeface="+mn-ea"/>
                <a:cs typeface="+mn-cs"/>
              </a:defRPr>
            </a:lvl2pPr>
            <a:lvl3pPr marL="914478" algn="l" defTabSz="914478" rtl="0" eaLnBrk="1" latinLnBrk="0" hangingPunct="1">
              <a:defRPr sz="1800" kern="1200">
                <a:solidFill>
                  <a:schemeClr val="dk1"/>
                </a:solidFill>
                <a:latin typeface="Arial"/>
                <a:ea typeface="+mn-ea"/>
                <a:cs typeface="+mn-cs"/>
              </a:defRPr>
            </a:lvl3pPr>
            <a:lvl4pPr marL="1371718" algn="l" defTabSz="914478" rtl="0" eaLnBrk="1" latinLnBrk="0" hangingPunct="1">
              <a:defRPr sz="1800" kern="1200">
                <a:solidFill>
                  <a:schemeClr val="dk1"/>
                </a:solidFill>
                <a:latin typeface="Arial"/>
                <a:ea typeface="+mn-ea"/>
                <a:cs typeface="+mn-cs"/>
              </a:defRPr>
            </a:lvl4pPr>
            <a:lvl5pPr marL="1828957" algn="l" defTabSz="914478" rtl="0" eaLnBrk="1" latinLnBrk="0" hangingPunct="1">
              <a:defRPr sz="1800" kern="1200">
                <a:solidFill>
                  <a:schemeClr val="dk1"/>
                </a:solidFill>
                <a:latin typeface="Arial"/>
                <a:ea typeface="+mn-ea"/>
                <a:cs typeface="+mn-cs"/>
              </a:defRPr>
            </a:lvl5pPr>
            <a:lvl6pPr marL="2286196" algn="l" defTabSz="914478" rtl="0" eaLnBrk="1" latinLnBrk="0" hangingPunct="1">
              <a:defRPr sz="1800" kern="1200">
                <a:solidFill>
                  <a:schemeClr val="dk1"/>
                </a:solidFill>
                <a:latin typeface="Arial"/>
                <a:ea typeface="+mn-ea"/>
                <a:cs typeface="+mn-cs"/>
              </a:defRPr>
            </a:lvl6pPr>
            <a:lvl7pPr marL="2743435" algn="l" defTabSz="914478" rtl="0" eaLnBrk="1" latinLnBrk="0" hangingPunct="1">
              <a:defRPr sz="1800" kern="1200">
                <a:solidFill>
                  <a:schemeClr val="dk1"/>
                </a:solidFill>
                <a:latin typeface="Arial"/>
                <a:ea typeface="+mn-ea"/>
                <a:cs typeface="+mn-cs"/>
              </a:defRPr>
            </a:lvl7pPr>
            <a:lvl8pPr marL="3200675" algn="l" defTabSz="914478" rtl="0" eaLnBrk="1" latinLnBrk="0" hangingPunct="1">
              <a:defRPr sz="1800" kern="1200">
                <a:solidFill>
                  <a:schemeClr val="dk1"/>
                </a:solidFill>
                <a:latin typeface="Arial"/>
                <a:ea typeface="+mn-ea"/>
                <a:cs typeface="+mn-cs"/>
              </a:defRPr>
            </a:lvl8pPr>
            <a:lvl9pPr marL="3657913" algn="l" defTabSz="914478" rtl="0" eaLnBrk="1" latinLnBrk="0" hangingPunct="1">
              <a:defRPr sz="1800" kern="1200">
                <a:solidFill>
                  <a:schemeClr val="dk1"/>
                </a:solidFill>
                <a:latin typeface="Arial"/>
                <a:ea typeface="+mn-ea"/>
                <a:cs typeface="+mn-cs"/>
              </a:defRPr>
            </a:lvl9pPr>
          </a:lstStyle>
          <a:p>
            <a:pPr fontAlgn="ctr"/>
            <a:r>
              <a:rPr lang="en-US" sz="1000" dirty="0" smtClean="0">
                <a:solidFill>
                  <a:prstClr val="black"/>
                </a:solidFill>
                <a:latin typeface="Huawei Sans" panose="020C0503030203020204" pitchFamily="34" charset="0"/>
              </a:rPr>
              <a:t>Actively synchronizing IP-security group information</a:t>
            </a:r>
            <a:endParaRPr lang="en-US" altLang="zh-CN" sz="1000" dirty="0">
              <a:solidFill>
                <a:prstClr val="black"/>
              </a:solidFill>
              <a:latin typeface="Huawei Sans" panose="020C0503030203020204" pitchFamily="34" charset="0"/>
            </a:endParaRPr>
          </a:p>
        </p:txBody>
      </p:sp>
      <p:cxnSp>
        <p:nvCxnSpPr>
          <p:cNvPr id="83" name="直接箭头连接符 82"/>
          <p:cNvCxnSpPr/>
          <p:nvPr/>
        </p:nvCxnSpPr>
        <p:spPr bwMode="gray">
          <a:xfrm flipH="1">
            <a:off x="3506652" y="2029608"/>
            <a:ext cx="818469" cy="1566367"/>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86" name="五边形 85"/>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燕尾形 86"/>
          <p:cNvSpPr/>
          <p:nvPr/>
        </p:nvSpPr>
        <p:spPr bwMode="gray">
          <a:xfrm>
            <a:off x="7438625" y="98481"/>
            <a:ext cx="2232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smtClean="0">
                <a:solidFill>
                  <a:schemeClr val="bg1"/>
                </a:solidFill>
                <a:latin typeface="Huawei Sans" panose="020C0503030203020204" pitchFamily="34" charset="0"/>
              </a:rPr>
              <a:t>User Authentication and Policy Management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燕尾形 87"/>
          <p:cNvSpPr/>
          <p:nvPr/>
        </p:nvSpPr>
        <p:spPr bwMode="gray">
          <a:xfrm>
            <a:off x="9583301" y="98481"/>
            <a:ext cx="216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dirty="0" smtClean="0">
                <a:latin typeface="Huawei Sans" panose="020C0503030203020204" pitchFamily="34" charset="0"/>
              </a:rPr>
              <a:t>Terminal Identification and Policy Automation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7865444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0" name="组合 249"/>
          <p:cNvGrpSpPr/>
          <p:nvPr/>
        </p:nvGrpSpPr>
        <p:grpSpPr bwMode="gray">
          <a:xfrm>
            <a:off x="4760383" y="2030716"/>
            <a:ext cx="5350772" cy="1568665"/>
            <a:chOff x="3097660" y="5314165"/>
            <a:chExt cx="715186" cy="824125"/>
          </a:xfrm>
        </p:grpSpPr>
        <p:grpSp>
          <p:nvGrpSpPr>
            <p:cNvPr id="251" name="Group 165"/>
            <p:cNvGrpSpPr/>
            <p:nvPr/>
          </p:nvGrpSpPr>
          <p:grpSpPr bwMode="gray">
            <a:xfrm rot="10800000">
              <a:off x="3097660" y="5698357"/>
              <a:ext cx="715186" cy="439933"/>
              <a:chOff x="-1233037" y="914446"/>
              <a:chExt cx="1573823" cy="778776"/>
            </a:xfrm>
          </p:grpSpPr>
          <p:cxnSp>
            <p:nvCxnSpPr>
              <p:cNvPr id="253" name="Straight Connector 166"/>
              <p:cNvCxnSpPr/>
              <p:nvPr/>
            </p:nvCxnSpPr>
            <p:spPr bwMode="gray">
              <a:xfrm flipH="1" flipV="1">
                <a:off x="-1233037" y="914446"/>
                <a:ext cx="786912" cy="778776"/>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54" name="Straight Connector 167"/>
              <p:cNvCxnSpPr/>
              <p:nvPr/>
            </p:nvCxnSpPr>
            <p:spPr bwMode="gray">
              <a:xfrm flipV="1">
                <a:off x="-446125" y="914446"/>
                <a:ext cx="786911" cy="778776"/>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grpSp>
        <p:cxnSp>
          <p:nvCxnSpPr>
            <p:cNvPr id="252" name="Straight Connector 166"/>
            <p:cNvCxnSpPr/>
            <p:nvPr/>
          </p:nvCxnSpPr>
          <p:spPr bwMode="gray">
            <a:xfrm>
              <a:off x="3455253" y="5314165"/>
              <a:ext cx="0" cy="82412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Terminal Identification and Policy Automation</a:t>
            </a:r>
            <a:endParaRPr lang="en-US" altLang="zh-CN" dirty="0">
              <a:latin typeface="Huawei Sans" panose="020C0503030203020204" pitchFamily="34" charset="0"/>
              <a:sym typeface="Huawei Sans" panose="020C0503030203020204" pitchFamily="34" charset="0"/>
            </a:endParaRPr>
          </a:p>
        </p:txBody>
      </p:sp>
      <p:grpSp>
        <p:nvGrpSpPr>
          <p:cNvPr id="101" name="组合 100"/>
          <p:cNvGrpSpPr/>
          <p:nvPr/>
        </p:nvGrpSpPr>
        <p:grpSpPr bwMode="gray">
          <a:xfrm>
            <a:off x="5556952" y="1600424"/>
            <a:ext cx="808050" cy="808050"/>
            <a:chOff x="1123093" y="2579479"/>
            <a:chExt cx="808050" cy="808050"/>
          </a:xfrm>
        </p:grpSpPr>
        <p:pic>
          <p:nvPicPr>
            <p:cNvPr id="102" name="图片 101"/>
            <p:cNvPicPr>
              <a:picLocks noChangeAspect="1"/>
            </p:cNvPicPr>
            <p:nvPr/>
          </p:nvPicPr>
          <p:blipFill>
            <a:blip r:embed="rId3"/>
            <a:stretch>
              <a:fillRect/>
            </a:stretch>
          </p:blipFill>
          <p:spPr bwMode="gray">
            <a:xfrm>
              <a:off x="1223395" y="2673871"/>
              <a:ext cx="608040" cy="615221"/>
            </a:xfrm>
            <a:prstGeom prst="rect">
              <a:avLst/>
            </a:prstGeom>
          </p:spPr>
        </p:pic>
        <p:sp>
          <p:nvSpPr>
            <p:cNvPr id="103" name="Oval Callout 23"/>
            <p:cNvSpPr>
              <a:spLocks noChangeAspect="1"/>
            </p:cNvSpPr>
            <p:nvPr/>
          </p:nvSpPr>
          <p:spPr bwMode="gray">
            <a:xfrm>
              <a:off x="1123093" y="2579479"/>
              <a:ext cx="808050" cy="808050"/>
            </a:xfrm>
            <a:prstGeom prst="wedgeEllipseCallout">
              <a:avLst>
                <a:gd name="adj1" fmla="val 87539"/>
                <a:gd name="adj2" fmla="val -12068"/>
              </a:avLst>
            </a:prstGeom>
            <a:solidFill>
              <a:schemeClr val="bg1">
                <a:lumMod val="85000"/>
                <a:alpha val="50000"/>
              </a:schemeClr>
            </a:solidFill>
            <a:ln w="25400" cap="flat" cmpd="sng" algn="ctr">
              <a:solidFill>
                <a:sysClr val="window" lastClr="FFFFFF"/>
              </a:solidFill>
              <a:prstDash val="solid"/>
            </a:ln>
            <a:effectLst/>
          </p:spPr>
          <p:txBody>
            <a:bodyPr wrap="none" rtlCol="0" anchor="ctr">
              <a:noAutofit/>
            </a:bodyPr>
            <a:lstStyle/>
            <a:p>
              <a:pPr algn="ctr" defTabSz="1219444" fontAlgn="ctr">
                <a:defRPr/>
              </a:pPr>
              <a:endParaRPr lang="en-US" sz="1200" b="1" kern="0" baseline="30000" dirty="0" smtClean="0">
                <a:solidFill>
                  <a:prstClr val="white"/>
                </a:solidFill>
                <a:effectLst>
                  <a:glow rad="101600">
                    <a:prstClr val="black">
                      <a:alpha val="40000"/>
                    </a:prstClr>
                  </a:glow>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09" name="矩形 108"/>
          <p:cNvSpPr/>
          <p:nvPr/>
        </p:nvSpPr>
        <p:spPr bwMode="gray">
          <a:xfrm>
            <a:off x="939394" y="5371012"/>
            <a:ext cx="1784440" cy="646331"/>
          </a:xfrm>
          <a:prstGeom prst="rect">
            <a:avLst/>
          </a:prstGeom>
        </p:spPr>
        <p:txBody>
          <a:bodyPr wrap="square" anchor="t" anchorCtr="0">
            <a:noAutofit/>
          </a:bodyPr>
          <a:lstStyle/>
          <a:p>
            <a:pPr algn="ctr" fontAlgn="ctr"/>
            <a:r>
              <a:rPr lang="en-US" sz="1200" dirty="0" smtClean="0">
                <a:latin typeface="Huawei Sans" panose="020C0503030203020204" pitchFamily="34" charset="0"/>
              </a:rPr>
              <a:t>Difficult to locate bogus terminals</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0" name="矩形 109"/>
          <p:cNvSpPr/>
          <p:nvPr/>
        </p:nvSpPr>
        <p:spPr bwMode="gray">
          <a:xfrm>
            <a:off x="460711" y="4350528"/>
            <a:ext cx="2741806" cy="338554"/>
          </a:xfrm>
          <a:prstGeom prst="rect">
            <a:avLst/>
          </a:prstGeom>
          <a:solidFill>
            <a:schemeClr val="bg1">
              <a:lumMod val="85000"/>
            </a:schemeClr>
          </a:solidFill>
        </p:spPr>
        <p:txBody>
          <a:bodyPr wrap="square" anchor="t" anchorCtr="0">
            <a:noAutofit/>
          </a:bodyPr>
          <a:lstStyle/>
          <a:p>
            <a:pPr algn="ctr" fontAlgn="ctr"/>
            <a:r>
              <a:rPr lang="en-US" sz="1600" dirty="0" smtClean="0">
                <a:latin typeface="Huawei Sans" panose="020C0503030203020204" pitchFamily="34" charset="0"/>
              </a:rPr>
              <a:t>Example: an enterprise</a:t>
            </a: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1" name="矩形 110"/>
          <p:cNvSpPr/>
          <p:nvPr/>
        </p:nvSpPr>
        <p:spPr bwMode="gray">
          <a:xfrm>
            <a:off x="595236" y="4786393"/>
            <a:ext cx="2692325" cy="523220"/>
          </a:xfrm>
          <a:prstGeom prst="rect">
            <a:avLst/>
          </a:prstGeom>
        </p:spPr>
        <p:txBody>
          <a:bodyPr wrap="square" anchor="t" anchorCtr="0">
            <a:noAutofit/>
          </a:bodyPr>
          <a:lstStyle/>
          <a:p>
            <a:pPr algn="ctr" fontAlgn="ctr"/>
            <a:r>
              <a:rPr lang="en-US" sz="1400" b="1" dirty="0" smtClean="0">
                <a:latin typeface="Huawei Sans" panose="020C0503030203020204" pitchFamily="34" charset="0"/>
              </a:rPr>
              <a:t>10+ authentication faults reported every day</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2" name="椭圆 111"/>
          <p:cNvSpPr/>
          <p:nvPr/>
        </p:nvSpPr>
        <p:spPr bwMode="gray">
          <a:xfrm>
            <a:off x="1701731" y="2263761"/>
            <a:ext cx="259766" cy="519351"/>
          </a:xfrm>
          <a:prstGeom prst="ellipse">
            <a:avLst/>
          </a:prstGeom>
          <a:noFill/>
          <a:ln>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3" name="矩形 112"/>
          <p:cNvSpPr/>
          <p:nvPr/>
        </p:nvSpPr>
        <p:spPr bwMode="gray">
          <a:xfrm>
            <a:off x="1027979" y="2450620"/>
            <a:ext cx="1607272" cy="523220"/>
          </a:xfrm>
          <a:prstGeom prst="rect">
            <a:avLst/>
          </a:prstGeom>
        </p:spPr>
        <p:txBody>
          <a:bodyPr wrap="square" anchor="t" anchorCtr="0">
            <a:noAutofit/>
          </a:bodyPr>
          <a:lstStyle/>
          <a:p>
            <a:pPr algn="ctr" fontAlgn="ctr"/>
            <a:r>
              <a:rPr lang="en-US" sz="1400" b="1" dirty="0" smtClean="0">
                <a:latin typeface="Huawei Sans" panose="020C0503030203020204" pitchFamily="34" charset="0"/>
              </a:rPr>
              <a:t>50+ types of smart terminals</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4" name="矩形 113"/>
          <p:cNvSpPr/>
          <p:nvPr/>
        </p:nvSpPr>
        <p:spPr bwMode="gray">
          <a:xfrm>
            <a:off x="472693" y="1848036"/>
            <a:ext cx="2741806" cy="584775"/>
          </a:xfrm>
          <a:prstGeom prst="rect">
            <a:avLst/>
          </a:prstGeom>
          <a:solidFill>
            <a:schemeClr val="bg1">
              <a:lumMod val="85000"/>
            </a:schemeClr>
          </a:solidFill>
        </p:spPr>
        <p:txBody>
          <a:bodyPr wrap="square" anchor="t" anchorCtr="0">
            <a:noAutofit/>
          </a:bodyPr>
          <a:lstStyle/>
          <a:p>
            <a:pPr algn="ctr" fontAlgn="ctr"/>
            <a:r>
              <a:rPr lang="en-US" sz="1600" dirty="0" smtClean="0">
                <a:latin typeface="Huawei Sans" panose="020C0503030203020204" pitchFamily="34" charset="0"/>
              </a:rPr>
              <a:t>Example: a high education institution</a:t>
            </a: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5" name="矩形 114"/>
          <p:cNvSpPr/>
          <p:nvPr/>
        </p:nvSpPr>
        <p:spPr bwMode="gray">
          <a:xfrm>
            <a:off x="545356" y="3101770"/>
            <a:ext cx="2139654" cy="1015663"/>
          </a:xfrm>
          <a:prstGeom prst="rect">
            <a:avLst/>
          </a:prstGeom>
        </p:spPr>
        <p:txBody>
          <a:bodyPr wrap="square" anchor="t" anchorCtr="0">
            <a:noAutofit/>
          </a:bodyPr>
          <a:lstStyle/>
          <a:p>
            <a:pPr marL="171450" indent="-171450" fontAlgn="ctr">
              <a:buFont typeface="Arial" panose="020B0604020202020204" pitchFamily="34" charset="0"/>
              <a:buChar char="•"/>
            </a:pPr>
            <a:r>
              <a:rPr lang="en-US" sz="1200" dirty="0" smtClean="0">
                <a:latin typeface="Huawei Sans" panose="020C0503030203020204" pitchFamily="34" charset="0"/>
              </a:rPr>
              <a:t>Data of smart terminals collected by level-2 departments</a:t>
            </a:r>
          </a:p>
          <a:p>
            <a:pPr marL="171450" indent="-171450" fontAlgn="ctr">
              <a:buFont typeface="Arial" panose="020B0604020202020204" pitchFamily="34" charset="0"/>
              <a:buChar char="•"/>
            </a:pPr>
            <a:r>
              <a:rPr lang="en-US" sz="1200" dirty="0" smtClean="0">
                <a:latin typeface="Huawei Sans" panose="020C0503030203020204" pitchFamily="34" charset="0"/>
              </a:rPr>
              <a:t>Difficult and error-prone MAC address collection</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1" name="圆角矩形 150"/>
          <p:cNvSpPr/>
          <p:nvPr/>
        </p:nvSpPr>
        <p:spPr bwMode="gray">
          <a:xfrm>
            <a:off x="6223005" y="4705541"/>
            <a:ext cx="2517775" cy="1239245"/>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133"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 name="圆角矩形 151"/>
          <p:cNvSpPr/>
          <p:nvPr/>
        </p:nvSpPr>
        <p:spPr bwMode="gray">
          <a:xfrm>
            <a:off x="6346834" y="4542419"/>
            <a:ext cx="2270117" cy="340302"/>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noAutofit/>
          </a:bodyPr>
          <a:lstStyle/>
          <a:p>
            <a:pPr lvl="0" algn="ctr" defTabSz="914400" fontAlgn="ctr"/>
            <a:r>
              <a:rPr lang="en-US" sz="1400" dirty="0" smtClean="0">
                <a:solidFill>
                  <a:schemeClr val="tx1">
                    <a:lumMod val="75000"/>
                    <a:lumOff val="25000"/>
                  </a:schemeClr>
                </a:solidFill>
                <a:latin typeface="Huawei Sans" panose="020C0503030203020204" pitchFamily="34" charset="0"/>
              </a:rPr>
              <a:t>Terminal type-based</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 name="Rectangle 16"/>
          <p:cNvSpPr/>
          <p:nvPr/>
        </p:nvSpPr>
        <p:spPr bwMode="gray">
          <a:xfrm>
            <a:off x="6223005" y="4904337"/>
            <a:ext cx="2517775" cy="995102"/>
          </a:xfrm>
          <a:prstGeom prst="rect">
            <a:avLst/>
          </a:prstGeom>
        </p:spPr>
        <p:txBody>
          <a:bodyPr wrap="square">
            <a:noAutofit/>
          </a:bodyPr>
          <a:lstStyle/>
          <a:p>
            <a:pPr defTabSz="1219028" fontAlgn="ctr">
              <a:buClr>
                <a:srgbClr val="CC9900"/>
              </a:buClr>
            </a:pPr>
            <a:r>
              <a:rPr lang="en-US" sz="1100" b="1" dirty="0" smtClean="0">
                <a:latin typeface="Huawei Sans" panose="020C0503030203020204" pitchFamily="34" charset="0"/>
              </a:rPr>
              <a:t>Automatic authorization</a:t>
            </a:r>
          </a:p>
          <a:p>
            <a:pPr lvl="0" defTabSz="1219028" fontAlgn="ctr">
              <a:buClr>
                <a:prstClr val="white">
                  <a:lumMod val="75000"/>
                </a:prstClr>
              </a:buClr>
            </a:pPr>
            <a:r>
              <a:rPr lang="en-US" sz="1100" b="1" dirty="0" smtClean="0">
                <a:solidFill>
                  <a:prstClr val="black">
                    <a:lumMod val="75000"/>
                    <a:lumOff val="25000"/>
                  </a:prstClr>
                </a:solidFill>
                <a:latin typeface="Huawei Sans" panose="020C0503030203020204" pitchFamily="34" charset="0"/>
              </a:rPr>
              <a:t>Recognized as a camera</a:t>
            </a:r>
          </a:p>
          <a:p>
            <a:pPr marL="171450" lvl="0" indent="-171450" defTabSz="1219028" fontAlgn="ctr">
              <a:buClr>
                <a:prstClr val="white">
                  <a:lumMod val="75000"/>
                </a:prstClr>
              </a:buClr>
              <a:buFont typeface="Arial" panose="020B0604020202020204" pitchFamily="34" charset="0"/>
              <a:buChar char="•"/>
            </a:pPr>
            <a:r>
              <a:rPr lang="en-US" sz="1100" dirty="0" smtClean="0">
                <a:solidFill>
                  <a:prstClr val="black">
                    <a:lumMod val="75000"/>
                    <a:lumOff val="25000"/>
                  </a:prstClr>
                </a:solidFill>
                <a:latin typeface="Huawei Sans" panose="020C0503030203020204" pitchFamily="34" charset="0"/>
              </a:rPr>
              <a:t>Automatically added to a video surveillance group</a:t>
            </a:r>
          </a:p>
          <a:p>
            <a:pPr marL="171450" lvl="0" indent="-171450" defTabSz="1219028" fontAlgn="ctr">
              <a:buClr>
                <a:prstClr val="white">
                  <a:lumMod val="75000"/>
                </a:prstClr>
              </a:buClr>
              <a:buFont typeface="Arial" panose="020B0604020202020204" pitchFamily="34" charset="0"/>
              <a:buChar char="•"/>
            </a:pPr>
            <a:r>
              <a:rPr lang="en-US" sz="1100" dirty="0" smtClean="0">
                <a:solidFill>
                  <a:prstClr val="black">
                    <a:lumMod val="75000"/>
                    <a:lumOff val="25000"/>
                  </a:prstClr>
                </a:solidFill>
                <a:latin typeface="Huawei Sans" panose="020C0503030203020204" pitchFamily="34" charset="0"/>
              </a:rPr>
              <a:t>Set as a VIP user</a:t>
            </a:r>
            <a:endParaRPr lang="en-US" altLang="zh-CN" sz="1100" dirty="0">
              <a:solidFill>
                <a:prstClr val="black">
                  <a:lumMod val="75000"/>
                  <a:lumOff val="25000"/>
                </a:prstClr>
              </a:solidFill>
              <a:latin typeface="Huawei Sans" panose="020C0503030203020204" pitchFamily="34" charset="0"/>
              <a:cs typeface="+mn-ea"/>
              <a:sym typeface="+mn-lt"/>
            </a:endParaRPr>
          </a:p>
        </p:txBody>
      </p:sp>
      <p:sp>
        <p:nvSpPr>
          <p:cNvPr id="156" name="圆角矩形 155"/>
          <p:cNvSpPr/>
          <p:nvPr/>
        </p:nvSpPr>
        <p:spPr bwMode="gray">
          <a:xfrm>
            <a:off x="3443202" y="4715166"/>
            <a:ext cx="2517775" cy="1239245"/>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133"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 name="圆角矩形 156"/>
          <p:cNvSpPr/>
          <p:nvPr/>
        </p:nvSpPr>
        <p:spPr bwMode="gray">
          <a:xfrm>
            <a:off x="3567031" y="4552044"/>
            <a:ext cx="2270117" cy="340302"/>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noAutofit/>
          </a:bodyPr>
          <a:lstStyle/>
          <a:p>
            <a:pPr lvl="0" algn="ctr" defTabSz="914400" fontAlgn="ctr"/>
            <a:r>
              <a:rPr lang="en-US" sz="1400" dirty="0" smtClean="0">
                <a:solidFill>
                  <a:schemeClr val="tx1">
                    <a:lumMod val="75000"/>
                    <a:lumOff val="25000"/>
                  </a:schemeClr>
                </a:solidFill>
                <a:latin typeface="Huawei Sans" panose="020C0503030203020204" pitchFamily="34" charset="0"/>
              </a:rPr>
              <a:t>Terminal type-based</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 name="Rectangle 16"/>
          <p:cNvSpPr/>
          <p:nvPr/>
        </p:nvSpPr>
        <p:spPr bwMode="gray">
          <a:xfrm>
            <a:off x="3443202" y="4924848"/>
            <a:ext cx="2517775" cy="952819"/>
          </a:xfrm>
          <a:prstGeom prst="rect">
            <a:avLst/>
          </a:prstGeom>
        </p:spPr>
        <p:txBody>
          <a:bodyPr wrap="square">
            <a:noAutofit/>
          </a:bodyPr>
          <a:lstStyle/>
          <a:p>
            <a:pPr defTabSz="1219028" fontAlgn="ctr">
              <a:buClr>
                <a:srgbClr val="CC9900"/>
              </a:buClr>
            </a:pPr>
            <a:r>
              <a:rPr lang="en-US" sz="1100" b="1" dirty="0" smtClean="0">
                <a:latin typeface="Huawei Sans" panose="020C0503030203020204" pitchFamily="34" charset="0"/>
              </a:rPr>
              <a:t>Automatic authentication</a:t>
            </a:r>
          </a:p>
          <a:p>
            <a:pPr defTabSz="1219028" fontAlgn="ctr">
              <a:buClr>
                <a:prstClr val="white">
                  <a:lumMod val="75000"/>
                </a:prstClr>
              </a:buClr>
            </a:pPr>
            <a:r>
              <a:rPr lang="en-US" sz="1100" b="1" dirty="0">
                <a:solidFill>
                  <a:prstClr val="black">
                    <a:lumMod val="75000"/>
                    <a:lumOff val="25000"/>
                  </a:prstClr>
                </a:solidFill>
                <a:latin typeface="Huawei Sans" panose="020C0503030203020204" pitchFamily="34" charset="0"/>
              </a:rPr>
              <a:t>Recognized as a printer</a:t>
            </a:r>
          </a:p>
          <a:p>
            <a:pPr marL="171450" indent="-171450" defTabSz="1219028" fontAlgn="ctr">
              <a:buClr>
                <a:prstClr val="white">
                  <a:lumMod val="75000"/>
                </a:prstClr>
              </a:buClr>
              <a:buFont typeface="Arial" panose="020B0604020202020204" pitchFamily="34" charset="0"/>
              <a:buChar char="•"/>
            </a:pPr>
            <a:r>
              <a:rPr lang="en-US" sz="1100" dirty="0" smtClean="0">
                <a:latin typeface="Huawei Sans" panose="020C0503030203020204" pitchFamily="34" charset="0"/>
              </a:rPr>
              <a:t>Automatic MAC address authentication, without the need of manual MAC address input</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1" name="圆角矩形 160"/>
          <p:cNvSpPr/>
          <p:nvPr/>
        </p:nvSpPr>
        <p:spPr bwMode="gray">
          <a:xfrm>
            <a:off x="9071701" y="4712978"/>
            <a:ext cx="2517775" cy="1231360"/>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133"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2" name="圆角矩形 161"/>
          <p:cNvSpPr/>
          <p:nvPr/>
        </p:nvSpPr>
        <p:spPr bwMode="gray">
          <a:xfrm>
            <a:off x="9195530" y="4542420"/>
            <a:ext cx="2270117" cy="355814"/>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noAutofit/>
          </a:bodyPr>
          <a:lstStyle/>
          <a:p>
            <a:pPr lvl="0" algn="ctr" defTabSz="914400" fontAlgn="ctr"/>
            <a:r>
              <a:rPr lang="en-US" sz="1400" dirty="0" smtClean="0">
                <a:solidFill>
                  <a:schemeClr val="tx1">
                    <a:lumMod val="75000"/>
                    <a:lumOff val="25000"/>
                  </a:schemeClr>
                </a:solidFill>
                <a:latin typeface="Huawei Sans" panose="020C0503030203020204" pitchFamily="34" charset="0"/>
              </a:rPr>
              <a:t>Terminal type-based</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 name="Rectangle 16"/>
          <p:cNvSpPr/>
          <p:nvPr/>
        </p:nvSpPr>
        <p:spPr bwMode="gray">
          <a:xfrm>
            <a:off x="9071701" y="4941615"/>
            <a:ext cx="2517775" cy="943201"/>
          </a:xfrm>
          <a:prstGeom prst="rect">
            <a:avLst/>
          </a:prstGeom>
        </p:spPr>
        <p:txBody>
          <a:bodyPr wrap="square">
            <a:noAutofit/>
          </a:bodyPr>
          <a:lstStyle/>
          <a:p>
            <a:pPr algn="ctr" defTabSz="1219028" fontAlgn="ctr">
              <a:buClr>
                <a:srgbClr val="CC9900"/>
              </a:buClr>
            </a:pPr>
            <a:r>
              <a:rPr lang="en-US" sz="1100" b="1" dirty="0" smtClean="0">
                <a:latin typeface="Huawei Sans" panose="020C0503030203020204" pitchFamily="34" charset="0"/>
              </a:rPr>
              <a:t>Bogus terminal detection</a:t>
            </a:r>
          </a:p>
          <a:p>
            <a:pPr lvl="0" defTabSz="1219028" fontAlgn="ctr">
              <a:buClr>
                <a:prstClr val="white">
                  <a:lumMod val="75000"/>
                </a:prstClr>
              </a:buClr>
            </a:pPr>
            <a:r>
              <a:rPr lang="en-US" sz="1100" b="1" dirty="0" smtClean="0">
                <a:solidFill>
                  <a:prstClr val="black">
                    <a:lumMod val="75000"/>
                    <a:lumOff val="25000"/>
                  </a:prstClr>
                </a:solidFill>
                <a:latin typeface="Huawei Sans" panose="020C0503030203020204" pitchFamily="34" charset="0"/>
              </a:rPr>
              <a:t>Recognized as an IP phone first and then a PC</a:t>
            </a:r>
          </a:p>
          <a:p>
            <a:pPr marL="171450" lvl="0" indent="-171450" defTabSz="1219028" fontAlgn="ctr">
              <a:buClr>
                <a:prstClr val="white">
                  <a:lumMod val="75000"/>
                </a:prstClr>
              </a:buClr>
              <a:buFont typeface="Arial" panose="020B0604020202020204" pitchFamily="34" charset="0"/>
              <a:buChar char="•"/>
            </a:pPr>
            <a:r>
              <a:rPr lang="en-US" sz="1100" dirty="0" smtClean="0">
                <a:solidFill>
                  <a:prstClr val="black">
                    <a:lumMod val="75000"/>
                    <a:lumOff val="25000"/>
                  </a:prstClr>
                </a:solidFill>
                <a:latin typeface="Huawei Sans" panose="020C0503030203020204" pitchFamily="34" charset="0"/>
              </a:rPr>
              <a:t>Report a bogus terminal alarm.</a:t>
            </a:r>
            <a:endParaRPr lang="en-US" altLang="zh-CN" sz="1100" dirty="0">
              <a:solidFill>
                <a:prstClr val="black">
                  <a:lumMod val="75000"/>
                  <a:lumOff val="25000"/>
                </a:prstClr>
              </a:solidFill>
              <a:latin typeface="Huawei Sans" panose="020C0503030203020204" pitchFamily="34" charset="0"/>
              <a:cs typeface="+mn-ea"/>
              <a:sym typeface="+mn-lt"/>
            </a:endParaRPr>
          </a:p>
        </p:txBody>
      </p:sp>
      <p:sp>
        <p:nvSpPr>
          <p:cNvPr id="237" name="圆角矩形 75"/>
          <p:cNvSpPr/>
          <p:nvPr/>
        </p:nvSpPr>
        <p:spPr bwMode="gray">
          <a:xfrm>
            <a:off x="459756" y="1021374"/>
            <a:ext cx="2743716"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Requirements &amp; challenges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圆角矩形 75"/>
          <p:cNvSpPr/>
          <p:nvPr/>
        </p:nvSpPr>
        <p:spPr bwMode="gray">
          <a:xfrm>
            <a:off x="459756" y="1440757"/>
            <a:ext cx="2743716" cy="4696518"/>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9" name="圆角矩形 75"/>
          <p:cNvSpPr/>
          <p:nvPr/>
        </p:nvSpPr>
        <p:spPr bwMode="gray">
          <a:xfrm>
            <a:off x="3287561" y="1021374"/>
            <a:ext cx="8425014" cy="360000"/>
          </a:xfrm>
          <a:prstGeom prst="roundRect">
            <a:avLst>
              <a:gd name="adj" fmla="val 13606"/>
            </a:avLst>
          </a:prstGeom>
          <a:solidFill>
            <a:srgbClr val="56C4D2"/>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rPr>
              <a:t>Terminal identification and policy automation</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圆角矩形 75"/>
          <p:cNvSpPr/>
          <p:nvPr/>
        </p:nvSpPr>
        <p:spPr bwMode="gray">
          <a:xfrm>
            <a:off x="3287561" y="1440757"/>
            <a:ext cx="8425014" cy="4696518"/>
          </a:xfrm>
          <a:prstGeom prst="roundRect">
            <a:avLst>
              <a:gd name="adj" fmla="val 1158"/>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2" name="矩形 241"/>
          <p:cNvSpPr/>
          <p:nvPr/>
        </p:nvSpPr>
        <p:spPr bwMode="gray">
          <a:xfrm>
            <a:off x="3733799" y="1726289"/>
            <a:ext cx="1870497" cy="738664"/>
          </a:xfrm>
          <a:prstGeom prst="rect">
            <a:avLst/>
          </a:prstGeom>
        </p:spPr>
        <p:txBody>
          <a:bodyPr wrap="square">
            <a:noAutofit/>
          </a:bodyPr>
          <a:lstStyle/>
          <a:p>
            <a:pPr algn="ctr" fontAlgn="ctr"/>
            <a:r>
              <a:rPr lang="en-US" sz="1400" dirty="0" smtClean="0">
                <a:latin typeface="Huawei Sans" panose="020C0503030203020204" pitchFamily="34" charset="0"/>
              </a:rPr>
              <a:t>Terminal fingerprint database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9" name="图片 76" descr="接入交换机.png"/>
          <p:cNvPicPr>
            <a:picLocks noChangeAspect="1"/>
          </p:cNvPicPr>
          <p:nvPr/>
        </p:nvPicPr>
        <p:blipFill>
          <a:blip r:embed="rId4" cstate="print"/>
          <a:stretch>
            <a:fillRect/>
          </a:stretch>
        </p:blipFill>
        <p:spPr bwMode="gray">
          <a:xfrm>
            <a:off x="4383910" y="3576890"/>
            <a:ext cx="446281" cy="365140"/>
          </a:xfrm>
          <a:prstGeom prst="rect">
            <a:avLst/>
          </a:prstGeom>
        </p:spPr>
      </p:pic>
      <p:pic>
        <p:nvPicPr>
          <p:cNvPr id="255" name="图片 76" descr="接入交换机.png"/>
          <p:cNvPicPr>
            <a:picLocks noChangeAspect="1"/>
          </p:cNvPicPr>
          <p:nvPr/>
        </p:nvPicPr>
        <p:blipFill>
          <a:blip r:embed="rId4" cstate="print"/>
          <a:stretch>
            <a:fillRect/>
          </a:stretch>
        </p:blipFill>
        <p:spPr bwMode="gray">
          <a:xfrm>
            <a:off x="10082044" y="3576890"/>
            <a:ext cx="446281" cy="365140"/>
          </a:xfrm>
          <a:prstGeom prst="rect">
            <a:avLst/>
          </a:prstGeom>
        </p:spPr>
      </p:pic>
      <p:pic>
        <p:nvPicPr>
          <p:cNvPr id="257" name="图片 105" descr="AP.png"/>
          <p:cNvPicPr>
            <a:picLocks noChangeAspect="1"/>
          </p:cNvPicPr>
          <p:nvPr/>
        </p:nvPicPr>
        <p:blipFill>
          <a:blip r:embed="rId5" cstate="print"/>
          <a:stretch>
            <a:fillRect/>
          </a:stretch>
        </p:blipFill>
        <p:spPr bwMode="gray">
          <a:xfrm>
            <a:off x="7203342" y="3576890"/>
            <a:ext cx="446281" cy="365140"/>
          </a:xfrm>
          <a:prstGeom prst="rect">
            <a:avLst/>
          </a:prstGeom>
        </p:spPr>
      </p:pic>
      <p:pic>
        <p:nvPicPr>
          <p:cNvPr id="261" name="图片 86" descr="核心交换机.png"/>
          <p:cNvPicPr>
            <a:picLocks noChangeAspect="1"/>
          </p:cNvPicPr>
          <p:nvPr/>
        </p:nvPicPr>
        <p:blipFill>
          <a:blip r:embed="rId6" cstate="print"/>
          <a:stretch>
            <a:fillRect/>
          </a:stretch>
        </p:blipFill>
        <p:spPr bwMode="gray">
          <a:xfrm>
            <a:off x="7203342" y="2607706"/>
            <a:ext cx="446281" cy="365140"/>
          </a:xfrm>
          <a:prstGeom prst="rect">
            <a:avLst/>
          </a:prstGeom>
        </p:spPr>
      </p:pic>
      <p:pic>
        <p:nvPicPr>
          <p:cNvPr id="265" name="图片 26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6669068" y="1782323"/>
            <a:ext cx="1346845" cy="248394"/>
          </a:xfrm>
          <a:prstGeom prst="rect">
            <a:avLst/>
          </a:prstGeom>
        </p:spPr>
      </p:pic>
      <p:sp>
        <p:nvSpPr>
          <p:cNvPr id="269" name="下箭头 63"/>
          <p:cNvSpPr/>
          <p:nvPr/>
        </p:nvSpPr>
        <p:spPr bwMode="gray">
          <a:xfrm flipV="1">
            <a:off x="5950122" y="2805891"/>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矩形 269"/>
          <p:cNvSpPr/>
          <p:nvPr/>
        </p:nvSpPr>
        <p:spPr bwMode="gray">
          <a:xfrm>
            <a:off x="5618437" y="3324987"/>
            <a:ext cx="1526489" cy="307777"/>
          </a:xfrm>
          <a:prstGeom prst="rect">
            <a:avLst/>
          </a:prstGeom>
        </p:spPr>
        <p:txBody>
          <a:bodyPr wrap="square">
            <a:noAutofit/>
          </a:bodyPr>
          <a:lstStyle/>
          <a:p>
            <a:pPr algn="ctr" fontAlgn="ctr"/>
            <a:r>
              <a:rPr lang="en-US" sz="1400" b="1" dirty="0" smtClean="0">
                <a:solidFill>
                  <a:srgbClr val="C00000"/>
                </a:solidFill>
                <a:latin typeface="Huawei Sans" panose="020C0503030203020204" pitchFamily="34" charset="0"/>
              </a:rPr>
              <a:t>Information reporting</a:t>
            </a:r>
            <a:endParaRPr lang="en-US" altLang="zh-CN" sz="14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下箭头 63"/>
          <p:cNvSpPr/>
          <p:nvPr/>
        </p:nvSpPr>
        <p:spPr bwMode="gray">
          <a:xfrm rot="10800000" flipV="1">
            <a:off x="7795748" y="2100743"/>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矩形 271"/>
          <p:cNvSpPr/>
          <p:nvPr/>
        </p:nvSpPr>
        <p:spPr bwMode="gray">
          <a:xfrm>
            <a:off x="7616176" y="1944898"/>
            <a:ext cx="1293898" cy="307777"/>
          </a:xfrm>
          <a:prstGeom prst="rect">
            <a:avLst/>
          </a:prstGeom>
        </p:spPr>
        <p:txBody>
          <a:bodyPr wrap="square">
            <a:noAutofit/>
          </a:bodyPr>
          <a:lstStyle/>
          <a:p>
            <a:pPr algn="ctr" fontAlgn="ctr"/>
            <a:r>
              <a:rPr lang="en-US" sz="1400" b="1" dirty="0" smtClean="0">
                <a:solidFill>
                  <a:srgbClr val="C00000"/>
                </a:solidFill>
                <a:latin typeface="Huawei Sans" panose="020C0503030203020204" pitchFamily="34" charset="0"/>
              </a:rPr>
              <a:t>Proactive scanning</a:t>
            </a:r>
            <a:endParaRPr lang="en-US" altLang="zh-CN" sz="14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rot="10800000" flipH="1" flipV="1">
            <a:off x="10118442" y="3947736"/>
            <a:ext cx="468299" cy="6069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dirty="0" smtClean="0">
                <a:solidFill>
                  <a:srgbClr val="666666"/>
                </a:solidFill>
                <a:latin typeface="Huawei Sans" panose="020C0503030203020204" pitchFamily="34" charset="0"/>
              </a:rPr>
              <a:t>&gt;&gt;</a:t>
            </a:r>
            <a:endParaRPr lang="en-US" altLang="zh-CN"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9" name="图片 47" descr="打印机.png"/>
          <p:cNvPicPr>
            <a:picLocks noChangeAspect="1"/>
          </p:cNvPicPr>
          <p:nvPr/>
        </p:nvPicPr>
        <p:blipFill>
          <a:blip r:embed="rId8" cstate="print"/>
          <a:stretch>
            <a:fillRect/>
          </a:stretch>
        </p:blipFill>
        <p:spPr bwMode="gray">
          <a:xfrm>
            <a:off x="4404347" y="4090258"/>
            <a:ext cx="404351" cy="321864"/>
          </a:xfrm>
          <a:prstGeom prst="rect">
            <a:avLst/>
          </a:prstGeom>
        </p:spPr>
      </p:pic>
      <p:grpSp>
        <p:nvGrpSpPr>
          <p:cNvPr id="70" name="组合 211"/>
          <p:cNvGrpSpPr/>
          <p:nvPr/>
        </p:nvGrpSpPr>
        <p:grpSpPr bwMode="gray">
          <a:xfrm>
            <a:off x="7177308" y="4134724"/>
            <a:ext cx="515863" cy="232932"/>
            <a:chOff x="5310188" y="1243013"/>
            <a:chExt cx="915988" cy="414338"/>
          </a:xfrm>
          <a:solidFill>
            <a:srgbClr val="7A7B7C"/>
          </a:solidFill>
        </p:grpSpPr>
        <p:sp>
          <p:nvSpPr>
            <p:cNvPr id="71"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9" name="图片 42" descr="IP电话.png"/>
          <p:cNvPicPr>
            <a:picLocks noChangeAspect="1"/>
          </p:cNvPicPr>
          <p:nvPr/>
        </p:nvPicPr>
        <p:blipFill>
          <a:blip r:embed="rId9" cstate="print"/>
          <a:stretch>
            <a:fillRect/>
          </a:stretch>
        </p:blipFill>
        <p:spPr bwMode="gray">
          <a:xfrm>
            <a:off x="9790758" y="4077841"/>
            <a:ext cx="368791" cy="346698"/>
          </a:xfrm>
          <a:prstGeom prst="rect">
            <a:avLst/>
          </a:prstGeom>
        </p:spPr>
      </p:pic>
      <p:pic>
        <p:nvPicPr>
          <p:cNvPr id="80"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10" cstate="print"/>
          <a:stretch>
            <a:fillRect/>
          </a:stretch>
        </p:blipFill>
        <p:spPr bwMode="gray">
          <a:xfrm>
            <a:off x="10525333" y="4080116"/>
            <a:ext cx="445506" cy="342149"/>
          </a:xfrm>
          <a:prstGeom prst="rect">
            <a:avLst/>
          </a:prstGeom>
        </p:spPr>
      </p:pic>
      <p:sp>
        <p:nvSpPr>
          <p:cNvPr id="57" name="五边形 56"/>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7438625" y="98481"/>
            <a:ext cx="2232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Authentication and Policy Management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gray">
          <a:xfrm>
            <a:off x="9583301" y="98481"/>
            <a:ext cx="216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b="1" dirty="0" smtClean="0">
                <a:solidFill>
                  <a:schemeClr val="bg1"/>
                </a:solidFill>
                <a:latin typeface="Huawei Sans" panose="020C0503030203020204" pitchFamily="34" charset="0"/>
              </a:rPr>
              <a:t>Terminal Identification and Policy Automation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7881504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fontAlgn="ctr"/>
            <a:r>
              <a:rPr lang="en-US" dirty="0" smtClean="0">
                <a:latin typeface="Huawei Sans" panose="020C0503030203020204" pitchFamily="34" charset="0"/>
              </a:rPr>
              <a:t>Terminal Identification</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a:xfrm>
            <a:off x="455613" y="1052514"/>
            <a:ext cx="11293474" cy="2043098"/>
          </a:xfrm>
        </p:spPr>
        <p:txBody>
          <a:bodyPr>
            <a:noAutofit/>
          </a:bodyPr>
          <a:lstStyle/>
          <a:p>
            <a:pPr fontAlgn="ctr"/>
            <a:r>
              <a:rPr lang="en-US" sz="1600" dirty="0" smtClean="0">
                <a:latin typeface="Huawei Sans" panose="020C0503030203020204" pitchFamily="34" charset="0"/>
              </a:rPr>
              <a:t>To deploy the terminal identification and automatic policy delivery solution, network administrators need to design terminal identification methods and terminal policies.</a:t>
            </a:r>
            <a:endParaRPr lang="en-US" altLang="zh-CN" sz="1600" dirty="0" smtClean="0">
              <a:latin typeface="Huawei Sans" panose="020C0503030203020204" pitchFamily="34" charset="0"/>
              <a:sym typeface="Huawei Sans" panose="020C0503030203020204" pitchFamily="34" charset="0"/>
            </a:endParaRPr>
          </a:p>
          <a:p>
            <a:pPr fontAlgn="ctr"/>
            <a:r>
              <a:rPr lang="en-US" sz="1600" dirty="0" smtClean="0">
                <a:latin typeface="Huawei Sans" panose="020C0503030203020204" pitchFamily="34" charset="0"/>
              </a:rPr>
              <a:t>The terminal management function of </a:t>
            </a:r>
            <a:r>
              <a:rPr lang="en-US" sz="1600" dirty="0" err="1" smtClean="0">
                <a:latin typeface="Huawei Sans" panose="020C0503030203020204" pitchFamily="34" charset="0"/>
              </a:rPr>
              <a:t>iMaster</a:t>
            </a:r>
            <a:r>
              <a:rPr lang="en-US" sz="1600" dirty="0" smtClean="0">
                <a:latin typeface="Huawei Sans" panose="020C0503030203020204" pitchFamily="34" charset="0"/>
              </a:rPr>
              <a:t> </a:t>
            </a:r>
            <a:r>
              <a:rPr lang="en-US" sz="1600" dirty="0" err="1" smtClean="0">
                <a:latin typeface="Huawei Sans" panose="020C0503030203020204" pitchFamily="34" charset="0"/>
              </a:rPr>
              <a:t>NCE</a:t>
            </a:r>
            <a:r>
              <a:rPr lang="en-US" sz="1600" dirty="0" smtClean="0">
                <a:latin typeface="Huawei Sans" panose="020C0503030203020204" pitchFamily="34" charset="0"/>
              </a:rPr>
              <a:t>-Campus can help identify terminals and display the terminal type, operating system, and vendor.</a:t>
            </a:r>
            <a:endParaRPr lang="en-US" altLang="zh-CN" sz="1600" dirty="0" smtClean="0">
              <a:latin typeface="Huawei Sans" panose="020C0503030203020204" pitchFamily="34" charset="0"/>
              <a:sym typeface="Huawei Sans" panose="020C0503030203020204" pitchFamily="34" charset="0"/>
            </a:endParaRPr>
          </a:p>
          <a:p>
            <a:pPr fontAlgn="ctr"/>
            <a:r>
              <a:rPr lang="en-US" sz="1600" dirty="0" smtClean="0">
                <a:latin typeface="Huawei Sans" panose="020C0503030203020204" pitchFamily="34" charset="0"/>
              </a:rPr>
              <a:t>The following table describes terminal identification methods.</a:t>
            </a:r>
          </a:p>
          <a:p>
            <a:pPr fontAlgn="ctr"/>
            <a:endParaRPr lang="en-US" altLang="zh-CN" sz="1600" dirty="0">
              <a:latin typeface="Huawei Sans" panose="020C0503030203020204" pitchFamily="34" charset="0"/>
              <a:sym typeface="Huawei Sans" panose="020C0503030203020204" pitchFamily="34" charset="0"/>
            </a:endParaRPr>
          </a:p>
        </p:txBody>
      </p:sp>
      <p:graphicFrame>
        <p:nvGraphicFramePr>
          <p:cNvPr id="10" name="表格 9"/>
          <p:cNvGraphicFramePr>
            <a:graphicFrameLocks noGrp="1"/>
          </p:cNvGraphicFramePr>
          <p:nvPr>
            <p:extLst/>
          </p:nvPr>
        </p:nvGraphicFramePr>
        <p:xfrm>
          <a:off x="455613" y="3095612"/>
          <a:ext cx="11287690" cy="3105162"/>
        </p:xfrm>
        <a:graphic>
          <a:graphicData uri="http://schemas.openxmlformats.org/drawingml/2006/table">
            <a:tbl>
              <a:tblPr firstRow="1" firstCol="1" lastRow="1" lastCol="1" bandRow="1" bandCol="1"/>
              <a:tblGrid>
                <a:gridCol w="1733215"/>
                <a:gridCol w="1421236"/>
                <a:gridCol w="4546533"/>
                <a:gridCol w="3586706"/>
              </a:tblGrid>
              <a:tr h="437534">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lnSpc>
                          <a:spcPct val="100000"/>
                        </a:lnSpc>
                        <a:spcBef>
                          <a:spcPts val="0"/>
                        </a:spcBef>
                        <a:spcAft>
                          <a:spcPts val="0"/>
                        </a:spcAft>
                      </a:pPr>
                      <a:r>
                        <a:rPr lang="en-US" sz="1100" b="1" dirty="0" smtClean="0">
                          <a:solidFill>
                            <a:schemeClr val="tx1"/>
                          </a:solidFill>
                          <a:latin typeface="Huawei Sans" panose="020C0503030203020204" pitchFamily="34" charset="0"/>
                        </a:rPr>
                        <a:t>Type</a:t>
                      </a:r>
                      <a:endParaRPr lang="en-US" altLang="zh-CN" sz="1100" b="1" dirty="0">
                        <a:solidFill>
                          <a:schemeClr val="tx1"/>
                        </a:solidFill>
                        <a:effectLst/>
                        <a:latin typeface="Huawei Sans" panose="020C0503030203020204" pitchFamily="34" charset="0"/>
                        <a:ea typeface="+mn-ea"/>
                        <a:cs typeface="Book Antiqua" panose="02040602050305030304" pitchFamily="18" charset="0"/>
                      </a:endParaRPr>
                    </a:p>
                  </a:txBody>
                  <a:tcPr marL="108000" marR="108000" marT="18000" marB="18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lnSpc>
                          <a:spcPct val="100000"/>
                        </a:lnSpc>
                        <a:spcBef>
                          <a:spcPts val="0"/>
                        </a:spcBef>
                        <a:spcAft>
                          <a:spcPts val="0"/>
                        </a:spcAft>
                      </a:pPr>
                      <a:r>
                        <a:rPr lang="en-US" sz="1100" b="1" dirty="0" smtClean="0">
                          <a:solidFill>
                            <a:schemeClr val="tx1"/>
                          </a:solidFill>
                          <a:latin typeface="Huawei Sans" panose="020C0503030203020204" pitchFamily="34" charset="0"/>
                        </a:rPr>
                        <a:t>Identification Method</a:t>
                      </a:r>
                      <a:endParaRPr lang="en-US" altLang="zh-CN" sz="1100" b="1" dirty="0">
                        <a:solidFill>
                          <a:schemeClr val="tx1"/>
                        </a:solidFill>
                        <a:effectLst/>
                        <a:latin typeface="Huawei Sans" panose="020C0503030203020204" pitchFamily="34" charset="0"/>
                        <a:ea typeface="+mn-ea"/>
                        <a:cs typeface="Book Antiqua" panose="02040602050305030304" pitchFamily="18" charset="0"/>
                      </a:endParaRPr>
                    </a:p>
                  </a:txBody>
                  <a:tcPr marL="108000" marR="10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lnSpc>
                          <a:spcPct val="100000"/>
                        </a:lnSpc>
                        <a:spcBef>
                          <a:spcPts val="0"/>
                        </a:spcBef>
                        <a:spcAft>
                          <a:spcPts val="0"/>
                        </a:spcAft>
                      </a:pPr>
                      <a:r>
                        <a:rPr lang="en-US" sz="1100" b="1" dirty="0" smtClean="0">
                          <a:solidFill>
                            <a:schemeClr val="tx1"/>
                          </a:solidFill>
                          <a:latin typeface="Huawei Sans" panose="020C0503030203020204" pitchFamily="34" charset="0"/>
                        </a:rPr>
                        <a:t>Description</a:t>
                      </a:r>
                      <a:endParaRPr lang="en-US" altLang="zh-CN" sz="1100" b="1" dirty="0">
                        <a:solidFill>
                          <a:schemeClr val="tx1"/>
                        </a:solidFill>
                        <a:effectLst/>
                        <a:latin typeface="Huawei Sans" panose="020C0503030203020204" pitchFamily="34" charset="0"/>
                        <a:ea typeface="+mn-ea"/>
                        <a:cs typeface="Book Antiqua" panose="02040602050305030304" pitchFamily="18" charset="0"/>
                      </a:endParaRPr>
                    </a:p>
                  </a:txBody>
                  <a:tcPr marL="108000" marR="10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100" b="1" dirty="0" smtClean="0">
                          <a:solidFill>
                            <a:schemeClr val="tx1"/>
                          </a:solidFill>
                          <a:latin typeface="Huawei Sans" panose="020C0503030203020204" pitchFamily="34" charset="0"/>
                        </a:rPr>
                        <a:t>Applicable Scenario</a:t>
                      </a:r>
                      <a:endParaRPr lang="en-US" altLang="zh-CN" sz="1100" b="1" dirty="0">
                        <a:solidFill>
                          <a:schemeClr val="tx1"/>
                        </a:solidFill>
                        <a:effectLst/>
                        <a:latin typeface="Huawei Sans" panose="020C0503030203020204" pitchFamily="34" charset="0"/>
                        <a:ea typeface="+mn-ea"/>
                        <a:cs typeface="Book Antiqua" panose="02040602050305030304" pitchFamily="18" charset="0"/>
                      </a:endParaRPr>
                    </a:p>
                  </a:txBody>
                  <a:tcPr marT="18000" marB="18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437534">
                <a:tc rowSpan="5">
                  <a:txBody>
                    <a:bodyPr/>
                    <a:lstStyle/>
                    <a:p>
                      <a:pPr algn="ctr" fontAlgn="ctr">
                        <a:lnSpc>
                          <a:spcPct val="100000"/>
                        </a:lnSpc>
                        <a:spcBef>
                          <a:spcPts val="0"/>
                        </a:spcBef>
                        <a:spcAft>
                          <a:spcPts val="0"/>
                        </a:spcAft>
                      </a:pPr>
                      <a:r>
                        <a:rPr lang="en-US" sz="1100" dirty="0" smtClean="0">
                          <a:latin typeface="Huawei Sans" panose="020C0503030203020204" pitchFamily="34" charset="0"/>
                        </a:rPr>
                        <a:t>Information reporting</a:t>
                      </a:r>
                      <a:endParaRPr lang="en-US" altLang="zh-CN" sz="1100" dirty="0">
                        <a:effectLst/>
                        <a:latin typeface="Huawei Sans" panose="020C0503030203020204" pitchFamily="34" charset="0"/>
                        <a:ea typeface="+mn-ea"/>
                        <a:cs typeface="Arial" panose="020B0604020202020204" pitchFamily="34" charset="0"/>
                      </a:endParaRPr>
                    </a:p>
                  </a:txBody>
                  <a:tcPr marT="18000" marB="18000" anchor="ctr">
                    <a:lnL w="28575" cap="flat" cmpd="sng" algn="ctr">
                      <a:solidFill>
                        <a:schemeClr val="tx1"/>
                      </a:solidFill>
                      <a:prstDash val="solid"/>
                      <a:round/>
                      <a:headEnd type="none" w="med" len="med"/>
                      <a:tailEnd type="none" w="med" len="med"/>
                    </a:lnL>
                  </a:tcPr>
                </a:tc>
                <a:tc>
                  <a:txBody>
                    <a:bodyPr/>
                    <a:lstStyle/>
                    <a:p>
                      <a:pPr algn="ctr" fontAlgn="ctr">
                        <a:lnSpc>
                          <a:spcPct val="100000"/>
                        </a:lnSpc>
                        <a:spcBef>
                          <a:spcPts val="0"/>
                        </a:spcBef>
                        <a:spcAft>
                          <a:spcPts val="0"/>
                        </a:spcAft>
                      </a:pPr>
                      <a:r>
                        <a:rPr lang="en-US" sz="1100" dirty="0" smtClean="0">
                          <a:latin typeface="Huawei Sans" panose="020C0503030203020204" pitchFamily="34" charset="0"/>
                        </a:rPr>
                        <a:t>MAC </a:t>
                      </a:r>
                      <a:r>
                        <a:rPr lang="en-US" sz="1100" dirty="0" err="1" smtClean="0">
                          <a:latin typeface="Huawei Sans" panose="020C0503030203020204" pitchFamily="34" charset="0"/>
                        </a:rPr>
                        <a:t>OUI</a:t>
                      </a:r>
                      <a:endParaRPr lang="en-US" altLang="zh-CN" sz="11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18000" marB="18000" anchor="ctr"/>
                </a:tc>
                <a:tc>
                  <a:txBody>
                    <a:bodyPr/>
                    <a:lstStyle/>
                    <a:p>
                      <a:pPr algn="l" fontAlgn="ctr">
                        <a:lnSpc>
                          <a:spcPct val="100000"/>
                        </a:lnSpc>
                        <a:spcBef>
                          <a:spcPts val="0"/>
                        </a:spcBef>
                        <a:spcAft>
                          <a:spcPts val="0"/>
                        </a:spcAft>
                      </a:pPr>
                      <a:r>
                        <a:rPr lang="en-US" sz="1100" dirty="0" smtClean="0">
                          <a:solidFill>
                            <a:schemeClr val="tx1"/>
                          </a:solidFill>
                          <a:latin typeface="Huawei Sans" panose="020C0503030203020204" pitchFamily="34" charset="0"/>
                        </a:rPr>
                        <a:t>The first three bytes of a MAC address indicate vendor information. This method is inaccurate in most cases.</a:t>
                      </a:r>
                      <a:endParaRPr lang="en-US" altLang="zh-CN" sz="1100" kern="1200" dirty="0">
                        <a:solidFill>
                          <a:schemeClr val="tx1"/>
                        </a:solidFill>
                        <a:latin typeface="Huawei Sans" panose="020C0503030203020204" pitchFamily="34" charset="0"/>
                        <a:ea typeface="方正兰亭黑简体"/>
                        <a:cs typeface="+mn-cs"/>
                      </a:endParaRPr>
                    </a:p>
                  </a:txBody>
                  <a:tcPr marL="108000" marR="10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100" dirty="0" smtClean="0">
                          <a:solidFill>
                            <a:schemeClr val="tx1"/>
                          </a:solidFill>
                          <a:latin typeface="Huawei Sans" panose="020C0503030203020204" pitchFamily="34" charset="0"/>
                        </a:rPr>
                        <a:t>Identify the device vendor only</a:t>
                      </a:r>
                      <a:endParaRPr lang="en-US" sz="1100" dirty="0">
                        <a:solidFill>
                          <a:schemeClr val="tx1"/>
                        </a:solidFill>
                        <a:latin typeface="Huawei Sans" panose="020C0503030203020204" pitchFamily="34" charset="0"/>
                      </a:endParaRPr>
                    </a:p>
                  </a:txBody>
                  <a:tcPr marT="18000" marB="18000" anchor="ctr">
                    <a:lnR w="28575" cap="flat" cmpd="sng" algn="ctr">
                      <a:solidFill>
                        <a:schemeClr val="tx1"/>
                      </a:solidFill>
                      <a:prstDash val="solid"/>
                      <a:round/>
                      <a:headEnd type="none" w="med" len="med"/>
                      <a:tailEnd type="none" w="med" len="med"/>
                    </a:lnR>
                  </a:tcPr>
                </a:tc>
              </a:tr>
              <a:tr h="437534">
                <a:tc vMerge="1">
                  <a:txBody>
                    <a:bodyPr/>
                    <a:lstStyle/>
                    <a:p>
                      <a:pPr algn="ctr">
                        <a:lnSpc>
                          <a:spcPct val="150000"/>
                        </a:lnSpc>
                        <a:spcBef>
                          <a:spcPts val="0"/>
                        </a:spcBef>
                        <a:spcAft>
                          <a:spcPts val="0"/>
                        </a:spcAft>
                      </a:pPr>
                      <a:endParaRPr lang="zh-CN" sz="1400">
                        <a:effectLst/>
                        <a:latin typeface="Arial"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100" dirty="0" smtClean="0">
                          <a:latin typeface="Huawei Sans" panose="020C0503030203020204" pitchFamily="34" charset="0"/>
                        </a:rPr>
                        <a:t>HTTP </a:t>
                      </a:r>
                      <a:r>
                        <a:rPr lang="en-US" sz="1100" dirty="0" err="1" smtClean="0">
                          <a:latin typeface="Huawei Sans" panose="020C0503030203020204" pitchFamily="34" charset="0"/>
                        </a:rPr>
                        <a:t>UserAgent</a:t>
                      </a:r>
                      <a:endParaRPr lang="en-US" altLang="zh-CN" sz="11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18000" marB="18000" anchor="ct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lnSpc>
                          <a:spcPct val="100000"/>
                        </a:lnSpc>
                        <a:spcBef>
                          <a:spcPts val="0"/>
                        </a:spcBef>
                        <a:spcAft>
                          <a:spcPts val="0"/>
                        </a:spcAft>
                      </a:pPr>
                      <a:r>
                        <a:rPr lang="en-US" sz="1100" dirty="0" smtClean="0">
                          <a:solidFill>
                            <a:schemeClr val="tx1"/>
                          </a:solidFill>
                          <a:latin typeface="Huawei Sans" panose="020C0503030203020204" pitchFamily="34" charset="0"/>
                        </a:rPr>
                        <a:t>A browser's </a:t>
                      </a:r>
                      <a:r>
                        <a:rPr lang="en-US" sz="1100" dirty="0" err="1" smtClean="0">
                          <a:solidFill>
                            <a:schemeClr val="tx1"/>
                          </a:solidFill>
                          <a:latin typeface="Huawei Sans" panose="020C0503030203020204" pitchFamily="34" charset="0"/>
                        </a:rPr>
                        <a:t>UserAgent</a:t>
                      </a:r>
                      <a:r>
                        <a:rPr lang="en-US" sz="1100" dirty="0" smtClean="0">
                          <a:solidFill>
                            <a:schemeClr val="tx1"/>
                          </a:solidFill>
                          <a:latin typeface="Huawei Sans" panose="020C0503030203020204" pitchFamily="34" charset="0"/>
                        </a:rPr>
                        <a:t> string contains the vendor, terminal type, operating system, browser type, and other information.</a:t>
                      </a:r>
                      <a:endParaRPr lang="en-US" altLang="zh-CN" sz="1100" kern="1200" dirty="0">
                        <a:solidFill>
                          <a:schemeClr val="tx1"/>
                        </a:solidFill>
                        <a:latin typeface="Huawei Sans" panose="020C0503030203020204" pitchFamily="34" charset="0"/>
                        <a:ea typeface="方正兰亭黑简体"/>
                        <a:cs typeface="+mn-cs"/>
                      </a:endParaRPr>
                    </a:p>
                  </a:txBody>
                  <a:tcPr marL="108000" marR="108000" marT="18000" marB="18000" anchor="ct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lnSpc>
                          <a:spcPct val="100000"/>
                        </a:lnSpc>
                        <a:spcBef>
                          <a:spcPts val="0"/>
                        </a:spcBef>
                        <a:spcAft>
                          <a:spcPts val="0"/>
                        </a:spcAft>
                      </a:pPr>
                      <a:r>
                        <a:rPr lang="en-US" sz="1100" dirty="0" smtClean="0">
                          <a:solidFill>
                            <a:schemeClr val="tx1"/>
                          </a:solidFill>
                          <a:latin typeface="Huawei Sans" panose="020C0503030203020204" pitchFamily="34" charset="0"/>
                        </a:rPr>
                        <a:t>Mobile phones, tablets, PCs, workstations, intelligent audio/video terminals</a:t>
                      </a:r>
                      <a:endParaRPr lang="en-US" sz="1100" dirty="0">
                        <a:solidFill>
                          <a:schemeClr val="tx1"/>
                        </a:solidFill>
                        <a:latin typeface="Huawei Sans" panose="020C0503030203020204" pitchFamily="34" charset="0"/>
                      </a:endParaRPr>
                    </a:p>
                  </a:txBody>
                  <a:tcPr marL="108000" marR="108000" marT="18000" marB="18000" anchor="ctr">
                    <a:lnR w="28575" cap="flat" cmpd="sng" algn="ctr">
                      <a:solidFill>
                        <a:schemeClr val="tx1"/>
                      </a:solidFill>
                      <a:prstDash val="solid"/>
                      <a:round/>
                      <a:headEnd type="none" w="med" len="med"/>
                      <a:tailEnd type="none" w="med" len="med"/>
                    </a:lnR>
                  </a:tcPr>
                </a:tc>
              </a:tr>
              <a:tr h="437534">
                <a:tc vMerge="1">
                  <a:txBody>
                    <a:bodyPr/>
                    <a:lstStyle/>
                    <a:p>
                      <a:pPr algn="ctr">
                        <a:lnSpc>
                          <a:spcPct val="150000"/>
                        </a:lnSpc>
                        <a:spcBef>
                          <a:spcPts val="0"/>
                        </a:spcBef>
                        <a:spcAft>
                          <a:spcPts val="0"/>
                        </a:spcAft>
                      </a:pPr>
                      <a:endParaRPr lang="zh-CN" sz="1400">
                        <a:effectLst/>
                        <a:latin typeface="Arial"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100" dirty="0" err="1" smtClean="0">
                          <a:latin typeface="Huawei Sans" panose="020C0503030203020204" pitchFamily="34" charset="0"/>
                        </a:rPr>
                        <a:t>DHCP</a:t>
                      </a:r>
                      <a:r>
                        <a:rPr lang="en-US" sz="1100" dirty="0" smtClean="0">
                          <a:latin typeface="Huawei Sans" panose="020C0503030203020204" pitchFamily="34" charset="0"/>
                        </a:rPr>
                        <a:t> Option</a:t>
                      </a:r>
                      <a:endParaRPr lang="en-US" altLang="zh-CN" sz="11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18000" marB="18000" anchor="ct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lnSpc>
                          <a:spcPct val="100000"/>
                        </a:lnSpc>
                        <a:spcBef>
                          <a:spcPts val="0"/>
                        </a:spcBef>
                        <a:spcAft>
                          <a:spcPts val="0"/>
                        </a:spcAft>
                      </a:pPr>
                      <a:r>
                        <a:rPr lang="en-US" sz="1100" dirty="0" smtClean="0">
                          <a:latin typeface="Huawei Sans" panose="020C0503030203020204" pitchFamily="34" charset="0"/>
                        </a:rPr>
                        <a:t>Some options of a terminal's </a:t>
                      </a:r>
                      <a:r>
                        <a:rPr lang="en-US" sz="1100" dirty="0" err="1" smtClean="0">
                          <a:latin typeface="Huawei Sans" panose="020C0503030203020204" pitchFamily="34" charset="0"/>
                        </a:rPr>
                        <a:t>DHCP</a:t>
                      </a:r>
                      <a:r>
                        <a:rPr lang="en-US" sz="1100" dirty="0" smtClean="0">
                          <a:latin typeface="Huawei Sans" panose="020C0503030203020204" pitchFamily="34" charset="0"/>
                        </a:rPr>
                        <a:t> packets can be used to classify terminals, for example, </a:t>
                      </a:r>
                      <a:r>
                        <a:rPr lang="en-US" sz="1100" dirty="0" err="1" smtClean="0">
                          <a:latin typeface="Huawei Sans" panose="020C0503030203020204" pitchFamily="34" charset="0"/>
                        </a:rPr>
                        <a:t>DHCP</a:t>
                      </a:r>
                      <a:r>
                        <a:rPr lang="en-US" sz="1100" dirty="0" smtClean="0">
                          <a:latin typeface="Huawei Sans" panose="020C0503030203020204" pitchFamily="34" charset="0"/>
                        </a:rPr>
                        <a:t> options 55, 60, and 12.</a:t>
                      </a:r>
                      <a:endParaRPr lang="en-US" altLang="zh-CN" sz="1100" dirty="0">
                        <a:effectLst/>
                        <a:latin typeface="Huawei Sans" panose="020C0503030203020204" pitchFamily="34" charset="0"/>
                        <a:ea typeface="+mn-ea"/>
                        <a:cs typeface="Arial" panose="020B0604020202020204" pitchFamily="34" charset="0"/>
                      </a:endParaRPr>
                    </a:p>
                  </a:txBody>
                  <a:tcPr marL="108000" marR="108000" marT="18000" marB="18000" anchor="ct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lnSpc>
                          <a:spcPct val="100000"/>
                        </a:lnSpc>
                        <a:spcBef>
                          <a:spcPts val="0"/>
                        </a:spcBef>
                        <a:spcAft>
                          <a:spcPts val="0"/>
                        </a:spcAft>
                      </a:pPr>
                      <a:r>
                        <a:rPr lang="en-US" sz="1100" dirty="0" smtClean="0">
                          <a:latin typeface="Huawei Sans" panose="020C0503030203020204" pitchFamily="34" charset="0"/>
                        </a:rPr>
                        <a:t>Mobile phones, tablets, PCs, workstations, IP cameras, IP phones, printers, etc.</a:t>
                      </a:r>
                      <a:endParaRPr lang="en-US" altLang="zh-CN" sz="1100" dirty="0">
                        <a:effectLst/>
                        <a:latin typeface="Huawei Sans" panose="020C0503030203020204" pitchFamily="34" charset="0"/>
                        <a:ea typeface="+mn-ea"/>
                        <a:cs typeface="Arial" panose="020B0604020202020204" pitchFamily="34" charset="0"/>
                      </a:endParaRPr>
                    </a:p>
                  </a:txBody>
                  <a:tcPr marL="108000" marR="108000" marT="18000" marB="18000" anchor="ctr">
                    <a:lnR w="28575" cap="flat" cmpd="sng" algn="ctr">
                      <a:solidFill>
                        <a:schemeClr val="tx1"/>
                      </a:solidFill>
                      <a:prstDash val="solid"/>
                      <a:round/>
                      <a:headEnd type="none" w="med" len="med"/>
                      <a:tailEnd type="none" w="med" len="med"/>
                    </a:lnR>
                  </a:tcPr>
                </a:tc>
              </a:tr>
              <a:tr h="239979">
                <a:tc vMerge="1">
                  <a:txBody>
                    <a:bodyPr/>
                    <a:lstStyle/>
                    <a:p>
                      <a:pPr algn="ctr">
                        <a:lnSpc>
                          <a:spcPct val="150000"/>
                        </a:lnSpc>
                        <a:spcBef>
                          <a:spcPts val="0"/>
                        </a:spcBef>
                        <a:spcAft>
                          <a:spcPts val="0"/>
                        </a:spcAft>
                      </a:pPr>
                      <a:endParaRPr lang="zh-CN" sz="1400">
                        <a:effectLst/>
                        <a:latin typeface="Arial"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100" dirty="0" err="1" smtClean="0">
                          <a:latin typeface="Huawei Sans" panose="020C0503030203020204" pitchFamily="34" charset="0"/>
                        </a:rPr>
                        <a:t>LLDP</a:t>
                      </a:r>
                      <a:endParaRPr lang="en-US" altLang="zh-CN" sz="11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18000" marB="18000" anchor="ct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lnSpc>
                          <a:spcPct val="100000"/>
                        </a:lnSpc>
                        <a:spcBef>
                          <a:spcPts val="0"/>
                        </a:spcBef>
                        <a:spcAft>
                          <a:spcPts val="0"/>
                        </a:spcAft>
                      </a:pPr>
                      <a:r>
                        <a:rPr lang="en-US" sz="1100" dirty="0" err="1" smtClean="0">
                          <a:latin typeface="Huawei Sans" panose="020C0503030203020204" pitchFamily="34" charset="0"/>
                        </a:rPr>
                        <a:t>LLDPDUs</a:t>
                      </a:r>
                      <a:r>
                        <a:rPr lang="en-US" sz="1100" dirty="0" smtClean="0">
                          <a:latin typeface="Huawei Sans" panose="020C0503030203020204" pitchFamily="34" charset="0"/>
                        </a:rPr>
                        <a:t> carry device model information.</a:t>
                      </a:r>
                      <a:endParaRPr lang="en-US" altLang="zh-CN" sz="1100" dirty="0">
                        <a:effectLst/>
                        <a:latin typeface="Huawei Sans" panose="020C0503030203020204" pitchFamily="34" charset="0"/>
                        <a:ea typeface="+mn-ea"/>
                        <a:cs typeface="Arial" panose="020B0604020202020204" pitchFamily="34" charset="0"/>
                      </a:endParaRPr>
                    </a:p>
                  </a:txBody>
                  <a:tcPr marL="108000" marR="108000" marT="18000" marB="18000" anchor="ctr"/>
                </a:tc>
                <a:tc>
                  <a:txBody>
                    <a:bodyPr/>
                    <a:lstStyle/>
                    <a:p>
                      <a:pPr algn="l" fontAlgn="ctr">
                        <a:lnSpc>
                          <a:spcPct val="100000"/>
                        </a:lnSpc>
                        <a:spcBef>
                          <a:spcPts val="0"/>
                        </a:spcBef>
                        <a:spcAft>
                          <a:spcPts val="0"/>
                        </a:spcAft>
                      </a:pPr>
                      <a:r>
                        <a:rPr lang="en-US" sz="1100" dirty="0" smtClean="0">
                          <a:latin typeface="Huawei Sans" panose="020C0503030203020204" pitchFamily="34" charset="0"/>
                        </a:rPr>
                        <a:t>IP phones, IP cameras, network devices, etc.</a:t>
                      </a:r>
                      <a:endParaRPr lang="en-US" altLang="zh-CN" sz="1100" dirty="0">
                        <a:effectLst/>
                        <a:latin typeface="Huawei Sans" panose="020C0503030203020204" pitchFamily="34" charset="0"/>
                        <a:ea typeface="+mn-ea"/>
                        <a:cs typeface="Arial" panose="020B0604020202020204" pitchFamily="34" charset="0"/>
                      </a:endParaRPr>
                    </a:p>
                  </a:txBody>
                  <a:tcPr marT="18000" marB="18000" anchor="ctr">
                    <a:lnR w="28575" cap="flat" cmpd="sng" algn="ctr">
                      <a:solidFill>
                        <a:schemeClr val="tx1"/>
                      </a:solidFill>
                      <a:prstDash val="solid"/>
                      <a:round/>
                      <a:headEnd type="none" w="med" len="med"/>
                      <a:tailEnd type="none" w="med" len="med"/>
                    </a:lnR>
                  </a:tcPr>
                </a:tc>
              </a:tr>
              <a:tr h="239979">
                <a:tc vMerge="1">
                  <a:txBody>
                    <a:bodyPr/>
                    <a:lstStyle/>
                    <a:p>
                      <a:pPr algn="ctr">
                        <a:lnSpc>
                          <a:spcPct val="150000"/>
                        </a:lnSpc>
                        <a:spcBef>
                          <a:spcPts val="0"/>
                        </a:spcBef>
                        <a:spcAft>
                          <a:spcPts val="0"/>
                        </a:spcAft>
                      </a:pPr>
                      <a:endParaRPr lang="zh-CN" sz="1400">
                        <a:effectLst/>
                        <a:latin typeface="Arial"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100" dirty="0" err="1" smtClean="0">
                          <a:latin typeface="Huawei Sans" panose="020C0503030203020204" pitchFamily="34" charset="0"/>
                        </a:rPr>
                        <a:t>mDNS</a:t>
                      </a:r>
                      <a:endParaRPr lang="en-US" altLang="zh-CN" sz="11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18000" marB="18000" anchor="ct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lnSpc>
                          <a:spcPct val="100000"/>
                        </a:lnSpc>
                        <a:spcBef>
                          <a:spcPts val="0"/>
                        </a:spcBef>
                        <a:spcAft>
                          <a:spcPts val="0"/>
                        </a:spcAft>
                      </a:pPr>
                      <a:r>
                        <a:rPr lang="en-US" sz="1100" dirty="0" err="1" smtClean="0">
                          <a:latin typeface="Huawei Sans" panose="020C0503030203020204" pitchFamily="34" charset="0"/>
                        </a:rPr>
                        <a:t>mDNS</a:t>
                      </a:r>
                      <a:r>
                        <a:rPr lang="en-US" sz="1100" dirty="0" smtClean="0">
                          <a:latin typeface="Huawei Sans" panose="020C0503030203020204" pitchFamily="34" charset="0"/>
                        </a:rPr>
                        <a:t> packets contain terminal model and service information.</a:t>
                      </a:r>
                      <a:endParaRPr lang="en-US" altLang="zh-CN" sz="1100" dirty="0">
                        <a:effectLst/>
                        <a:latin typeface="Huawei Sans" panose="020C0503030203020204" pitchFamily="34" charset="0"/>
                        <a:ea typeface="+mn-ea"/>
                        <a:cs typeface="Arial" panose="020B0604020202020204" pitchFamily="34" charset="0"/>
                      </a:endParaRPr>
                    </a:p>
                  </a:txBody>
                  <a:tcPr marL="108000" marR="108000" marT="18000" marB="18000" anchor="ctr"/>
                </a:tc>
                <a:tc>
                  <a:txBody>
                    <a:bodyPr/>
                    <a:lstStyle/>
                    <a:p>
                      <a:pPr algn="l" fontAlgn="ctr">
                        <a:lnSpc>
                          <a:spcPct val="100000"/>
                        </a:lnSpc>
                        <a:spcBef>
                          <a:spcPts val="0"/>
                        </a:spcBef>
                        <a:spcAft>
                          <a:spcPts val="0"/>
                        </a:spcAft>
                      </a:pPr>
                      <a:r>
                        <a:rPr lang="en-US" sz="1100" dirty="0" smtClean="0">
                          <a:latin typeface="Huawei Sans" panose="020C0503030203020204" pitchFamily="34" charset="0"/>
                        </a:rPr>
                        <a:t>Apple devices, printers, IP cameras, etc.</a:t>
                      </a:r>
                      <a:endParaRPr lang="en-US" altLang="zh-CN" sz="1100" dirty="0">
                        <a:effectLst/>
                        <a:latin typeface="Huawei Sans" panose="020C0503030203020204" pitchFamily="34" charset="0"/>
                        <a:ea typeface="+mn-ea"/>
                        <a:cs typeface="Arial" panose="020B0604020202020204" pitchFamily="34" charset="0"/>
                      </a:endParaRPr>
                    </a:p>
                  </a:txBody>
                  <a:tcPr marT="18000" marB="18000" anchor="ctr">
                    <a:lnR w="28575" cap="flat" cmpd="sng" algn="ctr">
                      <a:solidFill>
                        <a:schemeClr val="tx1"/>
                      </a:solidFill>
                      <a:prstDash val="solid"/>
                      <a:round/>
                      <a:headEnd type="none" w="med" len="med"/>
                      <a:tailEnd type="none" w="med" len="med"/>
                    </a:lnR>
                  </a:tcPr>
                </a:tc>
              </a:tr>
              <a:tr h="437534">
                <a:tc rowSpan="2">
                  <a:txBody>
                    <a:bodyPr/>
                    <a:lstStyle/>
                    <a:p>
                      <a:pPr algn="ctr" fontAlgn="ctr">
                        <a:lnSpc>
                          <a:spcPct val="100000"/>
                        </a:lnSpc>
                        <a:spcBef>
                          <a:spcPts val="0"/>
                        </a:spcBef>
                        <a:spcAft>
                          <a:spcPts val="0"/>
                        </a:spcAft>
                      </a:pPr>
                      <a:r>
                        <a:rPr lang="en-US" sz="1100" dirty="0" smtClean="0">
                          <a:latin typeface="Huawei Sans" panose="020C0503030203020204" pitchFamily="34" charset="0"/>
                        </a:rPr>
                        <a:t>Proactive scanning</a:t>
                      </a:r>
                      <a:endParaRPr lang="en-US" altLang="zh-CN" sz="1100" dirty="0">
                        <a:effectLst/>
                        <a:latin typeface="Huawei Sans" panose="020C0503030203020204" pitchFamily="34" charset="0"/>
                        <a:ea typeface="+mn-ea"/>
                        <a:cs typeface="Arial" panose="020B0604020202020204" pitchFamily="34" charset="0"/>
                      </a:endParaRPr>
                    </a:p>
                  </a:txBody>
                  <a:tcPr marT="18000" marB="18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100" dirty="0" smtClean="0">
                          <a:latin typeface="Huawei Sans" panose="020C0503030203020204" pitchFamily="34" charset="0"/>
                        </a:rPr>
                        <a:t>SNMP Query</a:t>
                      </a:r>
                      <a:endParaRPr lang="en-US" altLang="zh-CN" sz="11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18000" marB="18000" anchor="ct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lnSpc>
                          <a:spcPct val="100000"/>
                        </a:lnSpc>
                        <a:spcBef>
                          <a:spcPts val="0"/>
                        </a:spcBef>
                        <a:spcAft>
                          <a:spcPts val="0"/>
                        </a:spcAft>
                      </a:pPr>
                      <a:r>
                        <a:rPr lang="en-US" sz="1100" dirty="0" smtClean="0">
                          <a:latin typeface="Huawei Sans" panose="020C0503030203020204" pitchFamily="34" charset="0"/>
                        </a:rPr>
                        <a:t>Obtains identification information by querying device information-related SNMP </a:t>
                      </a:r>
                      <a:r>
                        <a:rPr lang="en-US" sz="1100" dirty="0" err="1" smtClean="0">
                          <a:latin typeface="Huawei Sans" panose="020C0503030203020204" pitchFamily="34" charset="0"/>
                        </a:rPr>
                        <a:t>MIB</a:t>
                      </a:r>
                      <a:r>
                        <a:rPr lang="en-US" sz="1100" dirty="0" smtClean="0">
                          <a:latin typeface="Huawei Sans" panose="020C0503030203020204" pitchFamily="34" charset="0"/>
                        </a:rPr>
                        <a:t> objects.</a:t>
                      </a:r>
                      <a:endParaRPr lang="en-US" sz="1100" dirty="0">
                        <a:latin typeface="Huawei Sans" panose="020C0503030203020204" pitchFamily="34" charset="0"/>
                      </a:endParaRPr>
                    </a:p>
                  </a:txBody>
                  <a:tcPr marL="108000" marR="108000" marT="18000" marB="18000" anchor="ctr"/>
                </a:tc>
                <a:tc>
                  <a:txBody>
                    <a:bodyPr/>
                    <a:lstStyle/>
                    <a:p>
                      <a:pPr algn="l" fontAlgn="ctr">
                        <a:lnSpc>
                          <a:spcPct val="100000"/>
                        </a:lnSpc>
                        <a:spcBef>
                          <a:spcPts val="0"/>
                        </a:spcBef>
                        <a:spcAft>
                          <a:spcPts val="0"/>
                        </a:spcAft>
                      </a:pPr>
                      <a:r>
                        <a:rPr lang="en-US" sz="1100" dirty="0" smtClean="0">
                          <a:latin typeface="Huawei Sans" panose="020C0503030203020204" pitchFamily="34" charset="0"/>
                        </a:rPr>
                        <a:t>Network devices, printers, etc.</a:t>
                      </a:r>
                      <a:endParaRPr lang="en-US" altLang="zh-CN" sz="1100" dirty="0">
                        <a:effectLst/>
                        <a:latin typeface="Huawei Sans" panose="020C0503030203020204" pitchFamily="34" charset="0"/>
                        <a:ea typeface="+mn-ea"/>
                        <a:cs typeface="Arial" panose="020B0604020202020204" pitchFamily="34" charset="0"/>
                      </a:endParaRPr>
                    </a:p>
                  </a:txBody>
                  <a:tcPr marT="18000" marB="18000" anchor="ctr">
                    <a:lnR w="28575" cap="flat" cmpd="sng" algn="ctr">
                      <a:solidFill>
                        <a:schemeClr val="tx1"/>
                      </a:solidFill>
                      <a:prstDash val="solid"/>
                      <a:round/>
                      <a:headEnd type="none" w="med" len="med"/>
                      <a:tailEnd type="none" w="med" len="med"/>
                    </a:lnR>
                  </a:tcPr>
                </a:tc>
              </a:tr>
              <a:tr h="437534">
                <a:tc vMerge="1">
                  <a:txBody>
                    <a:bodyPr/>
                    <a:lstStyle/>
                    <a:p>
                      <a:pPr algn="ctr">
                        <a:lnSpc>
                          <a:spcPct val="100000"/>
                        </a:lnSpc>
                        <a:spcBef>
                          <a:spcPts val="0"/>
                        </a:spcBef>
                        <a:spcAft>
                          <a:spcPts val="0"/>
                        </a:spcAft>
                      </a:pPr>
                      <a:endParaRPr lang="zh-CN" sz="1400">
                        <a:effectLst/>
                        <a:latin typeface="Arial"/>
                        <a:ea typeface="+mn-ea"/>
                        <a:cs typeface="Arial" panose="020B0604020202020204" pitchFamily="34" charset="0"/>
                      </a:endParaRPr>
                    </a:p>
                  </a:txBody>
                  <a:tcPr marL="108000" marR="108000" marT="36000" marB="36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100" dirty="0" smtClean="0">
                          <a:latin typeface="Huawei Sans" panose="020C0503030203020204" pitchFamily="34" charset="0"/>
                        </a:rPr>
                        <a:t>Nmap</a:t>
                      </a:r>
                      <a:endParaRPr lang="en-US" altLang="zh-CN" sz="11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18000" marB="18000" anchor="ctr">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l" fontAlgn="ctr">
                        <a:lnSpc>
                          <a:spcPct val="100000"/>
                        </a:lnSpc>
                        <a:spcBef>
                          <a:spcPts val="0"/>
                        </a:spcBef>
                        <a:spcAft>
                          <a:spcPts val="0"/>
                        </a:spcAft>
                      </a:pPr>
                      <a:r>
                        <a:rPr lang="en-US" sz="1100" dirty="0" smtClean="0">
                          <a:latin typeface="Huawei Sans" panose="020C0503030203020204" pitchFamily="34" charset="0"/>
                        </a:rPr>
                        <a:t>Scans the OS and services of terminals to detect the terminal model and OS information.</a:t>
                      </a:r>
                      <a:endParaRPr lang="en-US" sz="1100" dirty="0">
                        <a:latin typeface="Huawei Sans" panose="020C0503030203020204" pitchFamily="34" charset="0"/>
                      </a:endParaRPr>
                    </a:p>
                  </a:txBody>
                  <a:tcPr marL="108000" marR="108000" marT="18000" marB="18000" anchor="ctr">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100" dirty="0" smtClean="0">
                          <a:latin typeface="Huawei Sans" panose="020C0503030203020204" pitchFamily="34" charset="0"/>
                        </a:rPr>
                        <a:t>PCs, workstations, printers, IP phones, IP cameras, etc.</a:t>
                      </a:r>
                      <a:endParaRPr lang="en-US" altLang="zh-CN" sz="1100" dirty="0">
                        <a:effectLst/>
                        <a:latin typeface="Huawei Sans" panose="020C0503030203020204" pitchFamily="34" charset="0"/>
                        <a:ea typeface="+mn-ea"/>
                        <a:cs typeface="Arial" panose="020B0604020202020204" pitchFamily="34" charset="0"/>
                      </a:endParaRPr>
                    </a:p>
                  </a:txBody>
                  <a:tcPr marT="18000" marB="18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8" name="五边形 7"/>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gray">
          <a:xfrm>
            <a:off x="7438625" y="98481"/>
            <a:ext cx="2232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Authentication and Policy Management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gray">
          <a:xfrm>
            <a:off x="9583301" y="98481"/>
            <a:ext cx="216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b="1" dirty="0" smtClean="0">
                <a:solidFill>
                  <a:schemeClr val="bg1"/>
                </a:solidFill>
                <a:latin typeface="Huawei Sans" panose="020C0503030203020204" pitchFamily="34" charset="0"/>
              </a:rPr>
              <a:t>Terminal Identification and Policy Automation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8003926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圆角矩形 81"/>
          <p:cNvSpPr/>
          <p:nvPr/>
        </p:nvSpPr>
        <p:spPr bwMode="gray">
          <a:xfrm>
            <a:off x="6190123" y="2831559"/>
            <a:ext cx="1233655" cy="224579"/>
          </a:xfrm>
          <a:prstGeom prst="roundRect">
            <a:avLst/>
          </a:prstGeom>
          <a:solidFill>
            <a:srgbClr val="56C4D2"/>
          </a:solidFill>
        </p:spPr>
        <p:txBody>
          <a:bodyPr wrap="none" anchor="ctr" anchorCtr="0">
            <a:noAutofit/>
          </a:bodyPr>
          <a:lstStyle/>
          <a:p>
            <a:pPr lvl="0" algn="ctr" defTabSz="914400" fontAlgn="ctr">
              <a:defRPr/>
            </a:pPr>
            <a:r>
              <a:rPr lang="en-US" sz="1200" dirty="0" smtClean="0">
                <a:solidFill>
                  <a:schemeClr val="bg1"/>
                </a:solidFill>
                <a:latin typeface="Huawei Sans" panose="020C0503030203020204" pitchFamily="34" charset="0"/>
              </a:rPr>
              <a:t>Passive detection</a:t>
            </a:r>
            <a:endParaRPr lang="en-US" altLang="zh-CN" sz="1200" dirty="0">
              <a:solidFill>
                <a:schemeClr val="bg1"/>
              </a:solidFill>
              <a:latin typeface="Huawei Sans" panose="020C0503030203020204" pitchFamily="34" charset="0"/>
              <a:ea typeface="微软雅黑" panose="020B0503020204020204" pitchFamily="34" charset="-122"/>
              <a:cs typeface="Arial"/>
            </a:endParaRPr>
          </a:p>
        </p:txBody>
      </p:sp>
      <p:sp>
        <p:nvSpPr>
          <p:cNvPr id="489" name="圆角矩形 488"/>
          <p:cNvSpPr/>
          <p:nvPr/>
        </p:nvSpPr>
        <p:spPr bwMode="gray">
          <a:xfrm>
            <a:off x="4505326" y="2831560"/>
            <a:ext cx="1495474" cy="194074"/>
          </a:xfrm>
          <a:prstGeom prst="roundRect">
            <a:avLst/>
          </a:prstGeom>
          <a:solidFill>
            <a:srgbClr val="56C4D2"/>
          </a:solidFill>
        </p:spPr>
        <p:txBody>
          <a:bodyPr wrap="none" anchor="ctr" anchorCtr="0">
            <a:noAutofit/>
          </a:bodyPr>
          <a:lstStyle/>
          <a:p>
            <a:pPr lvl="0" algn="ctr" defTabSz="914400" fontAlgn="ctr">
              <a:defRPr/>
            </a:pPr>
            <a:r>
              <a:rPr lang="en-US" sz="1200" dirty="0" smtClean="0">
                <a:solidFill>
                  <a:schemeClr val="bg1"/>
                </a:solidFill>
                <a:latin typeface="Huawei Sans" panose="020C0503030203020204" pitchFamily="34" charset="0"/>
              </a:rPr>
              <a:t>Proactive detection</a:t>
            </a:r>
            <a:endParaRPr lang="en-US" altLang="zh-CN" sz="1200" dirty="0">
              <a:solidFill>
                <a:schemeClr val="bg1"/>
              </a:solidFill>
              <a:latin typeface="Huawei Sans" panose="020C0503030203020204" pitchFamily="34" charset="0"/>
              <a:ea typeface="微软雅黑" panose="020B0503020204020204" pitchFamily="34" charset="-122"/>
              <a:cs typeface="Arial"/>
            </a:endParaRPr>
          </a:p>
        </p:txBody>
      </p:sp>
      <p:sp>
        <p:nvSpPr>
          <p:cNvPr id="2" name="标题 1"/>
          <p:cNvSpPr>
            <a:spLocks noGrp="1"/>
          </p:cNvSpPr>
          <p:nvPr>
            <p:ph type="title"/>
          </p:nvPr>
        </p:nvSpPr>
        <p:spPr bwMode="gray"/>
        <p:txBody>
          <a:bodyPr>
            <a:noAutofit/>
          </a:bodyPr>
          <a:lstStyle/>
          <a:p>
            <a:pPr fontAlgn="ctr"/>
            <a:r>
              <a:rPr lang="en-US" dirty="0" smtClean="0">
                <a:solidFill>
                  <a:sysClr val="windowText" lastClr="000000"/>
                </a:solidFill>
                <a:latin typeface="Huawei Sans" panose="020C0503030203020204" pitchFamily="34" charset="0"/>
              </a:rPr>
              <a:t>Terminal Identification — Proactive and Passive Detection</a:t>
            </a:r>
            <a:endParaRPr lang="en-US" altLang="zh-CN" dirty="0">
              <a:latin typeface="Huawei Sans" panose="020C0503030203020204" pitchFamily="34" charset="0"/>
              <a:sym typeface="Huawei Sans" panose="020C0503030203020204" pitchFamily="34" charset="0"/>
            </a:endParaRPr>
          </a:p>
        </p:txBody>
      </p:sp>
      <p:sp>
        <p:nvSpPr>
          <p:cNvPr id="4" name="圆角矩形 3"/>
          <p:cNvSpPr/>
          <p:nvPr/>
        </p:nvSpPr>
        <p:spPr bwMode="gray">
          <a:xfrm>
            <a:off x="448733" y="944563"/>
            <a:ext cx="11263842" cy="1749561"/>
          </a:xfrm>
          <a:prstGeom prst="roundRect">
            <a:avLst>
              <a:gd name="adj" fmla="val 3373"/>
            </a:avLst>
          </a:prstGeom>
          <a:ln>
            <a:solidFill>
              <a:schemeClr val="bg1">
                <a:lumMod val="75000"/>
              </a:schemeClr>
            </a:solidFill>
          </a:ln>
        </p:spPr>
        <p:txBody>
          <a:bodyPr wrap="square" anchor="ctr">
            <a:noAutofit/>
          </a:bodyPr>
          <a:lstStyle/>
          <a:p>
            <a:pPr marL="176213" lvl="0" indent="-176213" defTabSz="914400" fontAlgn="ctr">
              <a:lnSpc>
                <a:spcPts val="1800"/>
              </a:lnSpc>
              <a:buFont typeface="Arial" pitchFamily="34" charset="0"/>
              <a:buChar char="•"/>
              <a:defRPr/>
            </a:pPr>
            <a:r>
              <a:rPr lang="en-US" sz="1400" b="1" dirty="0" smtClean="0">
                <a:solidFill>
                  <a:prstClr val="black"/>
                </a:solidFill>
                <a:latin typeface="Huawei Sans" panose="020C0503030203020204" pitchFamily="34" charset="0"/>
              </a:rPr>
              <a:t>Terminal visibility: </a:t>
            </a:r>
            <a:r>
              <a:rPr lang="en-US" sz="1400" dirty="0" smtClean="0">
                <a:solidFill>
                  <a:prstClr val="black"/>
                </a:solidFill>
                <a:latin typeface="Huawei Sans" panose="020C0503030203020204" pitchFamily="34" charset="0"/>
              </a:rPr>
              <a:t>collects terminal type statistics (by vendor and OS), displays the relationship between terminals and access ports, queries access policies (covering </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QoS</a:t>
            </a:r>
            <a:r>
              <a:rPr lang="en-US" sz="1400" dirty="0" smtClean="0">
                <a:solidFill>
                  <a:prstClr val="black"/>
                </a:solidFill>
                <a:latin typeface="Huawei Sans" panose="020C0503030203020204" pitchFamily="34" charset="0"/>
              </a:rPr>
              <a:t>, and authentication mode), and exports reports.</a:t>
            </a:r>
            <a:endParaRPr lang="en-US" altLang="zh-CN" sz="1400" dirty="0" smtClean="0">
              <a:solidFill>
                <a:prstClr val="black"/>
              </a:solidFill>
              <a:latin typeface="Huawei Sans" panose="020C0503030203020204" pitchFamily="34" charset="0"/>
              <a:cs typeface="Arial"/>
            </a:endParaRPr>
          </a:p>
          <a:p>
            <a:pPr marL="176213" indent="-176213" fontAlgn="ctr">
              <a:buFont typeface="Arial" panose="020B0604020202020204" pitchFamily="34" charset="0"/>
              <a:buChar char="•"/>
            </a:pPr>
            <a:r>
              <a:rPr lang="en-US" sz="1400" b="1" dirty="0" smtClean="0">
                <a:solidFill>
                  <a:prstClr val="black"/>
                </a:solidFill>
                <a:latin typeface="Huawei Sans" panose="020C0503030203020204" pitchFamily="34" charset="0"/>
              </a:rPr>
              <a:t>Terminal policy automation:</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54938" lvl="1" indent="-251899" defTabSz="914034" fontAlgn="ctr">
              <a:lnSpc>
                <a:spcPct val="130000"/>
              </a:lnSpc>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ea typeface="方正兰亭黑简体" panose="02000000000000000000" pitchFamily="2" charset="-122"/>
              </a:rPr>
              <a:t>Supports automatic terminal access based on terminal types, thereby achieving automatic MAC address authentication of dumb terminals.</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654938" lvl="1" indent="-251899" defTabSz="914034" fontAlgn="ctr">
              <a:lnSpc>
                <a:spcPct val="130000"/>
              </a:lnSpc>
              <a:spcBef>
                <a:spcPts val="720"/>
              </a:spcBef>
              <a:buSzPct val="50000"/>
              <a:buFont typeface="Wingdings" panose="05000000000000000000" pitchFamily="2" charset="2"/>
              <a:buChar char="p"/>
              <a:defRPr/>
            </a:pPr>
            <a:r>
              <a:rPr lang="en-US" sz="1200" dirty="0">
                <a:solidFill>
                  <a:prstClr val="black"/>
                </a:solidFill>
                <a:latin typeface="Huawei Sans" panose="020C0503030203020204" pitchFamily="34" charset="0"/>
                <a:ea typeface="方正兰亭黑简体" panose="02000000000000000000" pitchFamily="2" charset="-122"/>
              </a:rPr>
              <a:t>Authorizes policies (covering </a:t>
            </a:r>
            <a:r>
              <a:rPr lang="en-US" sz="1200" dirty="0" err="1">
                <a:solidFill>
                  <a:prstClr val="black"/>
                </a:solidFill>
                <a:latin typeface="Huawei Sans" panose="020C0503030203020204" pitchFamily="34" charset="0"/>
                <a:ea typeface="方正兰亭黑简体" panose="02000000000000000000" pitchFamily="2" charset="-122"/>
              </a:rPr>
              <a:t>VLAN</a:t>
            </a:r>
            <a:r>
              <a:rPr lang="en-US" sz="1200" dirty="0">
                <a:solidFill>
                  <a:prstClr val="black"/>
                </a:solidFill>
                <a:latin typeface="Huawei Sans" panose="020C0503030203020204" pitchFamily="34" charset="0"/>
                <a:ea typeface="方正兰亭黑简体" panose="02000000000000000000" pitchFamily="2" charset="-122"/>
              </a:rPr>
              <a:t>, security group, access permission, and </a:t>
            </a:r>
            <a:r>
              <a:rPr lang="en-US" sz="1200" dirty="0" err="1">
                <a:solidFill>
                  <a:prstClr val="black"/>
                </a:solidFill>
                <a:latin typeface="Huawei Sans" panose="020C0503030203020204" pitchFamily="34" charset="0"/>
                <a:ea typeface="方正兰亭黑简体" panose="02000000000000000000" pitchFamily="2" charset="-122"/>
              </a:rPr>
              <a:t>QoS</a:t>
            </a:r>
            <a:r>
              <a:rPr lang="en-US" sz="1200" dirty="0">
                <a:solidFill>
                  <a:prstClr val="black"/>
                </a:solidFill>
                <a:latin typeface="Huawei Sans" panose="020C0503030203020204" pitchFamily="34" charset="0"/>
                <a:ea typeface="方正兰亭黑简体" panose="02000000000000000000" pitchFamily="2" charset="-122"/>
              </a:rPr>
              <a:t>) on a per-terminal group basis.</a:t>
            </a:r>
          </a:p>
          <a:p>
            <a:pPr marL="654938" lvl="1" indent="-251899" defTabSz="914034" fontAlgn="ctr">
              <a:lnSpc>
                <a:spcPct val="130000"/>
              </a:lnSpc>
              <a:spcBef>
                <a:spcPts val="720"/>
              </a:spcBef>
              <a:buSzPct val="50000"/>
              <a:buFont typeface="Wingdings" panose="05000000000000000000" pitchFamily="2" charset="2"/>
              <a:buChar char="p"/>
              <a:defRPr/>
            </a:pPr>
            <a:r>
              <a:rPr lang="en-US" sz="1200" dirty="0">
                <a:solidFill>
                  <a:prstClr val="black"/>
                </a:solidFill>
                <a:latin typeface="Huawei Sans" panose="020C0503030203020204" pitchFamily="34" charset="0"/>
                <a:ea typeface="方正兰亭黑简体" panose="02000000000000000000" pitchFamily="2" charset="-122"/>
              </a:rPr>
              <a:t>Supports </a:t>
            </a:r>
            <a:r>
              <a:rPr lang="en-US" sz="1200" dirty="0" err="1">
                <a:solidFill>
                  <a:prstClr val="black"/>
                </a:solidFill>
                <a:latin typeface="Huawei Sans" panose="020C0503030203020204" pitchFamily="34" charset="0"/>
                <a:ea typeface="方正兰亭黑简体" panose="02000000000000000000" pitchFamily="2" charset="-122"/>
              </a:rPr>
              <a:t>IPv4</a:t>
            </a:r>
            <a:r>
              <a:rPr lang="en-US" sz="1200" dirty="0">
                <a:solidFill>
                  <a:prstClr val="black"/>
                </a:solidFill>
                <a:latin typeface="Huawei Sans" panose="020C0503030203020204" pitchFamily="34" charset="0"/>
                <a:ea typeface="方正兰亭黑简体" panose="02000000000000000000" pitchFamily="2" charset="-122"/>
              </a:rPr>
              <a:t>/</a:t>
            </a:r>
            <a:r>
              <a:rPr lang="en-US" sz="1200" dirty="0" err="1">
                <a:solidFill>
                  <a:prstClr val="black"/>
                </a:solidFill>
                <a:latin typeface="Huawei Sans" panose="020C0503030203020204" pitchFamily="34" charset="0"/>
                <a:ea typeface="方正兰亭黑简体" panose="02000000000000000000" pitchFamily="2" charset="-122"/>
              </a:rPr>
              <a:t>IPv6</a:t>
            </a:r>
            <a:r>
              <a:rPr lang="en-US" sz="1200" dirty="0">
                <a:solidFill>
                  <a:prstClr val="black"/>
                </a:solidFill>
                <a:latin typeface="Huawei Sans" panose="020C0503030203020204" pitchFamily="34" charset="0"/>
                <a:ea typeface="方正兰亭黑简体" panose="02000000000000000000" pitchFamily="2" charset="-122"/>
              </a:rPr>
              <a:t> dual-stack terminals.</a:t>
            </a: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490" name="圆角矩形 489"/>
          <p:cNvSpPr/>
          <p:nvPr/>
        </p:nvSpPr>
        <p:spPr bwMode="gray">
          <a:xfrm>
            <a:off x="446088" y="2824310"/>
            <a:ext cx="5554711" cy="3295403"/>
          </a:xfrm>
          <a:prstGeom prst="roundRect">
            <a:avLst>
              <a:gd name="adj" fmla="val 1831"/>
            </a:avLst>
          </a:prstGeom>
          <a:ln>
            <a:solidFill>
              <a:schemeClr val="bg1">
                <a:lumMod val="75000"/>
              </a:schemeClr>
            </a:solidFill>
          </a:ln>
        </p:spPr>
        <p:txBody>
          <a:bodyPr wrap="square">
            <a:noAutofit/>
          </a:bodyPr>
          <a:lstStyle/>
          <a:p>
            <a:pPr marL="176213" indent="-176213" fontAlgn="ctr">
              <a:lnSpc>
                <a:spcPts val="2400"/>
              </a:lnSpc>
              <a:spcAft>
                <a:spcPts val="600"/>
              </a:spcAft>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1" name="圆角矩形 490"/>
          <p:cNvSpPr/>
          <p:nvPr/>
        </p:nvSpPr>
        <p:spPr bwMode="gray">
          <a:xfrm>
            <a:off x="6188592" y="2824310"/>
            <a:ext cx="5523984" cy="3295403"/>
          </a:xfrm>
          <a:prstGeom prst="roundRect">
            <a:avLst>
              <a:gd name="adj" fmla="val 1318"/>
            </a:avLst>
          </a:prstGeom>
          <a:ln>
            <a:solidFill>
              <a:schemeClr val="bg1">
                <a:lumMod val="75000"/>
              </a:schemeClr>
            </a:solidFill>
          </a:ln>
        </p:spPr>
        <p:txBody>
          <a:bodyPr wrap="square">
            <a:noAutofit/>
          </a:bodyPr>
          <a:lstStyle/>
          <a:p>
            <a:pPr marL="176213" indent="-176213" fontAlgn="ctr">
              <a:lnSpc>
                <a:spcPts val="2400"/>
              </a:lnSpc>
              <a:spcAft>
                <a:spcPts val="600"/>
              </a:spcAft>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97960" y="3572662"/>
            <a:ext cx="1466798" cy="270516"/>
          </a:xfrm>
          <a:prstGeom prst="rect">
            <a:avLst/>
          </a:prstGeom>
        </p:spPr>
      </p:pic>
      <p:pic>
        <p:nvPicPr>
          <p:cNvPr id="86" name="图片 42" descr="IP电话.png"/>
          <p:cNvPicPr>
            <a:picLocks noChangeAspect="1"/>
          </p:cNvPicPr>
          <p:nvPr/>
        </p:nvPicPr>
        <p:blipFill>
          <a:blip r:embed="rId4" cstate="print"/>
          <a:stretch>
            <a:fillRect/>
          </a:stretch>
        </p:blipFill>
        <p:spPr bwMode="gray">
          <a:xfrm>
            <a:off x="2150513" y="5548831"/>
            <a:ext cx="441200" cy="414768"/>
          </a:xfrm>
          <a:prstGeom prst="rect">
            <a:avLst/>
          </a:prstGeom>
        </p:spPr>
      </p:pic>
      <p:grpSp>
        <p:nvGrpSpPr>
          <p:cNvPr id="87" name="组合 362"/>
          <p:cNvGrpSpPr>
            <a:grpSpLocks/>
          </p:cNvGrpSpPr>
          <p:nvPr/>
        </p:nvGrpSpPr>
        <p:grpSpPr bwMode="gray">
          <a:xfrm>
            <a:off x="5328240" y="3541343"/>
            <a:ext cx="390007" cy="390007"/>
            <a:chOff x="373063" y="2114551"/>
            <a:chExt cx="1114425" cy="1116013"/>
          </a:xfrm>
        </p:grpSpPr>
        <p:sp>
          <p:nvSpPr>
            <p:cNvPr id="8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9" name="组合 341"/>
            <p:cNvGrpSpPr>
              <a:grpSpLocks/>
            </p:cNvGrpSpPr>
            <p:nvPr/>
          </p:nvGrpSpPr>
          <p:grpSpPr bwMode="gray">
            <a:xfrm>
              <a:off x="649288" y="2289176"/>
              <a:ext cx="561975" cy="769938"/>
              <a:chOff x="649288" y="2289176"/>
              <a:chExt cx="561975" cy="769938"/>
            </a:xfrm>
          </p:grpSpPr>
          <p:sp>
            <p:nvSpPr>
              <p:cNvPr id="9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96" name="Group 165"/>
          <p:cNvGrpSpPr/>
          <p:nvPr/>
        </p:nvGrpSpPr>
        <p:grpSpPr bwMode="gray">
          <a:xfrm rot="5400000">
            <a:off x="900077" y="4352577"/>
            <a:ext cx="1754374" cy="746496"/>
            <a:chOff x="-1233037" y="914446"/>
            <a:chExt cx="1573823" cy="778776"/>
          </a:xfrm>
        </p:grpSpPr>
        <p:cxnSp>
          <p:nvCxnSpPr>
            <p:cNvPr id="9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99" name="图片 76" descr="接入交换机.png"/>
          <p:cNvPicPr>
            <a:picLocks noChangeAspect="1"/>
          </p:cNvPicPr>
          <p:nvPr/>
        </p:nvPicPr>
        <p:blipFill>
          <a:blip r:embed="rId5" cstate="print"/>
          <a:stretch>
            <a:fillRect/>
          </a:stretch>
        </p:blipFill>
        <p:spPr bwMode="gray">
          <a:xfrm>
            <a:off x="1167981" y="4544641"/>
            <a:ext cx="420772" cy="344268"/>
          </a:xfrm>
          <a:prstGeom prst="rect">
            <a:avLst/>
          </a:prstGeom>
        </p:spPr>
      </p:pic>
      <p:sp>
        <p:nvSpPr>
          <p:cNvPr id="5" name="文本框 4"/>
          <p:cNvSpPr txBox="1"/>
          <p:nvPr/>
        </p:nvSpPr>
        <p:spPr bwMode="gray">
          <a:xfrm>
            <a:off x="2268250" y="4227315"/>
            <a:ext cx="812000" cy="738664"/>
          </a:xfrm>
          <a:prstGeom prst="rect">
            <a:avLst/>
          </a:prstGeom>
          <a:noFill/>
        </p:spPr>
        <p:txBody>
          <a:bodyPr wrap="square" rtlCol="0">
            <a:noAutofit/>
          </a:bodyPr>
          <a:lstStyle/>
          <a:p>
            <a:pPr fontAlgn="ctr"/>
            <a:r>
              <a:rPr lang="en-US" sz="1200" dirty="0" smtClean="0">
                <a:solidFill>
                  <a:srgbClr val="56C4D2"/>
                </a:solidFill>
                <a:latin typeface="Huawei Sans" panose="020C0503030203020204" pitchFamily="34" charset="0"/>
              </a:rPr>
              <a:t>Scan and detect</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p:cNvSpPr txBox="1"/>
          <p:nvPr/>
        </p:nvSpPr>
        <p:spPr bwMode="gray">
          <a:xfrm>
            <a:off x="3052523" y="4956087"/>
            <a:ext cx="1096475" cy="954107"/>
          </a:xfrm>
          <a:prstGeom prst="rect">
            <a:avLst/>
          </a:prstGeom>
          <a:noFill/>
        </p:spPr>
        <p:txBody>
          <a:bodyPr wrap="square" rtlCol="0">
            <a:noAutofit/>
          </a:bodyPr>
          <a:lstStyle/>
          <a:p>
            <a:pPr fontAlgn="ctr"/>
            <a:r>
              <a:rPr lang="en-US" sz="1200" dirty="0" smtClean="0">
                <a:solidFill>
                  <a:srgbClr val="56C4D2"/>
                </a:solidFill>
                <a:latin typeface="Huawei Sans" panose="020C0503030203020204" pitchFamily="34" charset="0"/>
              </a:rPr>
              <a:t>Provide feedback</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箭头连接符 6"/>
          <p:cNvCxnSpPr/>
          <p:nvPr/>
        </p:nvCxnSpPr>
        <p:spPr bwMode="gray">
          <a:xfrm>
            <a:off x="2201671" y="4067150"/>
            <a:ext cx="0" cy="1379269"/>
          </a:xfrm>
          <a:prstGeom prst="straightConnector1">
            <a:avLst/>
          </a:prstGeom>
          <a:ln w="19050">
            <a:solidFill>
              <a:srgbClr val="56C4D2"/>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2" name="Oval 4"/>
          <p:cNvSpPr>
            <a:spLocks noChangeAspect="1"/>
          </p:cNvSpPr>
          <p:nvPr/>
        </p:nvSpPr>
        <p:spPr bwMode="gray">
          <a:xfrm>
            <a:off x="2097539" y="4341963"/>
            <a:ext cx="208265" cy="208265"/>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3" name="直接箭头连接符 112"/>
          <p:cNvCxnSpPr/>
          <p:nvPr/>
        </p:nvCxnSpPr>
        <p:spPr bwMode="gray">
          <a:xfrm>
            <a:off x="2976639" y="4067150"/>
            <a:ext cx="0" cy="1379269"/>
          </a:xfrm>
          <a:prstGeom prst="straightConnector1">
            <a:avLst/>
          </a:pr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14" name="Oval 4"/>
          <p:cNvSpPr>
            <a:spLocks noChangeAspect="1"/>
          </p:cNvSpPr>
          <p:nvPr/>
        </p:nvSpPr>
        <p:spPr bwMode="gray">
          <a:xfrm>
            <a:off x="2871985" y="5003191"/>
            <a:ext cx="208265" cy="208265"/>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任意多边形 117"/>
          <p:cNvSpPr/>
          <p:nvPr/>
        </p:nvSpPr>
        <p:spPr bwMode="gray">
          <a:xfrm>
            <a:off x="1364351" y="3551808"/>
            <a:ext cx="774446" cy="924173"/>
          </a:xfrm>
          <a:custGeom>
            <a:avLst/>
            <a:gdLst>
              <a:gd name="connsiteX0" fmla="*/ 0 w 3365427"/>
              <a:gd name="connsiteY0" fmla="*/ 793846 h 793846"/>
              <a:gd name="connsiteX1" fmla="*/ 3365427 w 3365427"/>
              <a:gd name="connsiteY1" fmla="*/ 785536 h 793846"/>
              <a:gd name="connsiteX0" fmla="*/ 0 w 3340108"/>
              <a:gd name="connsiteY0" fmla="*/ 1202678 h 1202678"/>
              <a:gd name="connsiteX1" fmla="*/ 3340108 w 3340108"/>
              <a:gd name="connsiteY1" fmla="*/ 548197 h 1202678"/>
              <a:gd name="connsiteX0" fmla="*/ 0 w 3340108"/>
              <a:gd name="connsiteY0" fmla="*/ 712209 h 712209"/>
              <a:gd name="connsiteX1" fmla="*/ 3340108 w 3340108"/>
              <a:gd name="connsiteY1" fmla="*/ 57728 h 712209"/>
              <a:gd name="connsiteX0" fmla="*/ 15051 w 2013335"/>
              <a:gd name="connsiteY0" fmla="*/ 567849 h 567849"/>
              <a:gd name="connsiteX1" fmla="*/ 2013335 w 2013335"/>
              <a:gd name="connsiteY1" fmla="*/ 183519 h 567849"/>
              <a:gd name="connsiteX0" fmla="*/ 59912 w 2058196"/>
              <a:gd name="connsiteY0" fmla="*/ 386630 h 386630"/>
              <a:gd name="connsiteX1" fmla="*/ 2058196 w 2058196"/>
              <a:gd name="connsiteY1" fmla="*/ 2300 h 386630"/>
              <a:gd name="connsiteX0" fmla="*/ 1 w 2352729"/>
              <a:gd name="connsiteY0" fmla="*/ 397314 h 397314"/>
              <a:gd name="connsiteX1" fmla="*/ 2352729 w 2352729"/>
              <a:gd name="connsiteY1" fmla="*/ 2032 h 397314"/>
              <a:gd name="connsiteX0" fmla="*/ 1 w 2352729"/>
              <a:gd name="connsiteY0" fmla="*/ 410699 h 410699"/>
              <a:gd name="connsiteX1" fmla="*/ 2352729 w 2352729"/>
              <a:gd name="connsiteY1" fmla="*/ 15417 h 410699"/>
              <a:gd name="connsiteX0" fmla="*/ 1 w 2251460"/>
              <a:gd name="connsiteY0" fmla="*/ 387419 h 387419"/>
              <a:gd name="connsiteX1" fmla="*/ 2251460 w 2251460"/>
              <a:gd name="connsiteY1" fmla="*/ 17692 h 387419"/>
            </a:gdLst>
            <a:ahLst/>
            <a:cxnLst>
              <a:cxn ang="0">
                <a:pos x="connsiteX0" y="connsiteY0"/>
              </a:cxn>
              <a:cxn ang="0">
                <a:pos x="connsiteX1" y="connsiteY1"/>
              </a:cxn>
            </a:cxnLst>
            <a:rect l="l" t="t" r="r" b="b"/>
            <a:pathLst>
              <a:path w="2251460" h="387419">
                <a:moveTo>
                  <a:pt x="1" y="387419"/>
                </a:moveTo>
                <a:cubicBezTo>
                  <a:pt x="73125" y="37304"/>
                  <a:pt x="925811" y="-40958"/>
                  <a:pt x="2251460" y="17692"/>
                </a:cubicBezTo>
              </a:path>
            </a:pathLst>
          </a:cu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Oval 4"/>
          <p:cNvSpPr>
            <a:spLocks noChangeAspect="1"/>
          </p:cNvSpPr>
          <p:nvPr/>
        </p:nvSpPr>
        <p:spPr bwMode="gray">
          <a:xfrm>
            <a:off x="1555338" y="3516450"/>
            <a:ext cx="208265" cy="208265"/>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4</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文本框 119"/>
          <p:cNvSpPr txBox="1"/>
          <p:nvPr/>
        </p:nvSpPr>
        <p:spPr bwMode="gray">
          <a:xfrm>
            <a:off x="652916" y="3025633"/>
            <a:ext cx="2014927" cy="738664"/>
          </a:xfrm>
          <a:prstGeom prst="rect">
            <a:avLst/>
          </a:prstGeom>
          <a:noFill/>
        </p:spPr>
        <p:txBody>
          <a:bodyPr wrap="square" rtlCol="0">
            <a:noAutofit/>
          </a:bodyPr>
          <a:lstStyle/>
          <a:p>
            <a:pPr fontAlgn="ctr"/>
            <a:r>
              <a:rPr lang="en-US" sz="1200" dirty="0" smtClean="0">
                <a:solidFill>
                  <a:srgbClr val="30B5C5"/>
                </a:solidFill>
                <a:latin typeface="Huawei Sans" panose="020C0503030203020204" pitchFamily="34" charset="0"/>
              </a:rPr>
              <a:t>Deliver configurations/policies</a:t>
            </a:r>
            <a:endParaRPr lang="en-US" altLang="zh-CN" sz="1200" dirty="0">
              <a:solidFill>
                <a:srgbClr val="30B5C5"/>
              </a:solidFill>
              <a:latin typeface="Huawei Sans" panose="020C0503030203020204" pitchFamily="34" charset="0"/>
            </a:endParaRPr>
          </a:p>
        </p:txBody>
      </p:sp>
      <p:cxnSp>
        <p:nvCxnSpPr>
          <p:cNvPr id="121" name="直接箭头连接符 120"/>
          <p:cNvCxnSpPr/>
          <p:nvPr/>
        </p:nvCxnSpPr>
        <p:spPr bwMode="gray">
          <a:xfrm flipH="1">
            <a:off x="3760913" y="3739397"/>
            <a:ext cx="1532765" cy="0"/>
          </a:xfrm>
          <a:prstGeom prst="straightConnector1">
            <a:avLst/>
          </a:pr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24" name="Oval 4"/>
          <p:cNvSpPr>
            <a:spLocks noChangeAspect="1"/>
          </p:cNvSpPr>
          <p:nvPr/>
        </p:nvSpPr>
        <p:spPr bwMode="gray">
          <a:xfrm>
            <a:off x="3757734" y="3627876"/>
            <a:ext cx="208265" cy="208265"/>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3</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3493394" y="3797176"/>
            <a:ext cx="1564006" cy="738664"/>
          </a:xfrm>
          <a:prstGeom prst="rect">
            <a:avLst/>
          </a:prstGeom>
          <a:noFill/>
        </p:spPr>
        <p:txBody>
          <a:bodyPr wrap="square" rtlCol="0">
            <a:noAutofit/>
          </a:bodyPr>
          <a:lstStyle/>
          <a:p>
            <a:pPr fontAlgn="ctr"/>
            <a:r>
              <a:rPr lang="en-US" sz="1200" dirty="0" smtClean="0">
                <a:solidFill>
                  <a:srgbClr val="56C4D2"/>
                </a:solidFill>
                <a:latin typeface="Huawei Sans" panose="020C0503030203020204" pitchFamily="34" charset="0"/>
              </a:rPr>
              <a:t>Display identification result</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4889172" y="3946246"/>
            <a:ext cx="1143741" cy="461665"/>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Administrator</a:t>
            </a:r>
            <a:endParaRPr lang="en-US" altLang="zh-CN" sz="1200" dirty="0">
              <a:solidFill>
                <a:prstClr val="black"/>
              </a:solidFill>
              <a:latin typeface="Huawei Sans" panose="020C0503030203020204" pitchFamily="34" charset="0"/>
              <a:cs typeface="Arial"/>
            </a:endParaRPr>
          </a:p>
        </p:txBody>
      </p:sp>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05309" y="3572662"/>
            <a:ext cx="1466798" cy="270516"/>
          </a:xfrm>
          <a:prstGeom prst="rect">
            <a:avLst/>
          </a:prstGeom>
        </p:spPr>
      </p:pic>
      <p:pic>
        <p:nvPicPr>
          <p:cNvPr id="156" name="图片 42" descr="IP电话.png"/>
          <p:cNvPicPr>
            <a:picLocks noChangeAspect="1"/>
          </p:cNvPicPr>
          <p:nvPr/>
        </p:nvPicPr>
        <p:blipFill>
          <a:blip r:embed="rId4" cstate="print"/>
          <a:stretch>
            <a:fillRect/>
          </a:stretch>
        </p:blipFill>
        <p:spPr bwMode="gray">
          <a:xfrm>
            <a:off x="7857862" y="5548831"/>
            <a:ext cx="441200" cy="414768"/>
          </a:xfrm>
          <a:prstGeom prst="rect">
            <a:avLst/>
          </a:prstGeom>
        </p:spPr>
      </p:pic>
      <p:grpSp>
        <p:nvGrpSpPr>
          <p:cNvPr id="157" name="组合 362"/>
          <p:cNvGrpSpPr>
            <a:grpSpLocks/>
          </p:cNvGrpSpPr>
          <p:nvPr/>
        </p:nvGrpSpPr>
        <p:grpSpPr bwMode="gray">
          <a:xfrm>
            <a:off x="11035589" y="3541343"/>
            <a:ext cx="390007" cy="390007"/>
            <a:chOff x="373063" y="2114551"/>
            <a:chExt cx="1114425" cy="1116013"/>
          </a:xfrm>
        </p:grpSpPr>
        <p:sp>
          <p:nvSpPr>
            <p:cNvPr id="15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9" name="组合 341"/>
            <p:cNvGrpSpPr>
              <a:grpSpLocks/>
            </p:cNvGrpSpPr>
            <p:nvPr/>
          </p:nvGrpSpPr>
          <p:grpSpPr bwMode="gray">
            <a:xfrm>
              <a:off x="649288" y="2289176"/>
              <a:ext cx="561975" cy="769938"/>
              <a:chOff x="649288" y="2289176"/>
              <a:chExt cx="561975" cy="769938"/>
            </a:xfrm>
          </p:grpSpPr>
          <p:sp>
            <p:nvSpPr>
              <p:cNvPr id="16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66" name="Group 165"/>
          <p:cNvGrpSpPr/>
          <p:nvPr/>
        </p:nvGrpSpPr>
        <p:grpSpPr bwMode="gray">
          <a:xfrm rot="5400000">
            <a:off x="6607426" y="4352577"/>
            <a:ext cx="1754374" cy="746496"/>
            <a:chOff x="-1233037" y="914446"/>
            <a:chExt cx="1573823" cy="778776"/>
          </a:xfrm>
        </p:grpSpPr>
        <p:cxnSp>
          <p:nvCxnSpPr>
            <p:cNvPr id="1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69" name="图片 76" descr="接入交换机.png"/>
          <p:cNvPicPr>
            <a:picLocks noChangeAspect="1"/>
          </p:cNvPicPr>
          <p:nvPr/>
        </p:nvPicPr>
        <p:blipFill>
          <a:blip r:embed="rId5" cstate="print"/>
          <a:stretch>
            <a:fillRect/>
          </a:stretch>
        </p:blipFill>
        <p:spPr bwMode="gray">
          <a:xfrm>
            <a:off x="6875330" y="4544641"/>
            <a:ext cx="420772" cy="344268"/>
          </a:xfrm>
          <a:prstGeom prst="rect">
            <a:avLst/>
          </a:prstGeom>
        </p:spPr>
      </p:pic>
      <p:sp>
        <p:nvSpPr>
          <p:cNvPr id="176" name="任意多边形 175"/>
          <p:cNvSpPr/>
          <p:nvPr/>
        </p:nvSpPr>
        <p:spPr bwMode="gray">
          <a:xfrm>
            <a:off x="7071700" y="3544175"/>
            <a:ext cx="867579" cy="931806"/>
          </a:xfrm>
          <a:custGeom>
            <a:avLst/>
            <a:gdLst>
              <a:gd name="connsiteX0" fmla="*/ 0 w 3365427"/>
              <a:gd name="connsiteY0" fmla="*/ 793846 h 793846"/>
              <a:gd name="connsiteX1" fmla="*/ 3365427 w 3365427"/>
              <a:gd name="connsiteY1" fmla="*/ 785536 h 793846"/>
              <a:gd name="connsiteX0" fmla="*/ 0 w 3340108"/>
              <a:gd name="connsiteY0" fmla="*/ 1202678 h 1202678"/>
              <a:gd name="connsiteX1" fmla="*/ 3340108 w 3340108"/>
              <a:gd name="connsiteY1" fmla="*/ 548197 h 1202678"/>
              <a:gd name="connsiteX0" fmla="*/ 0 w 3340108"/>
              <a:gd name="connsiteY0" fmla="*/ 712209 h 712209"/>
              <a:gd name="connsiteX1" fmla="*/ 3340108 w 3340108"/>
              <a:gd name="connsiteY1" fmla="*/ 57728 h 712209"/>
              <a:gd name="connsiteX0" fmla="*/ 15051 w 2013335"/>
              <a:gd name="connsiteY0" fmla="*/ 567849 h 567849"/>
              <a:gd name="connsiteX1" fmla="*/ 2013335 w 2013335"/>
              <a:gd name="connsiteY1" fmla="*/ 183519 h 567849"/>
              <a:gd name="connsiteX0" fmla="*/ 59912 w 2058196"/>
              <a:gd name="connsiteY0" fmla="*/ 386630 h 386630"/>
              <a:gd name="connsiteX1" fmla="*/ 2058196 w 2058196"/>
              <a:gd name="connsiteY1" fmla="*/ 2300 h 386630"/>
              <a:gd name="connsiteX0" fmla="*/ 1 w 2352729"/>
              <a:gd name="connsiteY0" fmla="*/ 397314 h 397314"/>
              <a:gd name="connsiteX1" fmla="*/ 2352729 w 2352729"/>
              <a:gd name="connsiteY1" fmla="*/ 2032 h 397314"/>
              <a:gd name="connsiteX0" fmla="*/ 1 w 2352729"/>
              <a:gd name="connsiteY0" fmla="*/ 410699 h 410699"/>
              <a:gd name="connsiteX1" fmla="*/ 2352729 w 2352729"/>
              <a:gd name="connsiteY1" fmla="*/ 15417 h 410699"/>
              <a:gd name="connsiteX0" fmla="*/ 1 w 2251460"/>
              <a:gd name="connsiteY0" fmla="*/ 387419 h 387419"/>
              <a:gd name="connsiteX1" fmla="*/ 2251460 w 2251460"/>
              <a:gd name="connsiteY1" fmla="*/ 17692 h 387419"/>
              <a:gd name="connsiteX0" fmla="*/ 1 w 2522215"/>
              <a:gd name="connsiteY0" fmla="*/ 390619 h 390619"/>
              <a:gd name="connsiteX1" fmla="*/ 2522215 w 2522215"/>
              <a:gd name="connsiteY1" fmla="*/ 17343 h 390619"/>
            </a:gdLst>
            <a:ahLst/>
            <a:cxnLst>
              <a:cxn ang="0">
                <a:pos x="connsiteX0" y="connsiteY0"/>
              </a:cxn>
              <a:cxn ang="0">
                <a:pos x="connsiteX1" y="connsiteY1"/>
              </a:cxn>
            </a:cxnLst>
            <a:rect l="l" t="t" r="r" b="b"/>
            <a:pathLst>
              <a:path w="2522215" h="390619">
                <a:moveTo>
                  <a:pt x="1" y="390619"/>
                </a:moveTo>
                <a:cubicBezTo>
                  <a:pt x="73125" y="40504"/>
                  <a:pt x="1196566" y="-41307"/>
                  <a:pt x="2522215" y="17343"/>
                </a:cubicBezTo>
              </a:path>
            </a:pathLst>
          </a:cu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Oval 4"/>
          <p:cNvSpPr>
            <a:spLocks noChangeAspect="1"/>
          </p:cNvSpPr>
          <p:nvPr/>
        </p:nvSpPr>
        <p:spPr bwMode="gray">
          <a:xfrm>
            <a:off x="7236556" y="3585155"/>
            <a:ext cx="208265" cy="208265"/>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5</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文本框 177"/>
          <p:cNvSpPr txBox="1"/>
          <p:nvPr/>
        </p:nvSpPr>
        <p:spPr bwMode="gray">
          <a:xfrm>
            <a:off x="6470577" y="3101998"/>
            <a:ext cx="2088526" cy="738664"/>
          </a:xfrm>
          <a:prstGeom prst="rect">
            <a:avLst/>
          </a:prstGeom>
          <a:noFill/>
        </p:spPr>
        <p:txBody>
          <a:bodyPr wrap="square" rtlCol="0">
            <a:noAutofit/>
          </a:bodyPr>
          <a:lstStyle/>
          <a:p>
            <a:pPr fontAlgn="ctr"/>
            <a:r>
              <a:rPr lang="en-US" sz="1200" dirty="0" smtClean="0">
                <a:solidFill>
                  <a:srgbClr val="30B5C5"/>
                </a:solidFill>
                <a:latin typeface="Huawei Sans" panose="020C0503030203020204" pitchFamily="34" charset="0"/>
              </a:rPr>
              <a:t>Deliver configurations/policies</a:t>
            </a:r>
            <a:endParaRPr lang="en-US" altLang="zh-CN" sz="1200" dirty="0">
              <a:solidFill>
                <a:srgbClr val="30B5C5"/>
              </a:solidFill>
              <a:latin typeface="Huawei Sans" panose="020C0503030203020204" pitchFamily="34" charset="0"/>
            </a:endParaRPr>
          </a:p>
        </p:txBody>
      </p:sp>
      <p:cxnSp>
        <p:nvCxnSpPr>
          <p:cNvPr id="179" name="直接箭头连接符 178"/>
          <p:cNvCxnSpPr/>
          <p:nvPr/>
        </p:nvCxnSpPr>
        <p:spPr bwMode="gray">
          <a:xfrm flipH="1">
            <a:off x="9468262" y="3739397"/>
            <a:ext cx="1532765" cy="0"/>
          </a:xfrm>
          <a:prstGeom prst="straightConnector1">
            <a:avLst/>
          </a:pr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80" name="Oval 4"/>
          <p:cNvSpPr>
            <a:spLocks noChangeAspect="1"/>
          </p:cNvSpPr>
          <p:nvPr/>
        </p:nvSpPr>
        <p:spPr bwMode="gray">
          <a:xfrm>
            <a:off x="9465083" y="3627876"/>
            <a:ext cx="208265" cy="208265"/>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4</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文本框 180"/>
          <p:cNvSpPr txBox="1"/>
          <p:nvPr/>
        </p:nvSpPr>
        <p:spPr bwMode="gray">
          <a:xfrm>
            <a:off x="9200742" y="3840720"/>
            <a:ext cx="1538450" cy="738664"/>
          </a:xfrm>
          <a:prstGeom prst="rect">
            <a:avLst/>
          </a:prstGeom>
          <a:noFill/>
        </p:spPr>
        <p:txBody>
          <a:bodyPr wrap="square" rtlCol="0">
            <a:noAutofit/>
          </a:bodyPr>
          <a:lstStyle/>
          <a:p>
            <a:pPr fontAlgn="ctr"/>
            <a:r>
              <a:rPr lang="en-US" sz="1200" dirty="0" smtClean="0">
                <a:solidFill>
                  <a:srgbClr val="56C4D2"/>
                </a:solidFill>
                <a:latin typeface="Huawei Sans" panose="020C0503030203020204" pitchFamily="34" charset="0"/>
              </a:rPr>
              <a:t>Display identification result</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文本框 181"/>
          <p:cNvSpPr txBox="1"/>
          <p:nvPr/>
        </p:nvSpPr>
        <p:spPr bwMode="gray">
          <a:xfrm>
            <a:off x="10596523" y="3946246"/>
            <a:ext cx="1189533" cy="461665"/>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Administrator</a:t>
            </a:r>
            <a:endParaRPr lang="en-US" altLang="zh-CN" sz="1200" dirty="0">
              <a:solidFill>
                <a:prstClr val="black"/>
              </a:solidFill>
              <a:latin typeface="Huawei Sans" panose="020C0503030203020204" pitchFamily="34" charset="0"/>
              <a:cs typeface="Arial"/>
            </a:endParaRPr>
          </a:p>
        </p:txBody>
      </p:sp>
      <p:cxnSp>
        <p:nvCxnSpPr>
          <p:cNvPr id="183" name="直接箭头连接符 182"/>
          <p:cNvCxnSpPr/>
          <p:nvPr/>
        </p:nvCxnSpPr>
        <p:spPr bwMode="gray">
          <a:xfrm>
            <a:off x="7111365" y="5003191"/>
            <a:ext cx="592523" cy="689634"/>
          </a:xfrm>
          <a:prstGeom prst="straightConnector1">
            <a:avLst/>
          </a:pr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85" name="Oval 4"/>
          <p:cNvSpPr>
            <a:spLocks noChangeAspect="1"/>
          </p:cNvSpPr>
          <p:nvPr/>
        </p:nvSpPr>
        <p:spPr bwMode="gray">
          <a:xfrm>
            <a:off x="7562512" y="5544736"/>
            <a:ext cx="208265" cy="208265"/>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文本框 185"/>
          <p:cNvSpPr txBox="1"/>
          <p:nvPr/>
        </p:nvSpPr>
        <p:spPr bwMode="gray">
          <a:xfrm>
            <a:off x="6623552" y="5574765"/>
            <a:ext cx="1092795" cy="523220"/>
          </a:xfrm>
          <a:prstGeom prst="rect">
            <a:avLst/>
          </a:prstGeom>
          <a:noFill/>
        </p:spPr>
        <p:txBody>
          <a:bodyPr wrap="square" rtlCol="0">
            <a:noAutofit/>
          </a:bodyPr>
          <a:lstStyle/>
          <a:p>
            <a:pPr fontAlgn="ctr"/>
            <a:r>
              <a:rPr lang="en-US" sz="1200" dirty="0" smtClean="0">
                <a:solidFill>
                  <a:srgbClr val="56C4D2"/>
                </a:solidFill>
                <a:latin typeface="Huawei Sans" panose="020C0503030203020204" pitchFamily="34" charset="0"/>
              </a:rPr>
              <a:t>Send traffic</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文本框 186"/>
          <p:cNvSpPr txBox="1"/>
          <p:nvPr/>
        </p:nvSpPr>
        <p:spPr bwMode="gray">
          <a:xfrm>
            <a:off x="6343605" y="4987938"/>
            <a:ext cx="994047" cy="385459"/>
          </a:xfrm>
          <a:prstGeom prst="rect">
            <a:avLst/>
          </a:prstGeom>
          <a:noFill/>
        </p:spPr>
        <p:txBody>
          <a:bodyPr wrap="square" rtlCol="0">
            <a:noAutofit/>
          </a:bodyPr>
          <a:lstStyle/>
          <a:p>
            <a:pPr fontAlgn="ctr"/>
            <a:r>
              <a:rPr lang="en-US" sz="1200" dirty="0" smtClean="0">
                <a:solidFill>
                  <a:srgbClr val="30B5C5"/>
                </a:solidFill>
                <a:latin typeface="Huawei Sans" panose="020C0503030203020204" pitchFamily="34" charset="0"/>
              </a:rPr>
              <a:t>Collect fingerprint</a:t>
            </a:r>
            <a:endParaRPr lang="en-US" altLang="zh-CN" sz="1200" dirty="0">
              <a:solidFill>
                <a:srgbClr val="30B5C5"/>
              </a:solidFill>
              <a:latin typeface="Huawei Sans" panose="020C0503030203020204" pitchFamily="34" charset="0"/>
            </a:endParaRPr>
          </a:p>
        </p:txBody>
      </p:sp>
      <p:sp>
        <p:nvSpPr>
          <p:cNvPr id="188" name="Oval 4"/>
          <p:cNvSpPr>
            <a:spLocks noChangeAspect="1"/>
          </p:cNvSpPr>
          <p:nvPr/>
        </p:nvSpPr>
        <p:spPr bwMode="gray">
          <a:xfrm>
            <a:off x="6740100" y="4776070"/>
            <a:ext cx="208265" cy="208265"/>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任意多边形 189"/>
          <p:cNvSpPr/>
          <p:nvPr/>
        </p:nvSpPr>
        <p:spPr bwMode="gray">
          <a:xfrm flipH="1" flipV="1">
            <a:off x="7337652" y="3877562"/>
            <a:ext cx="1035009" cy="873909"/>
          </a:xfrm>
          <a:custGeom>
            <a:avLst/>
            <a:gdLst>
              <a:gd name="connsiteX0" fmla="*/ 0 w 3365427"/>
              <a:gd name="connsiteY0" fmla="*/ 793846 h 793846"/>
              <a:gd name="connsiteX1" fmla="*/ 3365427 w 3365427"/>
              <a:gd name="connsiteY1" fmla="*/ 785536 h 793846"/>
              <a:gd name="connsiteX0" fmla="*/ 0 w 3340108"/>
              <a:gd name="connsiteY0" fmla="*/ 1202678 h 1202678"/>
              <a:gd name="connsiteX1" fmla="*/ 3340108 w 3340108"/>
              <a:gd name="connsiteY1" fmla="*/ 548197 h 1202678"/>
              <a:gd name="connsiteX0" fmla="*/ 0 w 3340108"/>
              <a:gd name="connsiteY0" fmla="*/ 712209 h 712209"/>
              <a:gd name="connsiteX1" fmla="*/ 3340108 w 3340108"/>
              <a:gd name="connsiteY1" fmla="*/ 57728 h 712209"/>
              <a:gd name="connsiteX0" fmla="*/ 15051 w 2013335"/>
              <a:gd name="connsiteY0" fmla="*/ 567849 h 567849"/>
              <a:gd name="connsiteX1" fmla="*/ 2013335 w 2013335"/>
              <a:gd name="connsiteY1" fmla="*/ 183519 h 567849"/>
              <a:gd name="connsiteX0" fmla="*/ 59912 w 2058196"/>
              <a:gd name="connsiteY0" fmla="*/ 386630 h 386630"/>
              <a:gd name="connsiteX1" fmla="*/ 2058196 w 2058196"/>
              <a:gd name="connsiteY1" fmla="*/ 2300 h 386630"/>
              <a:gd name="connsiteX0" fmla="*/ 1 w 2352729"/>
              <a:gd name="connsiteY0" fmla="*/ 397314 h 397314"/>
              <a:gd name="connsiteX1" fmla="*/ 2352729 w 2352729"/>
              <a:gd name="connsiteY1" fmla="*/ 2032 h 397314"/>
              <a:gd name="connsiteX0" fmla="*/ 1 w 2352729"/>
              <a:gd name="connsiteY0" fmla="*/ 410699 h 410699"/>
              <a:gd name="connsiteX1" fmla="*/ 2352729 w 2352729"/>
              <a:gd name="connsiteY1" fmla="*/ 15417 h 410699"/>
              <a:gd name="connsiteX0" fmla="*/ 1 w 2251460"/>
              <a:gd name="connsiteY0" fmla="*/ 387419 h 387419"/>
              <a:gd name="connsiteX1" fmla="*/ 2251460 w 2251460"/>
              <a:gd name="connsiteY1" fmla="*/ 17692 h 387419"/>
              <a:gd name="connsiteX0" fmla="*/ 0 w 1790168"/>
              <a:gd name="connsiteY0" fmla="*/ 567962 h 567962"/>
              <a:gd name="connsiteX1" fmla="*/ 1790168 w 1790168"/>
              <a:gd name="connsiteY1" fmla="*/ 8075 h 567962"/>
              <a:gd name="connsiteX0" fmla="*/ 0 w 1804147"/>
              <a:gd name="connsiteY0" fmla="*/ 620318 h 620318"/>
              <a:gd name="connsiteX1" fmla="*/ 1804147 w 1804147"/>
              <a:gd name="connsiteY1" fmla="*/ 6949 h 620318"/>
              <a:gd name="connsiteX0" fmla="*/ 0 w 1804147"/>
              <a:gd name="connsiteY0" fmla="*/ 614108 h 614108"/>
              <a:gd name="connsiteX1" fmla="*/ 1804147 w 1804147"/>
              <a:gd name="connsiteY1" fmla="*/ 739 h 614108"/>
              <a:gd name="connsiteX0" fmla="*/ 0 w 1804147"/>
              <a:gd name="connsiteY0" fmla="*/ 613369 h 613369"/>
              <a:gd name="connsiteX1" fmla="*/ 1804147 w 1804147"/>
              <a:gd name="connsiteY1" fmla="*/ 0 h 613369"/>
            </a:gdLst>
            <a:ahLst/>
            <a:cxnLst>
              <a:cxn ang="0">
                <a:pos x="connsiteX0" y="connsiteY0"/>
              </a:cxn>
              <a:cxn ang="0">
                <a:pos x="connsiteX1" y="connsiteY1"/>
              </a:cxn>
            </a:cxnLst>
            <a:rect l="l" t="t" r="r" b="b"/>
            <a:pathLst>
              <a:path w="1804147" h="613369">
                <a:moveTo>
                  <a:pt x="0" y="613369"/>
                </a:moveTo>
                <a:cubicBezTo>
                  <a:pt x="73124" y="263254"/>
                  <a:pt x="548390" y="18602"/>
                  <a:pt x="1804147" y="0"/>
                </a:cubicBezTo>
              </a:path>
            </a:pathLst>
          </a:cu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Oval 4"/>
          <p:cNvSpPr>
            <a:spLocks noChangeAspect="1"/>
          </p:cNvSpPr>
          <p:nvPr/>
        </p:nvSpPr>
        <p:spPr bwMode="gray">
          <a:xfrm>
            <a:off x="7897016" y="4477537"/>
            <a:ext cx="208265" cy="208265"/>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3</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文本框 191"/>
          <p:cNvSpPr txBox="1"/>
          <p:nvPr/>
        </p:nvSpPr>
        <p:spPr bwMode="gray">
          <a:xfrm>
            <a:off x="8102280" y="4423168"/>
            <a:ext cx="1191216" cy="738664"/>
          </a:xfrm>
          <a:prstGeom prst="rect">
            <a:avLst/>
          </a:prstGeom>
          <a:noFill/>
        </p:spPr>
        <p:txBody>
          <a:bodyPr wrap="square" rtlCol="0">
            <a:noAutofit/>
          </a:bodyPr>
          <a:lstStyle/>
          <a:p>
            <a:pPr fontAlgn="ctr"/>
            <a:r>
              <a:rPr lang="en-US" sz="1200" dirty="0" smtClean="0">
                <a:solidFill>
                  <a:srgbClr val="30B5C5"/>
                </a:solidFill>
                <a:latin typeface="Huawei Sans" panose="020C0503030203020204" pitchFamily="34" charset="0"/>
              </a:rPr>
              <a:t>Report fingerprint</a:t>
            </a:r>
            <a:endParaRPr lang="en-US" altLang="zh-CN" sz="1200" dirty="0">
              <a:solidFill>
                <a:srgbClr val="30B5C5"/>
              </a:solidFill>
              <a:latin typeface="Huawei Sans" panose="020C0503030203020204" pitchFamily="34" charset="0"/>
            </a:endParaRPr>
          </a:p>
        </p:txBody>
      </p:sp>
      <p:sp>
        <p:nvSpPr>
          <p:cNvPr id="70" name="五边形 69"/>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p:cNvSpPr/>
          <p:nvPr/>
        </p:nvSpPr>
        <p:spPr bwMode="gray">
          <a:xfrm>
            <a:off x="7438625" y="98481"/>
            <a:ext cx="2232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Authentication and Policy Management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gray">
          <a:xfrm>
            <a:off x="9583301" y="98481"/>
            <a:ext cx="216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b="1" dirty="0" smtClean="0">
                <a:solidFill>
                  <a:schemeClr val="bg1"/>
                </a:solidFill>
                <a:latin typeface="Huawei Sans" panose="020C0503030203020204" pitchFamily="34" charset="0"/>
              </a:rPr>
              <a:t>Terminal Identification and Policy Automation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0373997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Terminal Identification Methods (1)</a:t>
            </a:r>
            <a:endParaRPr lang="en-US" altLang="zh-CN" dirty="0">
              <a:latin typeface="Huawei Sans" panose="020C0503030203020204" pitchFamily="34" charset="0"/>
              <a:sym typeface="Huawei Sans" panose="020C0503030203020204" pitchFamily="34" charset="0"/>
            </a:endParaRPr>
          </a:p>
        </p:txBody>
      </p:sp>
      <p:sp>
        <p:nvSpPr>
          <p:cNvPr id="5" name="圆角矩形 75"/>
          <p:cNvSpPr/>
          <p:nvPr/>
        </p:nvSpPr>
        <p:spPr bwMode="gray">
          <a:xfrm>
            <a:off x="502267" y="1469089"/>
            <a:ext cx="3110065" cy="4224138"/>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algn="just" fontAlgn="ctr">
              <a:lnSpc>
                <a:spcPct val="125000"/>
              </a:lnSpc>
              <a:spcAft>
                <a:spcPts val="600"/>
              </a:spcAft>
            </a:pPr>
            <a:r>
              <a:rPr lang="en-US" sz="1400" dirty="0" smtClean="0">
                <a:solidFill>
                  <a:schemeClr val="tx1"/>
                </a:solidFill>
                <a:latin typeface="Huawei Sans" panose="020C0503030203020204" pitchFamily="34" charset="0"/>
              </a:rPr>
              <a:t>To view terminal types and perform network management based on the terminal types through </a:t>
            </a:r>
            <a:r>
              <a:rPr lang="en-US" sz="1400" dirty="0" err="1" smtClean="0">
                <a:solidFill>
                  <a:schemeClr val="tx1"/>
                </a:solidFill>
                <a:latin typeface="Huawei Sans" panose="020C0503030203020204" pitchFamily="34" charset="0"/>
              </a:rPr>
              <a:t>iMaster</a:t>
            </a:r>
            <a:r>
              <a:rPr lang="en-US" sz="1400" dirty="0" smtClean="0">
                <a:solidFill>
                  <a:schemeClr val="tx1"/>
                </a:solidFill>
                <a:latin typeface="Huawei Sans" panose="020C0503030203020204" pitchFamily="34" charset="0"/>
              </a:rPr>
              <a:t> </a:t>
            </a:r>
            <a:r>
              <a:rPr lang="en-US" sz="1400" dirty="0" err="1" smtClean="0">
                <a:solidFill>
                  <a:schemeClr val="tx1"/>
                </a:solidFill>
                <a:latin typeface="Huawei Sans" panose="020C0503030203020204" pitchFamily="34" charset="0"/>
              </a:rPr>
              <a:t>NCE</a:t>
            </a:r>
            <a:r>
              <a:rPr lang="en-US" sz="1400" dirty="0" smtClean="0">
                <a:solidFill>
                  <a:schemeClr val="tx1"/>
                </a:solidFill>
                <a:latin typeface="Huawei Sans" panose="020C0503030203020204" pitchFamily="34" charset="0"/>
              </a:rPr>
              <a:t>-Campus, the network administrator needs to perform the following operations: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63525" indent="-263525" fontAlgn="ctr">
              <a:lnSpc>
                <a:spcPct val="125000"/>
              </a:lnSpc>
              <a:buFont typeface="+mj-lt"/>
              <a:buAutoNum type="arabicPeriod"/>
            </a:pPr>
            <a:r>
              <a:rPr lang="en-US" sz="1400" dirty="0" smtClean="0">
                <a:solidFill>
                  <a:schemeClr val="tx1"/>
                </a:solidFill>
                <a:latin typeface="Huawei Sans" panose="020C0503030203020204" pitchFamily="34" charset="0"/>
              </a:rPr>
              <a:t>Collect the types of terminals on the network, such as PCs, mobile phones, printers, IP cameras, and access control devices.</a:t>
            </a:r>
          </a:p>
          <a:p>
            <a:pPr marL="263525" indent="-263525" fontAlgn="ctr">
              <a:lnSpc>
                <a:spcPct val="125000"/>
              </a:lnSpc>
              <a:buFont typeface="+mj-lt"/>
              <a:buAutoNum type="arabicPeriod"/>
            </a:pPr>
            <a:r>
              <a:rPr lang="en-US" sz="1400" dirty="0" smtClean="0">
                <a:solidFill>
                  <a:schemeClr val="tx1"/>
                </a:solidFill>
                <a:latin typeface="Huawei Sans" panose="020C0503030203020204" pitchFamily="34" charset="0"/>
              </a:rPr>
              <a:t>Check whether to deploy Portal authentication or not.</a:t>
            </a:r>
          </a:p>
          <a:p>
            <a:pPr marL="263525" indent="-263525" fontAlgn="ctr">
              <a:lnSpc>
                <a:spcPct val="125000"/>
              </a:lnSpc>
              <a:buFont typeface="+mj-lt"/>
              <a:buAutoNum type="arabicPeriod"/>
            </a:pPr>
            <a:r>
              <a:rPr lang="en-US" sz="1400" dirty="0" smtClean="0">
                <a:solidFill>
                  <a:schemeClr val="tx1"/>
                </a:solidFill>
                <a:latin typeface="Huawei Sans" panose="020C0503030203020204" pitchFamily="34" charset="0"/>
              </a:rPr>
              <a:t>Check whether the IP addresses of terminals are assigned in </a:t>
            </a:r>
            <a:r>
              <a:rPr lang="en-US" sz="1400" dirty="0" err="1" smtClean="0">
                <a:solidFill>
                  <a:schemeClr val="tx1"/>
                </a:solidFill>
                <a:latin typeface="Huawei Sans" panose="020C0503030203020204" pitchFamily="34" charset="0"/>
              </a:rPr>
              <a:t>DHCP</a:t>
            </a:r>
            <a:r>
              <a:rPr lang="en-US" sz="1400" dirty="0" smtClean="0">
                <a:solidFill>
                  <a:schemeClr val="tx1"/>
                </a:solidFill>
                <a:latin typeface="Huawei Sans" panose="020C0503030203020204" pitchFamily="34" charset="0"/>
              </a:rPr>
              <a:t> or static mode.</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502267" y="1059713"/>
            <a:ext cx="3110065"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Analyze the network.</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 name="表格 3"/>
          <p:cNvGraphicFramePr>
            <a:graphicFrameLocks noGrp="1"/>
          </p:cNvGraphicFramePr>
          <p:nvPr>
            <p:extLst/>
          </p:nvPr>
        </p:nvGraphicFramePr>
        <p:xfrm>
          <a:off x="3717124" y="2221057"/>
          <a:ext cx="7903132" cy="3472170"/>
        </p:xfrm>
        <a:graphic>
          <a:graphicData uri="http://schemas.openxmlformats.org/drawingml/2006/table">
            <a:tbl>
              <a:tblPr firstRow="1" firstCol="1" lastRow="1" lastCol="1" bandRow="1" bandCol="1">
                <a:tableStyleId>{5940675A-B579-460E-94D1-54222C63F5DA}</a:tableStyleId>
              </a:tblPr>
              <a:tblGrid>
                <a:gridCol w="1772562"/>
                <a:gridCol w="3708743"/>
                <a:gridCol w="2421827"/>
              </a:tblGrid>
              <a:tr h="337024">
                <a:tc>
                  <a:txBody>
                    <a:bodyPr/>
                    <a:lstStyle/>
                    <a:p>
                      <a:pPr fontAlgn="ctr">
                        <a:lnSpc>
                          <a:spcPct val="100000"/>
                        </a:lnSpc>
                        <a:spcBef>
                          <a:spcPts val="0"/>
                        </a:spcBef>
                        <a:spcAft>
                          <a:spcPts val="0"/>
                        </a:spcAft>
                      </a:pPr>
                      <a:r>
                        <a:rPr lang="en-US" sz="1200" b="1" dirty="0" smtClean="0">
                          <a:latin typeface="Huawei Sans" panose="020C0503030203020204" pitchFamily="34" charset="0"/>
                        </a:rPr>
                        <a:t>Method</a:t>
                      </a:r>
                      <a:endParaRPr lang="en-US" sz="1200" b="1" dirty="0">
                        <a:latin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fontAlgn="ctr">
                        <a:lnSpc>
                          <a:spcPct val="100000"/>
                        </a:lnSpc>
                        <a:spcBef>
                          <a:spcPts val="0"/>
                        </a:spcBef>
                        <a:spcAft>
                          <a:spcPts val="0"/>
                        </a:spcAft>
                      </a:pPr>
                      <a:r>
                        <a:rPr lang="en-US" sz="1200" b="1" dirty="0" smtClean="0">
                          <a:latin typeface="Huawei Sans" panose="020C0503030203020204" pitchFamily="34" charset="0"/>
                        </a:rPr>
                        <a:t>Identifiable Terminal Type</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fontAlgn="ctr">
                        <a:lnSpc>
                          <a:spcPct val="100000"/>
                        </a:lnSpc>
                        <a:spcBef>
                          <a:spcPts val="0"/>
                        </a:spcBef>
                        <a:spcAft>
                          <a:spcPts val="0"/>
                        </a:spcAft>
                      </a:pPr>
                      <a:r>
                        <a:rPr lang="en-US" sz="1200" b="1" dirty="0" smtClean="0">
                          <a:latin typeface="Huawei Sans" panose="020C0503030203020204" pitchFamily="34" charset="0"/>
                        </a:rPr>
                        <a:t>Applicable Scenario</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459595">
                <a:tc>
                  <a:txBody>
                    <a:bodyPr/>
                    <a:lstStyle/>
                    <a:p>
                      <a:pPr fontAlgn="ctr">
                        <a:lnSpc>
                          <a:spcPct val="100000"/>
                        </a:lnSpc>
                        <a:spcBef>
                          <a:spcPts val="0"/>
                        </a:spcBef>
                        <a:spcAft>
                          <a:spcPts val="0"/>
                        </a:spcAft>
                      </a:pPr>
                      <a:r>
                        <a:rPr lang="en-US" sz="1200" dirty="0" smtClean="0">
                          <a:latin typeface="Huawei Sans" panose="020C0503030203020204" pitchFamily="34" charset="0"/>
                        </a:rPr>
                        <a:t>MAC </a:t>
                      </a:r>
                      <a:r>
                        <a:rPr lang="en-US" sz="1200" dirty="0" err="1" smtClean="0">
                          <a:latin typeface="Huawei Sans" panose="020C0503030203020204" pitchFamily="34" charset="0"/>
                        </a:rPr>
                        <a:t>OUI</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All IP terminals (only device vendors can be identified)</a:t>
                      </a:r>
                      <a:endParaRPr lang="en-US" sz="1200" dirty="0">
                        <a:latin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General scenarios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r>
              <a:tr h="459595">
                <a:tc>
                  <a:txBody>
                    <a:bodyPr/>
                    <a:lstStyle/>
                    <a:p>
                      <a:pPr fontAlgn="ctr">
                        <a:lnSpc>
                          <a:spcPct val="100000"/>
                        </a:lnSpc>
                        <a:spcBef>
                          <a:spcPts val="0"/>
                        </a:spcBef>
                        <a:spcAft>
                          <a:spcPts val="0"/>
                        </a:spcAft>
                      </a:pPr>
                      <a:r>
                        <a:rPr lang="en-US" sz="1200" dirty="0" smtClean="0">
                          <a:latin typeface="Huawei Sans" panose="020C0503030203020204" pitchFamily="34" charset="0"/>
                        </a:rPr>
                        <a:t>HTTP </a:t>
                      </a:r>
                      <a:r>
                        <a:rPr lang="en-US" sz="1200" dirty="0" err="1" smtClean="0">
                          <a:latin typeface="Huawei Sans" panose="020C0503030203020204" pitchFamily="34" charset="0"/>
                        </a:rPr>
                        <a:t>UserAgent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Mobile phones, tablets, PCs, and workstations, as well as intelligent audio and video terminals</a:t>
                      </a:r>
                      <a:endParaRPr lang="en-US" sz="1200" dirty="0">
                        <a:latin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Portal authentication scenarios only</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r>
              <a:tr h="578843">
                <a:tc>
                  <a:txBody>
                    <a:bodyPr/>
                    <a:lstStyle/>
                    <a:p>
                      <a:pPr fontAlgn="ctr">
                        <a:lnSpc>
                          <a:spcPct val="100000"/>
                        </a:lnSpc>
                        <a:spcBef>
                          <a:spcPts val="0"/>
                        </a:spcBef>
                        <a:spcAft>
                          <a:spcPts val="0"/>
                        </a:spcAft>
                      </a:pPr>
                      <a:r>
                        <a:rPr lang="en-US" sz="1200" dirty="0" err="1" smtClean="0">
                          <a:latin typeface="Huawei Sans" panose="020C0503030203020204" pitchFamily="34" charset="0"/>
                        </a:rPr>
                        <a:t>DHCP</a:t>
                      </a:r>
                      <a:r>
                        <a:rPr lang="en-US" sz="1200" dirty="0" smtClean="0">
                          <a:latin typeface="Huawei Sans" panose="020C0503030203020204" pitchFamily="34" charset="0"/>
                        </a:rPr>
                        <a:t> Option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Mobile phone, tablets, PCs, workstations, IP cameras, IP phones, printers, etc.</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Dynamic IP address assignment scenarios only</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r>
              <a:tr h="337024">
                <a:tc>
                  <a:txBody>
                    <a:bodyPr/>
                    <a:lstStyle/>
                    <a:p>
                      <a:pPr fontAlgn="ctr">
                        <a:lnSpc>
                          <a:spcPct val="100000"/>
                        </a:lnSpc>
                        <a:spcBef>
                          <a:spcPts val="0"/>
                        </a:spcBef>
                        <a:spcAft>
                          <a:spcPts val="0"/>
                        </a:spcAft>
                      </a:pPr>
                      <a:r>
                        <a:rPr lang="en-US" sz="1200" dirty="0" err="1" smtClean="0">
                          <a:latin typeface="Huawei Sans" panose="020C0503030203020204" pitchFamily="34" charset="0"/>
                        </a:rPr>
                        <a:t>LLDP</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IP phones, IP cameras, network devices, etc.</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General scenarios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r>
              <a:tr h="337024">
                <a:tc>
                  <a:txBody>
                    <a:bodyPr/>
                    <a:lstStyle/>
                    <a:p>
                      <a:pPr fontAlgn="ctr">
                        <a:lnSpc>
                          <a:spcPct val="100000"/>
                        </a:lnSpc>
                        <a:spcBef>
                          <a:spcPts val="0"/>
                        </a:spcBef>
                        <a:spcAft>
                          <a:spcPts val="0"/>
                        </a:spcAft>
                      </a:pPr>
                      <a:r>
                        <a:rPr lang="en-US" sz="1200" dirty="0" err="1" smtClean="0">
                          <a:latin typeface="Huawei Sans" panose="020C0503030203020204" pitchFamily="34" charset="0"/>
                        </a:rPr>
                        <a:t>mDNS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Apple devices, printers, IP cameras, etc.</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General scenarios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r>
              <a:tr h="292359">
                <a:tc>
                  <a:txBody>
                    <a:bodyPr/>
                    <a:lstStyle/>
                    <a:p>
                      <a:pPr fontAlgn="ctr">
                        <a:lnSpc>
                          <a:spcPct val="100000"/>
                        </a:lnSpc>
                        <a:spcBef>
                          <a:spcPts val="0"/>
                        </a:spcBef>
                        <a:spcAft>
                          <a:spcPts val="0"/>
                        </a:spcAft>
                      </a:pPr>
                      <a:r>
                        <a:rPr lang="en-US" sz="1200" dirty="0" smtClean="0">
                          <a:latin typeface="Huawei Sans" panose="020C0503030203020204" pitchFamily="34" charset="0"/>
                        </a:rPr>
                        <a:t>SNMP Query</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Network devices, printers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Local deployment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r>
              <a:tr h="670706">
                <a:tc>
                  <a:txBody>
                    <a:bodyPr/>
                    <a:lstStyle/>
                    <a:p>
                      <a:pPr fontAlgn="ctr">
                        <a:lnSpc>
                          <a:spcPct val="100000"/>
                        </a:lnSpc>
                        <a:spcBef>
                          <a:spcPts val="0"/>
                        </a:spcBef>
                        <a:spcAft>
                          <a:spcPts val="0"/>
                        </a:spcAft>
                      </a:pPr>
                      <a:r>
                        <a:rPr lang="en-US" sz="1200" dirty="0" smtClean="0">
                          <a:latin typeface="Huawei Sans" panose="020C0503030203020204" pitchFamily="34" charset="0"/>
                        </a:rPr>
                        <a:t>Nmap</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PCs, workstations, printers, IP phones, IP cameras, etc.</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Local deployment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8" name="圆角矩形 75"/>
          <p:cNvSpPr/>
          <p:nvPr/>
        </p:nvSpPr>
        <p:spPr bwMode="gray">
          <a:xfrm>
            <a:off x="3717125" y="1059713"/>
            <a:ext cx="7906390"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rPr>
              <a:t>Traverse items one by one according to the following table.</a:t>
            </a:r>
            <a:endParaRPr lang="en-US" altLang="zh-CN" sz="1600" dirty="0">
              <a:solidFill>
                <a:srgbClr val="30B5C5"/>
              </a:solidFill>
              <a:latin typeface="Huawei Sans" panose="020C0503030203020204" pitchFamily="34" charset="0"/>
              <a:sym typeface="Huawei Sans" panose="020C0503030203020204" pitchFamily="34" charset="0"/>
            </a:endParaRPr>
          </a:p>
        </p:txBody>
      </p:sp>
      <p:sp>
        <p:nvSpPr>
          <p:cNvPr id="9" name="圆角矩形 75"/>
          <p:cNvSpPr/>
          <p:nvPr/>
        </p:nvSpPr>
        <p:spPr bwMode="gray">
          <a:xfrm>
            <a:off x="3705217" y="1489455"/>
            <a:ext cx="7906391" cy="677601"/>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spcAft>
                <a:spcPts val="600"/>
              </a:spcAft>
            </a:pPr>
            <a:r>
              <a:rPr lang="en-US" sz="1200" dirty="0" smtClean="0">
                <a:solidFill>
                  <a:schemeClr val="tx1"/>
                </a:solidFill>
                <a:latin typeface="Huawei Sans" panose="020C0503030203020204" pitchFamily="34" charset="0"/>
              </a:rPr>
              <a:t>Based on the collected information, traverse the items listed in the following table one by one and select the required terminal identification methods. All the identification methods that meet requirements must be enabled.</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Oval 4"/>
          <p:cNvSpPr>
            <a:spLocks noChangeAspect="1"/>
          </p:cNvSpPr>
          <p:nvPr/>
        </p:nvSpPr>
        <p:spPr bwMode="gray">
          <a:xfrm>
            <a:off x="731721" y="1113713"/>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Oval 4"/>
          <p:cNvSpPr>
            <a:spLocks noChangeAspect="1"/>
          </p:cNvSpPr>
          <p:nvPr/>
        </p:nvSpPr>
        <p:spPr bwMode="gray">
          <a:xfrm>
            <a:off x="3841786" y="1113713"/>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五边形 13"/>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7438625" y="98481"/>
            <a:ext cx="2232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Authentication and Policy Management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9583301" y="98481"/>
            <a:ext cx="216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b="1" dirty="0" smtClean="0">
                <a:solidFill>
                  <a:schemeClr val="bg1"/>
                </a:solidFill>
                <a:latin typeface="Huawei Sans" panose="020C0503030203020204" pitchFamily="34" charset="0"/>
              </a:rPr>
              <a:t>Terminal Identification and Policy Automation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5402054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Terminal Identification Methods (2)</a:t>
            </a:r>
            <a:endParaRPr lang="en-US" altLang="zh-CN" dirty="0">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4294967295"/>
          </p:nvPr>
        </p:nvSpPr>
        <p:spPr bwMode="gray">
          <a:xfrm>
            <a:off x="455613" y="4046538"/>
            <a:ext cx="11293475" cy="1581150"/>
          </a:xfrm>
        </p:spPr>
        <p:txBody>
          <a:bodyPr>
            <a:noAutofit/>
          </a:bodyPr>
          <a:lstStyle/>
          <a:p>
            <a:pPr fontAlgn="ctr"/>
            <a:r>
              <a:rPr lang="en-US" sz="1600" dirty="0" smtClean="0">
                <a:latin typeface="Huawei Sans" panose="020C0503030203020204" pitchFamily="34" charset="0"/>
              </a:rPr>
              <a:t>If the network administrator cannot determine which terminal identification method is to be used, the following methods are recommended to be enabled: MAC </a:t>
            </a:r>
            <a:r>
              <a:rPr lang="en-US" sz="1600" dirty="0" err="1" smtClean="0">
                <a:latin typeface="Huawei Sans" panose="020C0503030203020204" pitchFamily="34" charset="0"/>
              </a:rPr>
              <a:t>OUI</a:t>
            </a:r>
            <a:r>
              <a:rPr lang="en-US" sz="1600" dirty="0" smtClean="0">
                <a:latin typeface="Huawei Sans" panose="020C0503030203020204" pitchFamily="34" charset="0"/>
              </a:rPr>
              <a:t>, HTTP </a:t>
            </a:r>
            <a:r>
              <a:rPr lang="en-US" sz="1600" dirty="0" err="1" smtClean="0">
                <a:latin typeface="Huawei Sans" panose="020C0503030203020204" pitchFamily="34" charset="0"/>
              </a:rPr>
              <a:t>UserAgent</a:t>
            </a:r>
            <a:r>
              <a:rPr lang="en-US" sz="1600" dirty="0" smtClean="0">
                <a:latin typeface="Huawei Sans" panose="020C0503030203020204" pitchFamily="34" charset="0"/>
              </a:rPr>
              <a:t>, </a:t>
            </a:r>
            <a:r>
              <a:rPr lang="en-US" sz="1600" dirty="0" err="1" smtClean="0">
                <a:latin typeface="Huawei Sans" panose="020C0503030203020204" pitchFamily="34" charset="0"/>
              </a:rPr>
              <a:t>DHCP</a:t>
            </a:r>
            <a:r>
              <a:rPr lang="en-US" sz="1600" dirty="0" smtClean="0">
                <a:latin typeface="Huawei Sans" panose="020C0503030203020204" pitchFamily="34" charset="0"/>
              </a:rPr>
              <a:t> Option, </a:t>
            </a:r>
            <a:r>
              <a:rPr lang="en-US" sz="1600" dirty="0" err="1" smtClean="0">
                <a:latin typeface="Huawei Sans" panose="020C0503030203020204" pitchFamily="34" charset="0"/>
              </a:rPr>
              <a:t>LLDP</a:t>
            </a:r>
            <a:r>
              <a:rPr lang="en-US" sz="1600" dirty="0" smtClean="0">
                <a:latin typeface="Huawei Sans" panose="020C0503030203020204" pitchFamily="34" charset="0"/>
              </a:rPr>
              <a:t>, and </a:t>
            </a:r>
            <a:r>
              <a:rPr lang="en-US" sz="1600" dirty="0" err="1" smtClean="0">
                <a:latin typeface="Huawei Sans" panose="020C0503030203020204" pitchFamily="34" charset="0"/>
              </a:rPr>
              <a:t>mDNS</a:t>
            </a:r>
            <a:r>
              <a:rPr lang="en-US" sz="1600" dirty="0" smtClean="0">
                <a:latin typeface="Huawei Sans" panose="020C0503030203020204" pitchFamily="34" charset="0"/>
              </a:rPr>
              <a:t>.</a:t>
            </a:r>
            <a:endParaRPr lang="en-US" altLang="zh-CN" sz="1600" dirty="0" smtClean="0">
              <a:latin typeface="Huawei Sans" panose="020C0503030203020204" pitchFamily="34" charset="0"/>
              <a:sym typeface="Huawei Sans" panose="020C0503030203020204" pitchFamily="34" charset="0"/>
            </a:endParaRPr>
          </a:p>
          <a:p>
            <a:pPr fontAlgn="ctr"/>
            <a:r>
              <a:rPr lang="en-US" sz="1600" dirty="0" smtClean="0">
                <a:latin typeface="Huawei Sans" panose="020C0503030203020204" pitchFamily="34" charset="0"/>
              </a:rPr>
              <a:t>It is recommended that Nmap be disabled by default because its identification period is long. If the preceding methods for passive fingerprint-based identification cannot meet requirements, enable Nmap.</a:t>
            </a:r>
            <a:endParaRPr lang="en-US" altLang="zh-CN" sz="1600" dirty="0" smtClean="0">
              <a:latin typeface="Huawei Sans" panose="020C0503030203020204" pitchFamily="34" charset="0"/>
              <a:sym typeface="Huawei Sans" panose="020C0503030203020204" pitchFamily="34" charset="0"/>
            </a:endParaRPr>
          </a:p>
          <a:p>
            <a:pPr fontAlgn="ctr"/>
            <a:endParaRPr lang="en-US" altLang="zh-CN" sz="1600" dirty="0" smtClean="0">
              <a:latin typeface="Huawei Sans" panose="020C0503030203020204" pitchFamily="34" charset="0"/>
              <a:sym typeface="Huawei Sans" panose="020C0503030203020204" pitchFamily="34" charset="0"/>
            </a:endParaRPr>
          </a:p>
          <a:p>
            <a:pPr fontAlgn="ctr"/>
            <a:endParaRPr lang="en-US" altLang="zh-CN" sz="1600" dirty="0">
              <a:latin typeface="Huawei Sans" panose="020C0503030203020204" pitchFamily="34" charset="0"/>
              <a:sym typeface="Huawei Sans" panose="020C0503030203020204" pitchFamily="34" charset="0"/>
            </a:endParaRPr>
          </a:p>
        </p:txBody>
      </p:sp>
      <p:sp>
        <p:nvSpPr>
          <p:cNvPr id="10" name="圆角矩形 75"/>
          <p:cNvSpPr/>
          <p:nvPr/>
        </p:nvSpPr>
        <p:spPr bwMode="gray">
          <a:xfrm>
            <a:off x="502268" y="1080430"/>
            <a:ext cx="11121247"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Enable the terminal identification function.</a:t>
            </a:r>
            <a:endParaRPr lang="en-US" altLang="zh-CN" sz="1600" dirty="0">
              <a:solidFill>
                <a:srgbClr val="30B5C5"/>
              </a:solidFill>
              <a:latin typeface="Huawei Sans" panose="020C0503030203020204" pitchFamily="34" charset="0"/>
            </a:endParaRPr>
          </a:p>
        </p:txBody>
      </p:sp>
      <p:graphicFrame>
        <p:nvGraphicFramePr>
          <p:cNvPr id="11" name="表格 10"/>
          <p:cNvGraphicFramePr>
            <a:graphicFrameLocks noGrp="1"/>
          </p:cNvGraphicFramePr>
          <p:nvPr>
            <p:extLst/>
          </p:nvPr>
        </p:nvGraphicFramePr>
        <p:xfrm>
          <a:off x="502268" y="1496249"/>
          <a:ext cx="11127187" cy="2338560"/>
        </p:xfrm>
        <a:graphic>
          <a:graphicData uri="http://schemas.openxmlformats.org/drawingml/2006/table">
            <a:tbl>
              <a:tblPr firstRow="1" firstCol="1" lastRow="1" lastCol="1" bandRow="1" bandCol="1">
                <a:tableStyleId>{5940675A-B579-460E-94D1-54222C63F5DA}</a:tableStyleId>
              </a:tblPr>
              <a:tblGrid>
                <a:gridCol w="1937467"/>
                <a:gridCol w="2606040"/>
                <a:gridCol w="6583680"/>
              </a:tblGrid>
              <a:tr h="0">
                <a:tc>
                  <a:txBody>
                    <a:bodyPr/>
                    <a:lstStyle/>
                    <a:p>
                      <a:pPr fontAlgn="ctr">
                        <a:lnSpc>
                          <a:spcPct val="100000"/>
                        </a:lnSpc>
                        <a:spcBef>
                          <a:spcPts val="0"/>
                        </a:spcBef>
                        <a:spcAft>
                          <a:spcPts val="0"/>
                        </a:spcAft>
                      </a:pPr>
                      <a:r>
                        <a:rPr lang="en-US" sz="1200" b="1" dirty="0" smtClean="0">
                          <a:latin typeface="Huawei Sans" panose="020C0503030203020204" pitchFamily="34" charset="0"/>
                        </a:rPr>
                        <a:t>Method</a:t>
                      </a:r>
                      <a:endParaRPr lang="en-US" sz="1200" b="1" dirty="0">
                        <a:latin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fontAlgn="ctr">
                        <a:lnSpc>
                          <a:spcPct val="100000"/>
                        </a:lnSpc>
                        <a:spcBef>
                          <a:spcPts val="0"/>
                        </a:spcBef>
                        <a:spcAft>
                          <a:spcPts val="0"/>
                        </a:spcAft>
                      </a:pPr>
                      <a:r>
                        <a:rPr lang="en-US" sz="1200" b="1" dirty="0" smtClean="0">
                          <a:latin typeface="Huawei Sans" panose="020C0503030203020204" pitchFamily="34" charset="0"/>
                        </a:rPr>
                        <a:t>Enabled On</a:t>
                      </a:r>
                      <a:endParaRPr lang="en-US" altLang="zh-CN" sz="1200" b="1" dirty="0">
                        <a:effectLst/>
                        <a:latin typeface="Huawei Sans" panose="020C0503030203020204" pitchFamily="34" charset="0"/>
                        <a:ea typeface="黑体" panose="02010609060101010101" pitchFamily="49" charset="-122"/>
                        <a:cs typeface="Book Antiqua" panose="02040602050305030304" pitchFamily="18"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fontAlgn="ctr">
                        <a:lnSpc>
                          <a:spcPct val="100000"/>
                        </a:lnSpc>
                        <a:spcBef>
                          <a:spcPts val="0"/>
                        </a:spcBef>
                        <a:spcAft>
                          <a:spcPts val="0"/>
                        </a:spcAft>
                      </a:pPr>
                      <a:r>
                        <a:rPr lang="en-US" sz="1200" b="1" dirty="0" smtClean="0">
                          <a:latin typeface="Huawei Sans" panose="020C0503030203020204" pitchFamily="34" charset="0"/>
                        </a:rPr>
                        <a:t>Other Functions to Be Enabled</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r>
              <a:tr h="0">
                <a:tc>
                  <a:txBody>
                    <a:bodyPr/>
                    <a:lstStyle/>
                    <a:p>
                      <a:pPr fontAlgn="ctr">
                        <a:lnSpc>
                          <a:spcPct val="100000"/>
                        </a:lnSpc>
                        <a:spcBef>
                          <a:spcPts val="0"/>
                        </a:spcBef>
                        <a:spcAft>
                          <a:spcPts val="0"/>
                        </a:spcAft>
                      </a:pPr>
                      <a:r>
                        <a:rPr lang="en-US" sz="1200" dirty="0" smtClean="0">
                          <a:latin typeface="Huawei Sans" panose="020C0503030203020204" pitchFamily="34" charset="0"/>
                        </a:rPr>
                        <a:t>MAC </a:t>
                      </a:r>
                      <a:r>
                        <a:rPr lang="en-US" sz="1200" dirty="0" err="1" smtClean="0">
                          <a:latin typeface="Huawei Sans" panose="020C0503030203020204" pitchFamily="34" charset="0"/>
                        </a:rPr>
                        <a:t>OUI</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Access switch and AP</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0">
                <a:tc>
                  <a:txBody>
                    <a:bodyPr/>
                    <a:lstStyle/>
                    <a:p>
                      <a:pPr fontAlgn="ctr">
                        <a:lnSpc>
                          <a:spcPct val="100000"/>
                        </a:lnSpc>
                        <a:spcBef>
                          <a:spcPts val="0"/>
                        </a:spcBef>
                        <a:spcAft>
                          <a:spcPts val="0"/>
                        </a:spcAft>
                      </a:pPr>
                      <a:r>
                        <a:rPr lang="en-US" sz="1200" dirty="0" smtClean="0">
                          <a:latin typeface="Huawei Sans" panose="020C0503030203020204" pitchFamily="34" charset="0"/>
                        </a:rPr>
                        <a:t>HTTP </a:t>
                      </a:r>
                      <a:r>
                        <a:rPr lang="en-US" sz="1200" dirty="0" err="1" smtClean="0">
                          <a:latin typeface="Huawei Sans" panose="020C0503030203020204" pitchFamily="34" charset="0"/>
                        </a:rPr>
                        <a:t>UserAgent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Portal authentication device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0">
                <a:tc>
                  <a:txBody>
                    <a:bodyPr/>
                    <a:lstStyle/>
                    <a:p>
                      <a:pPr fontAlgn="ctr">
                        <a:lnSpc>
                          <a:spcPct val="100000"/>
                        </a:lnSpc>
                        <a:spcBef>
                          <a:spcPts val="0"/>
                        </a:spcBef>
                        <a:spcAft>
                          <a:spcPts val="0"/>
                        </a:spcAft>
                      </a:pPr>
                      <a:r>
                        <a:rPr lang="en-US" sz="1200" dirty="0" err="1" smtClean="0">
                          <a:latin typeface="Huawei Sans" panose="020C0503030203020204" pitchFamily="34" charset="0"/>
                        </a:rPr>
                        <a:t>DHCP</a:t>
                      </a:r>
                      <a:r>
                        <a:rPr lang="en-US" sz="1200" dirty="0" smtClean="0">
                          <a:latin typeface="Huawei Sans" panose="020C0503030203020204" pitchFamily="34" charset="0"/>
                        </a:rPr>
                        <a:t> Option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Access switch and AP</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err="1" smtClean="0">
                          <a:latin typeface="Huawei Sans" panose="020C0503030203020204" pitchFamily="34" charset="0"/>
                        </a:rPr>
                        <a:t>DHCP</a:t>
                      </a:r>
                      <a:r>
                        <a:rPr lang="en-US" sz="1200" dirty="0" smtClean="0">
                          <a:latin typeface="Huawei Sans" panose="020C0503030203020204" pitchFamily="34" charset="0"/>
                        </a:rPr>
                        <a:t> snooping must be enabled on access switches. By default, </a:t>
                      </a:r>
                      <a:r>
                        <a:rPr lang="en-US" sz="1200" dirty="0" err="1" smtClean="0">
                          <a:latin typeface="Huawei Sans" panose="020C0503030203020204" pitchFamily="34" charset="0"/>
                        </a:rPr>
                        <a:t>DHCP</a:t>
                      </a:r>
                      <a:r>
                        <a:rPr lang="en-US" sz="1200" dirty="0" smtClean="0">
                          <a:latin typeface="Huawei Sans" panose="020C0503030203020204" pitchFamily="34" charset="0"/>
                        </a:rPr>
                        <a:t> snooping is already enabled on APs.</a:t>
                      </a:r>
                      <a:endParaRPr lang="en-US" sz="1200" dirty="0">
                        <a:latin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0">
                <a:tc>
                  <a:txBody>
                    <a:bodyPr/>
                    <a:lstStyle/>
                    <a:p>
                      <a:pPr fontAlgn="ctr">
                        <a:lnSpc>
                          <a:spcPct val="100000"/>
                        </a:lnSpc>
                        <a:spcBef>
                          <a:spcPts val="0"/>
                        </a:spcBef>
                        <a:spcAft>
                          <a:spcPts val="0"/>
                        </a:spcAft>
                      </a:pPr>
                      <a:r>
                        <a:rPr lang="en-US" sz="1200" dirty="0" err="1" smtClean="0">
                          <a:latin typeface="Huawei Sans" panose="020C0503030203020204" pitchFamily="34" charset="0"/>
                        </a:rPr>
                        <a:t>LLDP</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Access switch and AP</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sz="1200" dirty="0">
                        <a:latin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0">
                <a:tc>
                  <a:txBody>
                    <a:bodyPr/>
                    <a:lstStyle/>
                    <a:p>
                      <a:pPr fontAlgn="ctr">
                        <a:lnSpc>
                          <a:spcPct val="100000"/>
                        </a:lnSpc>
                        <a:spcBef>
                          <a:spcPts val="0"/>
                        </a:spcBef>
                        <a:spcAft>
                          <a:spcPts val="0"/>
                        </a:spcAft>
                      </a:pPr>
                      <a:r>
                        <a:rPr lang="en-US" sz="1200" dirty="0" err="1" smtClean="0">
                          <a:latin typeface="Huawei Sans" panose="020C0503030203020204" pitchFamily="34" charset="0"/>
                        </a:rPr>
                        <a:t>mDNS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Access switch and AP</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err="1" smtClean="0">
                          <a:latin typeface="Huawei Sans" panose="020C0503030203020204" pitchFamily="34" charset="0"/>
                        </a:rPr>
                        <a:t>mDNS</a:t>
                      </a:r>
                      <a:r>
                        <a:rPr lang="en-US" sz="1200" dirty="0" smtClean="0">
                          <a:latin typeface="Huawei Sans" panose="020C0503030203020204" pitchFamily="34" charset="0"/>
                        </a:rPr>
                        <a:t> snooping must be enabled on access switches and APs.</a:t>
                      </a:r>
                      <a:endParaRPr lang="en-US" sz="1200" dirty="0">
                        <a:latin typeface="Huawei Sans" panose="020C0503030203020204" pitchFamily="34" charset="0"/>
                      </a:endParaRPr>
                    </a:p>
                  </a:txBody>
                  <a:tcPr marL="108000" marR="108000" marT="36000" marB="36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0">
                <a:tc>
                  <a:txBody>
                    <a:bodyPr/>
                    <a:lstStyle/>
                    <a:p>
                      <a:pPr fontAlgn="ctr">
                        <a:lnSpc>
                          <a:spcPct val="100000"/>
                        </a:lnSpc>
                        <a:spcBef>
                          <a:spcPts val="0"/>
                        </a:spcBef>
                        <a:spcAft>
                          <a:spcPts val="0"/>
                        </a:spcAft>
                      </a:pPr>
                      <a:r>
                        <a:rPr lang="en-US" sz="1200" dirty="0" smtClean="0">
                          <a:latin typeface="Huawei Sans" panose="020C0503030203020204" pitchFamily="34" charset="0"/>
                        </a:rPr>
                        <a:t>SNMP Query</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Controller</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0">
                <a:tc>
                  <a:txBody>
                    <a:bodyPr/>
                    <a:lstStyle/>
                    <a:p>
                      <a:pPr fontAlgn="ctr">
                        <a:lnSpc>
                          <a:spcPct val="100000"/>
                        </a:lnSpc>
                        <a:spcBef>
                          <a:spcPts val="0"/>
                        </a:spcBef>
                        <a:spcAft>
                          <a:spcPts val="0"/>
                        </a:spcAft>
                      </a:pPr>
                      <a:r>
                        <a:rPr lang="en-US" sz="1200" dirty="0" smtClean="0">
                          <a:latin typeface="Huawei Sans" panose="020C0503030203020204" pitchFamily="34" charset="0"/>
                        </a:rPr>
                        <a:t>Nmap</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Controller</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4" name="Oval 4"/>
          <p:cNvSpPr>
            <a:spLocks noChangeAspect="1"/>
          </p:cNvSpPr>
          <p:nvPr/>
        </p:nvSpPr>
        <p:spPr bwMode="gray">
          <a:xfrm>
            <a:off x="731721" y="1134430"/>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五边形 11"/>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gray">
          <a:xfrm>
            <a:off x="7438625" y="98481"/>
            <a:ext cx="2232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Authentication and Policy Management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9583301" y="98481"/>
            <a:ext cx="216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b="1" dirty="0" smtClean="0">
                <a:solidFill>
                  <a:schemeClr val="bg1"/>
                </a:solidFill>
                <a:latin typeface="Huawei Sans" panose="020C0503030203020204" pitchFamily="34" charset="0"/>
              </a:rPr>
              <a:t>Terminal Identification and Policy Automation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918027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Huawei </a:t>
            </a:r>
            <a:r>
              <a:rPr lang="en-US" dirty="0" err="1" smtClean="0">
                <a:latin typeface="Huawei Sans" panose="020C0503030203020204" pitchFamily="34" charset="0"/>
              </a:rPr>
              <a:t>CloudCampus</a:t>
            </a:r>
            <a:r>
              <a:rPr lang="en-US" dirty="0" smtClean="0">
                <a:latin typeface="Huawei Sans" panose="020C0503030203020204" pitchFamily="34" charset="0"/>
              </a:rPr>
              <a:t> Solution Introduction</a:t>
            </a:r>
            <a:endParaRPr lang="en-US" altLang="zh-CN" dirty="0">
              <a:latin typeface="Huawei Sans" panose="020C0503030203020204" pitchFamily="34" charset="0"/>
              <a:sym typeface="Huawei Sans" panose="020C0503030203020204" pitchFamily="34" charset="0"/>
            </a:endParaRPr>
          </a:p>
        </p:txBody>
      </p:sp>
      <p:sp>
        <p:nvSpPr>
          <p:cNvPr id="97" name="文本占位符 96"/>
          <p:cNvSpPr>
            <a:spLocks noGrp="1"/>
          </p:cNvSpPr>
          <p:nvPr>
            <p:ph type="body" sz="quarter" idx="4294967295"/>
          </p:nvPr>
        </p:nvSpPr>
        <p:spPr bwMode="gray">
          <a:xfrm>
            <a:off x="6326188" y="2002671"/>
            <a:ext cx="5253281" cy="2852659"/>
          </a:xfrm>
        </p:spPr>
        <p:txBody>
          <a:bodyPr>
            <a:noAutofit/>
          </a:bodyPr>
          <a:lstStyle/>
          <a:p>
            <a:pPr marL="0" indent="0" algn="l" fontAlgn="ctr">
              <a:buNone/>
            </a:pPr>
            <a:r>
              <a:rPr lang="en-US" sz="1800" dirty="0" smtClean="0">
                <a:latin typeface="Huawei Sans" panose="020C0503030203020204" pitchFamily="34" charset="0"/>
              </a:rPr>
              <a:t>Huawei's </a:t>
            </a:r>
            <a:r>
              <a:rPr lang="en-US" sz="1800" dirty="0" err="1" smtClean="0">
                <a:latin typeface="Huawei Sans" panose="020C0503030203020204" pitchFamily="34" charset="0"/>
              </a:rPr>
              <a:t>CloudCampus</a:t>
            </a:r>
            <a:r>
              <a:rPr lang="en-US" sz="1800" dirty="0" smtClean="0">
                <a:latin typeface="Huawei Sans" panose="020C0503030203020204" pitchFamily="34" charset="0"/>
              </a:rPr>
              <a:t> Solution, ideal for campus networks of all sizes, introduces an </a:t>
            </a:r>
            <a:r>
              <a:rPr lang="en-US" sz="1800" dirty="0" err="1" smtClean="0">
                <a:latin typeface="Huawei Sans" panose="020C0503030203020204" pitchFamily="34" charset="0"/>
              </a:rPr>
              <a:t>IDN</a:t>
            </a:r>
            <a:r>
              <a:rPr lang="en-US" sz="1800" dirty="0" smtClean="0">
                <a:latin typeface="Huawei Sans" panose="020C0503030203020204" pitchFamily="34" charset="0"/>
              </a:rPr>
              <a:t> concept. By incorporating big data analytics and AI on the basis of cloud and SDN, Huawei's CloudCampus Solution helps enterprises build an intelligent, simplified, converged, open, and secure campus network. </a:t>
            </a:r>
            <a:endParaRPr lang="en-US" altLang="zh-CN" sz="1800" dirty="0" smtClean="0">
              <a:latin typeface="Huawei Sans" panose="020C0503030203020204" pitchFamily="34" charset="0"/>
              <a:sym typeface="Huawei Sans" panose="020C0503030203020204" pitchFamily="34" charset="0"/>
            </a:endParaRPr>
          </a:p>
        </p:txBody>
      </p:sp>
      <p:grpSp>
        <p:nvGrpSpPr>
          <p:cNvPr id="3" name="Group 165"/>
          <p:cNvGrpSpPr/>
          <p:nvPr/>
        </p:nvGrpSpPr>
        <p:grpSpPr bwMode="gray">
          <a:xfrm>
            <a:off x="2939869" y="3838399"/>
            <a:ext cx="1307763" cy="340548"/>
            <a:chOff x="-1233037" y="914446"/>
            <a:chExt cx="4919386" cy="778776"/>
          </a:xfrm>
        </p:grpSpPr>
        <p:cxnSp>
          <p:nvCxnSpPr>
            <p:cNvPr id="4" name="Straight Connector 166"/>
            <p:cNvCxnSpPr/>
            <p:nvPr/>
          </p:nvCxnSpPr>
          <p:spPr bwMode="gray">
            <a:xfrm flipH="1" flipV="1">
              <a:off x="-1233037" y="914446"/>
              <a:ext cx="786912"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5" name="Straight Connector 167"/>
            <p:cNvCxnSpPr/>
            <p:nvPr/>
          </p:nvCxnSpPr>
          <p:spPr bwMode="gray">
            <a:xfrm flipV="1">
              <a:off x="2899439" y="914446"/>
              <a:ext cx="786910"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bwMode="gray">
          <a:xfrm>
            <a:off x="4283982" y="3849091"/>
            <a:ext cx="93903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nvGrpSpPr>
          <p:cNvPr id="7" name="Group 165"/>
          <p:cNvGrpSpPr/>
          <p:nvPr/>
        </p:nvGrpSpPr>
        <p:grpSpPr bwMode="gray">
          <a:xfrm rot="10800000">
            <a:off x="4988582" y="3881176"/>
            <a:ext cx="523792" cy="340548"/>
            <a:chOff x="-1233037" y="914446"/>
            <a:chExt cx="1573823" cy="778776"/>
          </a:xfrm>
        </p:grpSpPr>
        <p:cxnSp>
          <p:nvCxnSpPr>
            <p:cNvPr id="8" name="Straight Connector 166"/>
            <p:cNvCxnSpPr/>
            <p:nvPr/>
          </p:nvCxnSpPr>
          <p:spPr bwMode="gray">
            <a:xfrm flipH="1" flipV="1">
              <a:off x="-1233037" y="914446"/>
              <a:ext cx="786912"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sp>
        <p:nvSpPr>
          <p:cNvPr id="10" name="圆角矩形 9"/>
          <p:cNvSpPr/>
          <p:nvPr/>
        </p:nvSpPr>
        <p:spPr bwMode="gray">
          <a:xfrm>
            <a:off x="479694" y="3394428"/>
            <a:ext cx="2415207"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连接符 10"/>
          <p:cNvCxnSpPr/>
          <p:nvPr/>
        </p:nvCxnSpPr>
        <p:spPr bwMode="gray">
          <a:xfrm flipV="1">
            <a:off x="1299785" y="3565971"/>
            <a:ext cx="0" cy="220134"/>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flipV="1">
            <a:off x="1852849" y="3565971"/>
            <a:ext cx="0" cy="220134"/>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7" idx="0"/>
            <a:endCxn id="51" idx="2"/>
          </p:cNvCxnSpPr>
          <p:nvPr/>
        </p:nvCxnSpPr>
        <p:spPr bwMode="gray">
          <a:xfrm flipV="1">
            <a:off x="754242" y="4393796"/>
            <a:ext cx="0" cy="29239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V="1">
            <a:off x="1304948" y="4393796"/>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flipV="1">
            <a:off x="1857929" y="4393796"/>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flipV="1">
            <a:off x="2408635" y="4393796"/>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bwMode="gray">
          <a:xfrm>
            <a:off x="769253" y="3801515"/>
            <a:ext cx="1101413" cy="488985"/>
            <a:chOff x="2498773" y="3870388"/>
            <a:chExt cx="1101413" cy="294842"/>
          </a:xfrm>
        </p:grpSpPr>
        <p:cxnSp>
          <p:nvCxnSpPr>
            <p:cNvPr id="18" name="直接连接符 17"/>
            <p:cNvCxnSpPr/>
            <p:nvPr/>
          </p:nvCxnSpPr>
          <p:spPr bwMode="gray">
            <a:xfrm>
              <a:off x="3044482" y="3870388"/>
              <a:ext cx="555704"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flipV="1">
              <a:off x="2498773"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V="1">
              <a:off x="3054477"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flipH="1">
              <a:off x="2498773" y="4165230"/>
              <a:ext cx="56072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bwMode="gray">
          <a:xfrm flipH="1">
            <a:off x="1304948" y="3801515"/>
            <a:ext cx="1101600" cy="488985"/>
            <a:chOff x="2498773" y="3870388"/>
            <a:chExt cx="1101413" cy="294842"/>
          </a:xfrm>
        </p:grpSpPr>
        <p:cxnSp>
          <p:nvCxnSpPr>
            <p:cNvPr id="23" name="直接连接符 22"/>
            <p:cNvCxnSpPr/>
            <p:nvPr/>
          </p:nvCxnSpPr>
          <p:spPr bwMode="gray">
            <a:xfrm>
              <a:off x="3044482" y="3870388"/>
              <a:ext cx="555704"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bwMode="gray">
            <a:xfrm flipV="1">
              <a:off x="2498773"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flipV="1">
              <a:off x="3054477"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flipH="1">
              <a:off x="2498773" y="4165230"/>
              <a:ext cx="56072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bwMode="gray">
          <a:xfrm>
            <a:off x="1687297" y="1161112"/>
            <a:ext cx="3413484" cy="1743308"/>
            <a:chOff x="1646359" y="1229197"/>
            <a:chExt cx="3413484" cy="1743308"/>
          </a:xfrm>
        </p:grpSpPr>
        <p:sp>
          <p:nvSpPr>
            <p:cNvPr id="28" name="TextBox 63"/>
            <p:cNvSpPr txBox="1"/>
            <p:nvPr/>
          </p:nvSpPr>
          <p:spPr bwMode="gray">
            <a:xfrm>
              <a:off x="2562421" y="1417879"/>
              <a:ext cx="891591" cy="307777"/>
            </a:xfrm>
            <a:prstGeom prst="rect">
              <a:avLst/>
            </a:prstGeom>
            <a:noFill/>
          </p:spPr>
          <p:txBody>
            <a:bodyPr wrap="none" rtlCol="0">
              <a:noAutofit/>
            </a:bodyPr>
            <a:lstStyle/>
            <a:p>
              <a:pPr algn="ctr" defTabSz="914112" fontAlgn="ctr"/>
              <a:r>
                <a:rPr lang="en-US" sz="1000" b="1" dirty="0" smtClean="0">
                  <a:latin typeface="Huawei Sans" panose="020C0503030203020204" pitchFamily="34" charset="0"/>
                </a:rPr>
                <a:t>Analysis</a:t>
              </a:r>
              <a:endParaRPr lang="en-US" altLang="zh-CN" sz="10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TextBox 63"/>
            <p:cNvSpPr txBox="1"/>
            <p:nvPr/>
          </p:nvSpPr>
          <p:spPr bwMode="gray">
            <a:xfrm>
              <a:off x="1646359" y="1945796"/>
              <a:ext cx="1342035" cy="307777"/>
            </a:xfrm>
            <a:prstGeom prst="rect">
              <a:avLst/>
            </a:prstGeom>
            <a:noFill/>
          </p:spPr>
          <p:txBody>
            <a:bodyPr wrap="none" rtlCol="0">
              <a:noAutofit/>
            </a:bodyPr>
            <a:lstStyle/>
            <a:p>
              <a:pPr algn="ctr" defTabSz="914112" fontAlgn="ctr"/>
              <a:r>
                <a:rPr lang="en-US" sz="1000" b="1" dirty="0" smtClean="0">
                  <a:latin typeface="Huawei Sans" panose="020C0503030203020204" pitchFamily="34" charset="0"/>
                </a:rPr>
                <a:t>Management</a:t>
              </a:r>
              <a:endParaRPr lang="en-US" altLang="zh-CN" sz="10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TextBox 63"/>
            <p:cNvSpPr txBox="1"/>
            <p:nvPr/>
          </p:nvSpPr>
          <p:spPr bwMode="gray">
            <a:xfrm>
              <a:off x="3034005" y="1852100"/>
              <a:ext cx="829073" cy="307777"/>
            </a:xfrm>
            <a:prstGeom prst="rect">
              <a:avLst/>
            </a:prstGeom>
            <a:noFill/>
          </p:spPr>
          <p:txBody>
            <a:bodyPr wrap="none" rtlCol="0">
              <a:noAutofit/>
            </a:bodyPr>
            <a:lstStyle/>
            <a:p>
              <a:pPr algn="ctr" defTabSz="914112" fontAlgn="ctr"/>
              <a:r>
                <a:rPr lang="en-US" sz="1000" b="1" dirty="0" smtClean="0">
                  <a:latin typeface="Huawei Sans" panose="020C0503030203020204" pitchFamily="34" charset="0"/>
                </a:rPr>
                <a:t>Control</a:t>
              </a:r>
              <a:endParaRPr lang="en-US" altLang="zh-CN" sz="10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Freeform 159"/>
            <p:cNvSpPr/>
            <p:nvPr/>
          </p:nvSpPr>
          <p:spPr bwMode="gray">
            <a:xfrm flipH="1">
              <a:off x="1702524" y="1229197"/>
              <a:ext cx="2971076" cy="15530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5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p:cNvSpPr/>
            <p:nvPr/>
          </p:nvSpPr>
          <p:spPr bwMode="gray">
            <a:xfrm>
              <a:off x="2792538" y="1813001"/>
              <a:ext cx="329184" cy="329184"/>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bwMode="gray">
            <a:xfrm>
              <a:off x="2895702" y="1747942"/>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a:off x="2731110" y="1916165"/>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a:spLocks noChangeAspect="1"/>
            </p:cNvSpPr>
            <p:nvPr/>
          </p:nvSpPr>
          <p:spPr bwMode="gray">
            <a:xfrm>
              <a:off x="3060294" y="1916165"/>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63"/>
            <p:cNvSpPr txBox="1"/>
            <p:nvPr/>
          </p:nvSpPr>
          <p:spPr bwMode="gray">
            <a:xfrm>
              <a:off x="1978286" y="2334567"/>
              <a:ext cx="447676" cy="228927"/>
            </a:xfrm>
            <a:prstGeom prst="roundRect">
              <a:avLst/>
            </a:prstGeom>
            <a:solidFill>
              <a:srgbClr val="56C4D2"/>
            </a:solidFill>
            <a:ln>
              <a:noFill/>
            </a:ln>
          </p:spPr>
          <p:txBody>
            <a:bodyPr wrap="none" rtlCol="0" anchor="ctr" anchorCtr="0">
              <a:noAutofit/>
            </a:bodyPr>
            <a:lstStyle/>
            <a:p>
              <a:pPr algn="ctr" defTabSz="914112" fontAlgn="ctr"/>
              <a:r>
                <a:rPr lang="en-US" sz="900" dirty="0" smtClean="0">
                  <a:solidFill>
                    <a:schemeClr val="bg1"/>
                  </a:solidFill>
                  <a:latin typeface="Huawei Sans" panose="020C0503030203020204" pitchFamily="34" charset="0"/>
                </a:rPr>
                <a:t>Design</a:t>
              </a:r>
              <a:endParaRPr lang="en-US" altLang="zh-CN" sz="9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TextBox 63"/>
            <p:cNvSpPr txBox="1"/>
            <p:nvPr/>
          </p:nvSpPr>
          <p:spPr bwMode="gray">
            <a:xfrm>
              <a:off x="2827622" y="2334567"/>
              <a:ext cx="720987" cy="228927"/>
            </a:xfrm>
            <a:prstGeom prst="roundRect">
              <a:avLst/>
            </a:prstGeom>
            <a:solidFill>
              <a:srgbClr val="56C4D2"/>
            </a:solidFill>
            <a:ln>
              <a:noFill/>
            </a:ln>
          </p:spPr>
          <p:txBody>
            <a:bodyPr wrap="none" rtlCol="0" anchor="ctr" anchorCtr="0">
              <a:noAutofit/>
            </a:bodyPr>
            <a:lstStyle/>
            <a:p>
              <a:pPr algn="ctr" defTabSz="914112" fontAlgn="ctr"/>
              <a:r>
                <a:rPr lang="en-US" sz="900" dirty="0" smtClean="0">
                  <a:solidFill>
                    <a:schemeClr val="bg1"/>
                  </a:solidFill>
                  <a:latin typeface="Huawei Sans" panose="020C0503030203020204" pitchFamily="34" charset="0"/>
                </a:rPr>
                <a:t>Deployment</a:t>
              </a:r>
              <a:endParaRPr lang="en-US" altLang="zh-CN" sz="9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TextBox 63"/>
            <p:cNvSpPr txBox="1"/>
            <p:nvPr/>
          </p:nvSpPr>
          <p:spPr bwMode="gray">
            <a:xfrm>
              <a:off x="3950268" y="2334567"/>
              <a:ext cx="447676" cy="228927"/>
            </a:xfrm>
            <a:prstGeom prst="roundRect">
              <a:avLst/>
            </a:prstGeom>
            <a:solidFill>
              <a:srgbClr val="56C4D2"/>
            </a:solidFill>
            <a:ln>
              <a:noFill/>
            </a:ln>
          </p:spPr>
          <p:txBody>
            <a:bodyPr wrap="none" rtlCol="0" anchor="ctr" anchorCtr="0">
              <a:noAutofit/>
            </a:bodyPr>
            <a:lstStyle/>
            <a:p>
              <a:pPr algn="ctr" defTabSz="914112" fontAlgn="ctr"/>
              <a:r>
                <a:rPr lang="en-US" sz="900" dirty="0" smtClean="0">
                  <a:solidFill>
                    <a:schemeClr val="bg1"/>
                  </a:solidFill>
                  <a:latin typeface="Huawei Sans" panose="020C0503030203020204" pitchFamily="34" charset="0"/>
                </a:rPr>
                <a:t>Policy</a:t>
              </a:r>
              <a:endParaRPr lang="en-US" altLang="zh-CN" sz="9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Right Arrow 158"/>
            <p:cNvSpPr/>
            <p:nvPr/>
          </p:nvSpPr>
          <p:spPr bwMode="gray">
            <a:xfrm>
              <a:off x="2344052" y="2330921"/>
              <a:ext cx="45773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ight Arrow 158"/>
            <p:cNvSpPr/>
            <p:nvPr/>
          </p:nvSpPr>
          <p:spPr bwMode="gray">
            <a:xfrm>
              <a:off x="3480875" y="2330921"/>
              <a:ext cx="45773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bwMode="gray">
            <a:xfrm>
              <a:off x="3411952" y="1483701"/>
              <a:ext cx="1647891" cy="326587"/>
            </a:xfrm>
            <a:prstGeom prst="roundRect">
              <a:avLst>
                <a:gd name="adj" fmla="val 50000"/>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0">
              <a:noAutofit/>
            </a:bodyPr>
            <a:lstStyle/>
            <a:p>
              <a:pPr algn="ctr" defTabSz="2436959" eaLnBrk="0" fontAlgn="ctr">
                <a:spcBef>
                  <a:spcPct val="0"/>
                </a:spcBef>
                <a:spcAft>
                  <a:spcPct val="0"/>
                </a:spcAft>
              </a:pPr>
              <a:r>
                <a:rPr lang="en-US" sz="1000" dirty="0" smtClean="0">
                  <a:solidFill>
                    <a:schemeClr val="bg1"/>
                  </a:solidFill>
                  <a:latin typeface="Huawei Sans" panose="020C0503030203020204" pitchFamily="34" charset="0"/>
                </a:rPr>
                <a:t>One-stop management platform</a:t>
              </a:r>
              <a:endParaRPr lang="en-US" altLang="zh-CN" sz="10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2" name="组合 41"/>
            <p:cNvGrpSpPr/>
            <p:nvPr/>
          </p:nvGrpSpPr>
          <p:grpSpPr bwMode="gray">
            <a:xfrm>
              <a:off x="2480791" y="2681575"/>
              <a:ext cx="1496420" cy="290930"/>
              <a:chOff x="1859158" y="3463346"/>
              <a:chExt cx="1496420" cy="290930"/>
            </a:xfrm>
          </p:grpSpPr>
          <p:sp>
            <p:nvSpPr>
              <p:cNvPr id="43" name="矩形 42"/>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43"/>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grpSp>
      <p:pic>
        <p:nvPicPr>
          <p:cNvPr id="45" name="Picture 3" descr="E:\01转移\PTT元素\射光-01.png"/>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gray">
          <a:xfrm rot="10800000">
            <a:off x="845036" y="2930296"/>
            <a:ext cx="4767929" cy="406785"/>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5"/>
          <p:cNvSpPr/>
          <p:nvPr/>
        </p:nvSpPr>
        <p:spPr bwMode="gray">
          <a:xfrm>
            <a:off x="2525121" y="3009726"/>
            <a:ext cx="1407758" cy="276999"/>
          </a:xfrm>
          <a:prstGeom prst="rect">
            <a:avLst/>
          </a:prstGeom>
          <a:noFill/>
          <a:ln>
            <a:noFill/>
          </a:ln>
          <a:effectLst/>
        </p:spPr>
        <p:txBody>
          <a:bodyPr wrap="none">
            <a:noAutofit/>
          </a:bodyPr>
          <a:lstStyle/>
          <a:p>
            <a:pPr algn="ctr" fontAlgn="ctr"/>
            <a:r>
              <a:rPr lang="en-US" sz="1050" b="1" dirty="0" err="1" smtClean="0">
                <a:solidFill>
                  <a:schemeClr val="bg1"/>
                </a:solidFill>
                <a:latin typeface="Huawei Sans" panose="020C0503030203020204" pitchFamily="34" charset="0"/>
              </a:rPr>
              <a:t>NETCONF</a:t>
            </a:r>
            <a:r>
              <a:rPr lang="en-US" sz="1050" b="1" dirty="0" smtClean="0">
                <a:solidFill>
                  <a:schemeClr val="bg1"/>
                </a:solidFill>
                <a:latin typeface="Huawei Sans" panose="020C0503030203020204" pitchFamily="34" charset="0"/>
              </a:rPr>
              <a:t>/YANG</a:t>
            </a:r>
            <a:endParaRPr lang="en-US" altLang="zh-CN" sz="105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47" name="图片 76" descr="接入交换机.png"/>
          <p:cNvPicPr>
            <a:picLocks noChangeAspect="1"/>
          </p:cNvPicPr>
          <p:nvPr/>
        </p:nvPicPr>
        <p:blipFill>
          <a:blip r:embed="rId5" cstate="print"/>
          <a:stretch>
            <a:fillRect/>
          </a:stretch>
        </p:blipFill>
        <p:spPr bwMode="gray">
          <a:xfrm>
            <a:off x="628285" y="4686188"/>
            <a:ext cx="251914" cy="206112"/>
          </a:xfrm>
          <a:prstGeom prst="rect">
            <a:avLst/>
          </a:prstGeom>
        </p:spPr>
      </p:pic>
      <p:pic>
        <p:nvPicPr>
          <p:cNvPr id="48" name="图片 105" descr="AP.png"/>
          <p:cNvPicPr>
            <a:picLocks noChangeAspect="1"/>
          </p:cNvPicPr>
          <p:nvPr/>
        </p:nvPicPr>
        <p:blipFill>
          <a:blip r:embed="rId6" cstate="print"/>
          <a:stretch>
            <a:fillRect/>
          </a:stretch>
        </p:blipFill>
        <p:spPr bwMode="gray">
          <a:xfrm>
            <a:off x="1178991" y="4673671"/>
            <a:ext cx="251914" cy="206112"/>
          </a:xfrm>
          <a:prstGeom prst="rect">
            <a:avLst/>
          </a:prstGeom>
        </p:spPr>
      </p:pic>
      <p:pic>
        <p:nvPicPr>
          <p:cNvPr id="49" name="图片 86" descr="核心交换机.png"/>
          <p:cNvPicPr>
            <a:picLocks noChangeAspect="1"/>
          </p:cNvPicPr>
          <p:nvPr/>
        </p:nvPicPr>
        <p:blipFill>
          <a:blip r:embed="rId7" cstate="print"/>
          <a:stretch>
            <a:fillRect/>
          </a:stretch>
        </p:blipFill>
        <p:spPr bwMode="gray">
          <a:xfrm>
            <a:off x="1178991" y="3686730"/>
            <a:ext cx="251914" cy="206112"/>
          </a:xfrm>
          <a:prstGeom prst="rect">
            <a:avLst/>
          </a:prstGeom>
          <a:ln>
            <a:noFill/>
          </a:ln>
        </p:spPr>
      </p:pic>
      <p:pic>
        <p:nvPicPr>
          <p:cNvPr id="50" name="图片 86" descr="核心交换机.png"/>
          <p:cNvPicPr>
            <a:picLocks noChangeAspect="1"/>
          </p:cNvPicPr>
          <p:nvPr/>
        </p:nvPicPr>
        <p:blipFill>
          <a:blip r:embed="rId7" cstate="print"/>
          <a:stretch>
            <a:fillRect/>
          </a:stretch>
        </p:blipFill>
        <p:spPr bwMode="gray">
          <a:xfrm>
            <a:off x="1732197" y="3686730"/>
            <a:ext cx="251914" cy="206112"/>
          </a:xfrm>
          <a:prstGeom prst="rect">
            <a:avLst/>
          </a:prstGeom>
          <a:ln>
            <a:noFill/>
          </a:ln>
        </p:spPr>
      </p:pic>
      <p:pic>
        <p:nvPicPr>
          <p:cNvPr id="51" name="图片 87" descr="汇聚交换机.png"/>
          <p:cNvPicPr>
            <a:picLocks noChangeAspect="1"/>
          </p:cNvPicPr>
          <p:nvPr/>
        </p:nvPicPr>
        <p:blipFill>
          <a:blip r:embed="rId8" cstate="print"/>
          <a:stretch>
            <a:fillRect/>
          </a:stretch>
        </p:blipFill>
        <p:spPr bwMode="gray">
          <a:xfrm>
            <a:off x="628285" y="4187684"/>
            <a:ext cx="251914" cy="206112"/>
          </a:xfrm>
          <a:prstGeom prst="rect">
            <a:avLst/>
          </a:prstGeom>
        </p:spPr>
      </p:pic>
      <p:pic>
        <p:nvPicPr>
          <p:cNvPr id="52" name="图片 87" descr="汇聚交换机.png"/>
          <p:cNvPicPr>
            <a:picLocks noChangeAspect="1"/>
          </p:cNvPicPr>
          <p:nvPr/>
        </p:nvPicPr>
        <p:blipFill>
          <a:blip r:embed="rId8" cstate="print"/>
          <a:stretch>
            <a:fillRect/>
          </a:stretch>
        </p:blipFill>
        <p:spPr bwMode="gray">
          <a:xfrm>
            <a:off x="1178991" y="4187684"/>
            <a:ext cx="251914" cy="206112"/>
          </a:xfrm>
          <a:prstGeom prst="rect">
            <a:avLst/>
          </a:prstGeom>
        </p:spPr>
      </p:pic>
      <p:pic>
        <p:nvPicPr>
          <p:cNvPr id="53" name="图片 76" descr="接入交换机.png"/>
          <p:cNvPicPr>
            <a:picLocks noChangeAspect="1"/>
          </p:cNvPicPr>
          <p:nvPr/>
        </p:nvPicPr>
        <p:blipFill>
          <a:blip r:embed="rId5" cstate="print"/>
          <a:stretch>
            <a:fillRect/>
          </a:stretch>
        </p:blipFill>
        <p:spPr bwMode="gray">
          <a:xfrm>
            <a:off x="1732197" y="4686188"/>
            <a:ext cx="251914" cy="206112"/>
          </a:xfrm>
          <a:prstGeom prst="rect">
            <a:avLst/>
          </a:prstGeom>
        </p:spPr>
      </p:pic>
      <p:pic>
        <p:nvPicPr>
          <p:cNvPr id="54" name="图片 105" descr="AP.png"/>
          <p:cNvPicPr>
            <a:picLocks noChangeAspect="1"/>
          </p:cNvPicPr>
          <p:nvPr/>
        </p:nvPicPr>
        <p:blipFill>
          <a:blip r:embed="rId6" cstate="print"/>
          <a:stretch>
            <a:fillRect/>
          </a:stretch>
        </p:blipFill>
        <p:spPr bwMode="gray">
          <a:xfrm>
            <a:off x="2285403" y="4673671"/>
            <a:ext cx="251914" cy="206112"/>
          </a:xfrm>
          <a:prstGeom prst="rect">
            <a:avLst/>
          </a:prstGeom>
        </p:spPr>
      </p:pic>
      <p:pic>
        <p:nvPicPr>
          <p:cNvPr id="55" name="图片 87" descr="汇聚交换机.png"/>
          <p:cNvPicPr>
            <a:picLocks noChangeAspect="1"/>
          </p:cNvPicPr>
          <p:nvPr/>
        </p:nvPicPr>
        <p:blipFill>
          <a:blip r:embed="rId8" cstate="print"/>
          <a:stretch>
            <a:fillRect/>
          </a:stretch>
        </p:blipFill>
        <p:spPr bwMode="gray">
          <a:xfrm>
            <a:off x="1732197" y="4187684"/>
            <a:ext cx="251914" cy="206112"/>
          </a:xfrm>
          <a:prstGeom prst="rect">
            <a:avLst/>
          </a:prstGeom>
        </p:spPr>
      </p:pic>
      <p:pic>
        <p:nvPicPr>
          <p:cNvPr id="56" name="图片 87" descr="汇聚交换机.png"/>
          <p:cNvPicPr>
            <a:picLocks noChangeAspect="1"/>
          </p:cNvPicPr>
          <p:nvPr/>
        </p:nvPicPr>
        <p:blipFill>
          <a:blip r:embed="rId8" cstate="print"/>
          <a:stretch>
            <a:fillRect/>
          </a:stretch>
        </p:blipFill>
        <p:spPr bwMode="gray">
          <a:xfrm>
            <a:off x="2285403" y="4187684"/>
            <a:ext cx="251914" cy="206112"/>
          </a:xfrm>
          <a:prstGeom prst="rect">
            <a:avLst/>
          </a:prstGeom>
        </p:spPr>
      </p:pic>
      <p:sp>
        <p:nvSpPr>
          <p:cNvPr id="57" name="梯形 56"/>
          <p:cNvSpPr/>
          <p:nvPr/>
        </p:nvSpPr>
        <p:spPr bwMode="gray">
          <a:xfrm>
            <a:off x="562362" y="4144762"/>
            <a:ext cx="2045370" cy="499842"/>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梯形 57"/>
          <p:cNvSpPr/>
          <p:nvPr/>
        </p:nvSpPr>
        <p:spPr bwMode="gray">
          <a:xfrm>
            <a:off x="562362" y="3621854"/>
            <a:ext cx="2045370"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4301911" y="3394428"/>
            <a:ext cx="1671700"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4160475" y="3744960"/>
            <a:ext cx="277105" cy="226723"/>
          </a:xfrm>
          <a:prstGeom prst="rect">
            <a:avLst/>
          </a:prstGeom>
          <a:noFill/>
        </p:spPr>
      </p:pic>
      <p:sp>
        <p:nvSpPr>
          <p:cNvPr id="61" name="Freeform 159"/>
          <p:cNvSpPr/>
          <p:nvPr/>
        </p:nvSpPr>
        <p:spPr bwMode="gray">
          <a:xfrm flipH="1">
            <a:off x="3117186" y="3925938"/>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050" b="1" dirty="0" smtClean="0">
                <a:solidFill>
                  <a:schemeClr val="bg1">
                    <a:lumMod val="50000"/>
                  </a:schemeClr>
                </a:solidFill>
                <a:latin typeface="Huawei Sans" panose="020C0503030203020204" pitchFamily="34" charset="0"/>
              </a:rPr>
              <a:t>WAN/</a:t>
            </a:r>
          </a:p>
          <a:p>
            <a:pPr algn="ctr" fontAlgn="ctr"/>
            <a:r>
              <a:rPr lang="en-US" sz="1050" b="1" dirty="0" smtClean="0">
                <a:solidFill>
                  <a:schemeClr val="bg1">
                    <a:lumMod val="50000"/>
                  </a:schemeClr>
                </a:solidFill>
                <a:latin typeface="Huawei Sans" panose="020C0503030203020204" pitchFamily="34" charset="0"/>
              </a:rPr>
              <a:t>Internet</a:t>
            </a:r>
            <a:endParaRPr lang="en-US" sz="1050" b="1" dirty="0">
              <a:solidFill>
                <a:schemeClr val="bg1">
                  <a:lumMod val="50000"/>
                </a:schemeClr>
              </a:solidFill>
              <a:latin typeface="Huawei Sans" panose="020C0503030203020204" pitchFamily="34" charset="0"/>
            </a:endParaRPr>
          </a:p>
        </p:txBody>
      </p:sp>
      <p:cxnSp>
        <p:nvCxnSpPr>
          <p:cNvPr id="62" name="直接连接符 61"/>
          <p:cNvCxnSpPr/>
          <p:nvPr/>
        </p:nvCxnSpPr>
        <p:spPr bwMode="gray">
          <a:xfrm>
            <a:off x="1299785" y="3565971"/>
            <a:ext cx="1374835"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endCxn id="64" idx="2"/>
          </p:cNvCxnSpPr>
          <p:nvPr/>
        </p:nvCxnSpPr>
        <p:spPr bwMode="gray">
          <a:xfrm>
            <a:off x="2674620" y="3565971"/>
            <a:ext cx="235981" cy="40571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pic>
        <p:nvPicPr>
          <p:cNvPr id="64"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2772048" y="3744960"/>
            <a:ext cx="277105" cy="226723"/>
          </a:xfrm>
          <a:prstGeom prst="rect">
            <a:avLst/>
          </a:prstGeom>
          <a:noFill/>
        </p:spPr>
      </p:pic>
      <p:pic>
        <p:nvPicPr>
          <p:cNvPr id="65" name="图片 105" descr="AP.png"/>
          <p:cNvPicPr>
            <a:picLocks noChangeAspect="1"/>
          </p:cNvPicPr>
          <p:nvPr/>
        </p:nvPicPr>
        <p:blipFill>
          <a:blip r:embed="rId6" cstate="print"/>
          <a:stretch>
            <a:fillRect/>
          </a:stretch>
        </p:blipFill>
        <p:spPr bwMode="gray">
          <a:xfrm>
            <a:off x="4848868" y="4206944"/>
            <a:ext cx="251914" cy="206112"/>
          </a:xfrm>
          <a:prstGeom prst="rect">
            <a:avLst/>
          </a:prstGeom>
        </p:spPr>
      </p:pic>
      <p:pic>
        <p:nvPicPr>
          <p:cNvPr id="66" name="图片 105" descr="AP.png"/>
          <p:cNvPicPr>
            <a:picLocks noChangeAspect="1"/>
          </p:cNvPicPr>
          <p:nvPr/>
        </p:nvPicPr>
        <p:blipFill>
          <a:blip r:embed="rId6" cstate="print"/>
          <a:stretch>
            <a:fillRect/>
          </a:stretch>
        </p:blipFill>
        <p:spPr bwMode="gray">
          <a:xfrm>
            <a:off x="5392354" y="4206944"/>
            <a:ext cx="251914" cy="206112"/>
          </a:xfrm>
          <a:prstGeom prst="rect">
            <a:avLst/>
          </a:prstGeom>
        </p:spPr>
      </p:pic>
      <p:pic>
        <p:nvPicPr>
          <p:cNvPr id="67" name="图片 76" descr="接入交换机.png"/>
          <p:cNvPicPr>
            <a:picLocks noChangeAspect="1"/>
          </p:cNvPicPr>
          <p:nvPr/>
        </p:nvPicPr>
        <p:blipFill>
          <a:blip r:embed="rId5" cstate="print"/>
          <a:stretch>
            <a:fillRect/>
          </a:stretch>
        </p:blipFill>
        <p:spPr bwMode="gray">
          <a:xfrm>
            <a:off x="5120611" y="3752281"/>
            <a:ext cx="251914" cy="206112"/>
          </a:xfrm>
          <a:prstGeom prst="rect">
            <a:avLst/>
          </a:prstGeom>
        </p:spPr>
      </p:pic>
      <p:sp>
        <p:nvSpPr>
          <p:cNvPr id="68" name="圆角矩形 67"/>
          <p:cNvSpPr/>
          <p:nvPr/>
        </p:nvSpPr>
        <p:spPr bwMode="gray">
          <a:xfrm>
            <a:off x="576607" y="3129850"/>
            <a:ext cx="1193590" cy="356160"/>
          </a:xfrm>
          <a:prstGeom prst="roundRect">
            <a:avLst/>
          </a:prstGeom>
          <a:solidFill>
            <a:schemeClr val="bg1">
              <a:lumMod val="50000"/>
            </a:schemeClr>
          </a:solidFill>
        </p:spPr>
        <p:txBody>
          <a:bodyPr wrap="square" lIns="0" tIns="0" rIns="0" bIns="0" anchor="ctr" anchorCtr="0">
            <a:noAutofit/>
          </a:bodyPr>
          <a:lstStyle/>
          <a:p>
            <a:pPr algn="ctr" fontAlgn="ctr"/>
            <a:r>
              <a:rPr lang="en-US" sz="1000" dirty="0" smtClean="0">
                <a:solidFill>
                  <a:schemeClr val="bg1"/>
                </a:solidFill>
                <a:latin typeface="Huawei Sans" panose="020C0503030203020204" pitchFamily="34" charset="0"/>
              </a:rPr>
              <a:t>Large- or medium-sized campus</a:t>
            </a:r>
            <a:endParaRPr lang="en-US" altLang="zh-CN" sz="10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9" name="圆角矩形 68"/>
          <p:cNvSpPr/>
          <p:nvPr/>
        </p:nvSpPr>
        <p:spPr bwMode="gray">
          <a:xfrm>
            <a:off x="4574987" y="3220206"/>
            <a:ext cx="1274592" cy="304702"/>
          </a:xfrm>
          <a:prstGeom prst="roundRect">
            <a:avLst/>
          </a:prstGeom>
          <a:solidFill>
            <a:schemeClr val="bg1">
              <a:lumMod val="50000"/>
            </a:schemeClr>
          </a:solidFill>
        </p:spPr>
        <p:txBody>
          <a:bodyPr wrap="square" lIns="0" tIns="0" rIns="0" bIns="0" anchor="ctr" anchorCtr="0">
            <a:noAutofit/>
          </a:bodyPr>
          <a:lstStyle/>
          <a:p>
            <a:pPr algn="ctr" fontAlgn="ctr"/>
            <a:r>
              <a:rPr lang="en-US" sz="1000" dirty="0" smtClean="0">
                <a:solidFill>
                  <a:schemeClr val="bg1"/>
                </a:solidFill>
                <a:latin typeface="Huawei Sans" panose="020C0503030203020204" pitchFamily="34" charset="0"/>
              </a:rPr>
              <a:t>Small- or medium-sized campus</a:t>
            </a:r>
            <a:endParaRPr lang="en-US" altLang="zh-CN" sz="10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0" name="圆角矩形 69"/>
          <p:cNvSpPr/>
          <p:nvPr/>
        </p:nvSpPr>
        <p:spPr bwMode="gray">
          <a:xfrm>
            <a:off x="3110668" y="3374264"/>
            <a:ext cx="1033343" cy="304087"/>
          </a:xfrm>
          <a:prstGeom prst="roundRect">
            <a:avLst/>
          </a:prstGeom>
          <a:solidFill>
            <a:schemeClr val="bg1">
              <a:lumMod val="50000"/>
            </a:schemeClr>
          </a:solidFill>
        </p:spPr>
        <p:txBody>
          <a:bodyPr wrap="square" lIns="0" tIns="0" rIns="0" bIns="0" anchor="ctr" anchorCtr="0">
            <a:noAutofit/>
          </a:bodyPr>
          <a:lstStyle/>
          <a:p>
            <a:pPr algn="ctr" fontAlgn="ctr"/>
            <a:r>
              <a:rPr lang="en-US" sz="1000" dirty="0" smtClean="0">
                <a:solidFill>
                  <a:schemeClr val="bg1"/>
                </a:solidFill>
                <a:latin typeface="Huawei Sans" panose="020C0503030203020204" pitchFamily="34" charset="0"/>
              </a:rPr>
              <a:t>Campus interconnection</a:t>
            </a:r>
            <a:endParaRPr lang="en-US" altLang="zh-CN" sz="10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1" name="圆角矩形 70"/>
          <p:cNvSpPr/>
          <p:nvPr/>
        </p:nvSpPr>
        <p:spPr bwMode="gray">
          <a:xfrm>
            <a:off x="1640477" y="3919846"/>
            <a:ext cx="954107" cy="189195"/>
          </a:xfrm>
          <a:prstGeom prst="roundRect">
            <a:avLst/>
          </a:prstGeom>
          <a:noFill/>
        </p:spPr>
        <p:txBody>
          <a:bodyPr wrap="none" anchor="ctr" anchorCtr="0">
            <a:noAutofit/>
          </a:bodyPr>
          <a:lstStyle/>
          <a:p>
            <a:pPr algn="ctr" fontAlgn="ctr"/>
            <a:r>
              <a:rPr lang="en-US" sz="1050" dirty="0" smtClean="0">
                <a:solidFill>
                  <a:srgbClr val="C7000B"/>
                </a:solidFill>
                <a:latin typeface="Huawei Sans" panose="020C0503030203020204" pitchFamily="34" charset="0"/>
              </a:rPr>
              <a:t>OA </a:t>
            </a:r>
            <a:r>
              <a:rPr lang="en-US" sz="1050" dirty="0" err="1" smtClean="0">
                <a:solidFill>
                  <a:srgbClr val="C7000B"/>
                </a:solidFill>
                <a:latin typeface="Huawei Sans" panose="020C0503030203020204" pitchFamily="34" charset="0"/>
              </a:rPr>
              <a:t>VN</a:t>
            </a:r>
            <a:endParaRPr lang="en-US" altLang="zh-CN" sz="10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2" name="圆角矩形 71"/>
          <p:cNvSpPr/>
          <p:nvPr/>
        </p:nvSpPr>
        <p:spPr bwMode="gray">
          <a:xfrm>
            <a:off x="1640477" y="4415666"/>
            <a:ext cx="954107" cy="189195"/>
          </a:xfrm>
          <a:prstGeom prst="roundRect">
            <a:avLst/>
          </a:prstGeom>
          <a:noFill/>
        </p:spPr>
        <p:txBody>
          <a:bodyPr wrap="none" anchor="ctr" anchorCtr="0">
            <a:noAutofit/>
          </a:bodyPr>
          <a:lstStyle/>
          <a:p>
            <a:pPr algn="ctr" fontAlgn="ctr"/>
            <a:r>
              <a:rPr lang="en-US" sz="1050" dirty="0" smtClean="0">
                <a:solidFill>
                  <a:srgbClr val="56C4D2"/>
                </a:solidFill>
                <a:latin typeface="Huawei Sans" panose="020C0503030203020204" pitchFamily="34" charset="0"/>
              </a:rPr>
              <a:t>R&amp;D </a:t>
            </a:r>
            <a:r>
              <a:rPr lang="en-US" sz="1050" dirty="0" err="1" smtClean="0">
                <a:solidFill>
                  <a:srgbClr val="56C4D2"/>
                </a:solidFill>
                <a:latin typeface="Huawei Sans" panose="020C0503030203020204" pitchFamily="34" charset="0"/>
              </a:rPr>
              <a:t>VN</a:t>
            </a:r>
            <a:endParaRPr lang="en-US" altLang="zh-CN" sz="1000" dirty="0">
              <a:solidFill>
                <a:srgbClr val="56C4D2"/>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3" name="梯形 72"/>
          <p:cNvSpPr/>
          <p:nvPr/>
        </p:nvSpPr>
        <p:spPr bwMode="gray">
          <a:xfrm>
            <a:off x="562362" y="5640717"/>
            <a:ext cx="3428844" cy="499842"/>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梯形 73"/>
          <p:cNvSpPr/>
          <p:nvPr/>
        </p:nvSpPr>
        <p:spPr bwMode="gray">
          <a:xfrm>
            <a:off x="562362" y="5117809"/>
            <a:ext cx="3428844"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bwMode="gray">
          <a:xfrm>
            <a:off x="640070" y="5393046"/>
            <a:ext cx="954107" cy="189195"/>
          </a:xfrm>
          <a:prstGeom prst="roundRect">
            <a:avLst/>
          </a:prstGeom>
          <a:noFill/>
        </p:spPr>
        <p:txBody>
          <a:bodyPr wrap="none" anchor="ctr" anchorCtr="0">
            <a:noAutofit/>
          </a:bodyPr>
          <a:lstStyle/>
          <a:p>
            <a:pPr algn="ctr" fontAlgn="ctr"/>
            <a:r>
              <a:rPr lang="en-US" sz="1050" dirty="0" smtClean="0">
                <a:solidFill>
                  <a:srgbClr val="C7000B"/>
                </a:solidFill>
                <a:latin typeface="Huawei Sans" panose="020C0503030203020204" pitchFamily="34" charset="0"/>
              </a:rPr>
              <a:t>OA </a:t>
            </a:r>
            <a:r>
              <a:rPr lang="en-US" sz="1050" dirty="0" err="1" smtClean="0">
                <a:solidFill>
                  <a:srgbClr val="C7000B"/>
                </a:solidFill>
                <a:latin typeface="Huawei Sans" panose="020C0503030203020204" pitchFamily="34" charset="0"/>
              </a:rPr>
              <a:t>VN</a:t>
            </a:r>
            <a:endParaRPr lang="en-US" altLang="zh-CN" sz="10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6" name="圆角矩形 75"/>
          <p:cNvSpPr/>
          <p:nvPr/>
        </p:nvSpPr>
        <p:spPr bwMode="gray">
          <a:xfrm>
            <a:off x="640070" y="5888866"/>
            <a:ext cx="954107" cy="189195"/>
          </a:xfrm>
          <a:prstGeom prst="roundRect">
            <a:avLst/>
          </a:prstGeom>
          <a:noFill/>
        </p:spPr>
        <p:txBody>
          <a:bodyPr wrap="none" anchor="ctr" anchorCtr="0">
            <a:noAutofit/>
          </a:bodyPr>
          <a:lstStyle/>
          <a:p>
            <a:pPr algn="ctr" fontAlgn="ctr"/>
            <a:r>
              <a:rPr lang="en-US" sz="1050" dirty="0" smtClean="0">
                <a:solidFill>
                  <a:srgbClr val="56C4D2"/>
                </a:solidFill>
                <a:latin typeface="Huawei Sans" panose="020C0503030203020204" pitchFamily="34" charset="0"/>
              </a:rPr>
              <a:t>R&amp;D </a:t>
            </a:r>
            <a:r>
              <a:rPr lang="en-US" sz="1050" dirty="0" err="1" smtClean="0">
                <a:solidFill>
                  <a:srgbClr val="56C4D2"/>
                </a:solidFill>
                <a:latin typeface="Huawei Sans" panose="020C0503030203020204" pitchFamily="34" charset="0"/>
              </a:rPr>
              <a:t>VN</a:t>
            </a:r>
            <a:endParaRPr lang="en-US" altLang="zh-CN" sz="1000" dirty="0">
              <a:solidFill>
                <a:srgbClr val="56C4D2"/>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7" name="圆角矩形 76"/>
          <p:cNvSpPr/>
          <p:nvPr/>
        </p:nvSpPr>
        <p:spPr bwMode="gray">
          <a:xfrm>
            <a:off x="1702772" y="5333058"/>
            <a:ext cx="592425" cy="249183"/>
          </a:xfrm>
          <a:prstGeom prst="roundRect">
            <a:avLst/>
          </a:prstGeom>
          <a:solidFill>
            <a:srgbClr val="FF9999"/>
          </a:solidFill>
        </p:spPr>
        <p:txBody>
          <a:bodyPr wrap="square" lIns="0" tIns="0" rIns="0" bIns="0" anchor="ctr" anchorCtr="0">
            <a:noAutofit/>
          </a:bodyPr>
          <a:lstStyle/>
          <a:p>
            <a:pPr algn="ctr" fontAlgn="ctr"/>
            <a:r>
              <a:rPr lang="en-US" sz="800" dirty="0" smtClean="0">
                <a:solidFill>
                  <a:schemeClr val="bg1"/>
                </a:solidFill>
                <a:latin typeface="Huawei Sans" panose="020C0503030203020204" pitchFamily="34" charset="0"/>
              </a:rPr>
              <a:t>Security group 1</a:t>
            </a:r>
            <a:endParaRPr lang="en-US" altLang="zh-CN" sz="7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8" name="圆角矩形 77"/>
          <p:cNvSpPr/>
          <p:nvPr/>
        </p:nvSpPr>
        <p:spPr bwMode="gray">
          <a:xfrm>
            <a:off x="2505043" y="5333058"/>
            <a:ext cx="592425" cy="249183"/>
          </a:xfrm>
          <a:prstGeom prst="roundRect">
            <a:avLst/>
          </a:prstGeom>
          <a:solidFill>
            <a:srgbClr val="FF9999"/>
          </a:solidFill>
        </p:spPr>
        <p:txBody>
          <a:bodyPr wrap="square" lIns="0" tIns="0" rIns="0" bIns="0" anchor="ctr" anchorCtr="0">
            <a:noAutofit/>
          </a:bodyPr>
          <a:lstStyle/>
          <a:p>
            <a:pPr algn="ctr" fontAlgn="ctr"/>
            <a:r>
              <a:rPr lang="en-US" sz="800" dirty="0" smtClean="0">
                <a:solidFill>
                  <a:schemeClr val="bg1"/>
                </a:solidFill>
                <a:latin typeface="Huawei Sans" panose="020C0503030203020204" pitchFamily="34" charset="0"/>
              </a:rPr>
              <a:t>Security group 2</a:t>
            </a:r>
            <a:endParaRPr lang="en-US" altLang="zh-CN" sz="7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9" name="圆角矩形 78"/>
          <p:cNvSpPr/>
          <p:nvPr/>
        </p:nvSpPr>
        <p:spPr bwMode="gray">
          <a:xfrm>
            <a:off x="3307314" y="5333058"/>
            <a:ext cx="592425" cy="249183"/>
          </a:xfrm>
          <a:prstGeom prst="roundRect">
            <a:avLst/>
          </a:prstGeom>
          <a:solidFill>
            <a:srgbClr val="FF9999"/>
          </a:solidFill>
        </p:spPr>
        <p:txBody>
          <a:bodyPr wrap="square" lIns="0" tIns="0" rIns="0" bIns="0" anchor="ctr" anchorCtr="0">
            <a:noAutofit/>
          </a:bodyPr>
          <a:lstStyle/>
          <a:p>
            <a:pPr algn="ctr" fontAlgn="ctr"/>
            <a:r>
              <a:rPr lang="en-US" sz="800" dirty="0" smtClean="0">
                <a:solidFill>
                  <a:schemeClr val="bg1"/>
                </a:solidFill>
                <a:latin typeface="Huawei Sans" panose="020C0503030203020204" pitchFamily="34" charset="0"/>
              </a:rPr>
              <a:t>Security group 3</a:t>
            </a:r>
            <a:endParaRPr lang="en-US" altLang="zh-CN" sz="7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0" name="圆角矩形 79"/>
          <p:cNvSpPr/>
          <p:nvPr/>
        </p:nvSpPr>
        <p:spPr bwMode="gray">
          <a:xfrm>
            <a:off x="1702772" y="5888866"/>
            <a:ext cx="592425" cy="251693"/>
          </a:xfrm>
          <a:prstGeom prst="roundRect">
            <a:avLst/>
          </a:prstGeom>
          <a:solidFill>
            <a:schemeClr val="accent1">
              <a:lumMod val="60000"/>
              <a:lumOff val="40000"/>
            </a:schemeClr>
          </a:solidFill>
        </p:spPr>
        <p:txBody>
          <a:bodyPr wrap="square" lIns="0" tIns="0" rIns="0" bIns="0" anchor="ctr" anchorCtr="0">
            <a:noAutofit/>
          </a:bodyPr>
          <a:lstStyle/>
          <a:p>
            <a:pPr algn="ctr" fontAlgn="ctr"/>
            <a:r>
              <a:rPr lang="en-US" sz="800" dirty="0" smtClean="0">
                <a:solidFill>
                  <a:schemeClr val="bg1"/>
                </a:solidFill>
                <a:latin typeface="Huawei Sans" panose="020C0503030203020204" pitchFamily="34" charset="0"/>
              </a:rPr>
              <a:t>Security group 4</a:t>
            </a:r>
            <a:endParaRPr lang="en-US" altLang="zh-CN" sz="7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1" name="圆角矩形 80"/>
          <p:cNvSpPr/>
          <p:nvPr/>
        </p:nvSpPr>
        <p:spPr bwMode="gray">
          <a:xfrm>
            <a:off x="3308854" y="5888866"/>
            <a:ext cx="592425" cy="251693"/>
          </a:xfrm>
          <a:prstGeom prst="roundRect">
            <a:avLst/>
          </a:prstGeom>
          <a:solidFill>
            <a:schemeClr val="accent1">
              <a:lumMod val="60000"/>
              <a:lumOff val="40000"/>
            </a:schemeClr>
          </a:solidFill>
        </p:spPr>
        <p:txBody>
          <a:bodyPr wrap="square" lIns="0" tIns="0" rIns="0" bIns="0" anchor="ctr" anchorCtr="0">
            <a:noAutofit/>
          </a:bodyPr>
          <a:lstStyle/>
          <a:p>
            <a:pPr algn="ctr" fontAlgn="ctr"/>
            <a:r>
              <a:rPr lang="en-US" sz="800" dirty="0" smtClean="0">
                <a:solidFill>
                  <a:schemeClr val="bg1"/>
                </a:solidFill>
                <a:latin typeface="Huawei Sans" panose="020C0503030203020204" pitchFamily="34" charset="0"/>
              </a:rPr>
              <a:t>Security group 5</a:t>
            </a:r>
            <a:endParaRPr lang="en-US" altLang="zh-CN" sz="7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2" name="弧形 81"/>
          <p:cNvSpPr/>
          <p:nvPr/>
        </p:nvSpPr>
        <p:spPr bwMode="gray">
          <a:xfrm>
            <a:off x="2085303" y="5117809"/>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弧形 82"/>
          <p:cNvSpPr/>
          <p:nvPr/>
        </p:nvSpPr>
        <p:spPr bwMode="gray">
          <a:xfrm>
            <a:off x="2906771" y="5117809"/>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弧形 83"/>
          <p:cNvSpPr/>
          <p:nvPr/>
        </p:nvSpPr>
        <p:spPr bwMode="gray">
          <a:xfrm>
            <a:off x="2215740" y="5690792"/>
            <a:ext cx="1152162"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a:grpSpLocks noChangeAspect="1"/>
          </p:cNvGrpSpPr>
          <p:nvPr/>
        </p:nvGrpSpPr>
        <p:grpSpPr bwMode="gray">
          <a:xfrm>
            <a:off x="2310555" y="5052167"/>
            <a:ext cx="166104" cy="166104"/>
            <a:chOff x="10441953" y="5633214"/>
            <a:chExt cx="264000" cy="264000"/>
          </a:xfrm>
        </p:grpSpPr>
        <p:sp>
          <p:nvSpPr>
            <p:cNvPr id="86" name="椭圆 85"/>
            <p:cNvSpPr>
              <a:spLocks noChangeAspect="1"/>
            </p:cNvSpPr>
            <p:nvPr/>
          </p:nvSpPr>
          <p:spPr bwMode="gray">
            <a:xfrm>
              <a:off x="10441953" y="5633214"/>
              <a:ext cx="264000" cy="264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任意多边形 86"/>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127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8" name="组合 28"/>
          <p:cNvGrpSpPr/>
          <p:nvPr/>
        </p:nvGrpSpPr>
        <p:grpSpPr bwMode="gray">
          <a:xfrm>
            <a:off x="3106824" y="5054763"/>
            <a:ext cx="163115" cy="163118"/>
            <a:chOff x="5076056" y="3356992"/>
            <a:chExt cx="436268" cy="436277"/>
          </a:xfrm>
        </p:grpSpPr>
        <p:sp>
          <p:nvSpPr>
            <p:cNvPr id="8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禁止符 23"/>
            <p:cNvSpPr/>
            <p:nvPr/>
          </p:nvSpPr>
          <p:spPr bwMode="gray">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1" name="组合 28"/>
          <p:cNvGrpSpPr/>
          <p:nvPr/>
        </p:nvGrpSpPr>
        <p:grpSpPr bwMode="gray">
          <a:xfrm>
            <a:off x="2719697" y="5640717"/>
            <a:ext cx="163115" cy="163118"/>
            <a:chOff x="5076056" y="3356992"/>
            <a:chExt cx="436268" cy="436277"/>
          </a:xfrm>
        </p:grpSpPr>
        <p:sp>
          <p:nvSpPr>
            <p:cNvPr id="92"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禁止符 23"/>
            <p:cNvSpPr/>
            <p:nvPr/>
          </p:nvSpPr>
          <p:spPr bwMode="gray">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4" name="矩形 93"/>
          <p:cNvSpPr/>
          <p:nvPr/>
        </p:nvSpPr>
        <p:spPr bwMode="gray">
          <a:xfrm>
            <a:off x="4128071" y="5300729"/>
            <a:ext cx="1694816" cy="784830"/>
          </a:xfrm>
          <a:prstGeom prst="rect">
            <a:avLst/>
          </a:prstGeom>
        </p:spPr>
        <p:txBody>
          <a:bodyPr wrap="square">
            <a:noAutofit/>
          </a:bodyPr>
          <a:lstStyle/>
          <a:p>
            <a:pPr marL="171450" indent="-171450" fontAlgn="ctr">
              <a:lnSpc>
                <a:spcPts val="1800"/>
              </a:lnSpc>
              <a:buSzPct val="60000"/>
              <a:buFont typeface="Wingdings" panose="05000000000000000000" pitchFamily="2" charset="2"/>
              <a:buChar char="l"/>
            </a:pPr>
            <a:r>
              <a:rPr lang="en-US" sz="1050" dirty="0" smtClean="0">
                <a:latin typeface="Huawei Sans" panose="020C0503030203020204" pitchFamily="34" charset="0"/>
              </a:rPr>
              <a:t>Access policy</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ts val="1800"/>
              </a:lnSpc>
              <a:buSzPct val="60000"/>
              <a:buFont typeface="Wingdings" panose="05000000000000000000" pitchFamily="2" charset="2"/>
              <a:buChar char="l"/>
            </a:pPr>
            <a:r>
              <a:rPr lang="en-US" sz="1050" dirty="0" smtClean="0">
                <a:latin typeface="Huawei Sans" panose="020C0503030203020204" pitchFamily="34" charset="0"/>
              </a:rPr>
              <a:t>Bandwidth</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ts val="1800"/>
              </a:lnSpc>
              <a:buSzPct val="60000"/>
              <a:buFont typeface="Wingdings" panose="05000000000000000000" pitchFamily="2" charset="2"/>
              <a:buChar char="l"/>
            </a:pPr>
            <a:r>
              <a:rPr lang="en-US" sz="1050" dirty="0" smtClean="0">
                <a:latin typeface="Huawei Sans" panose="020C0503030203020204" pitchFamily="34" charset="0"/>
              </a:rPr>
              <a:t>Priority</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2377031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Terminal Policy Design</a:t>
            </a:r>
            <a:endParaRPr lang="en-US" altLang="zh-CN" dirty="0">
              <a:latin typeface="Huawei Sans" panose="020C0503030203020204" pitchFamily="34" charset="0"/>
              <a:sym typeface="Huawei Sans" panose="020C0503030203020204" pitchFamily="34" charset="0"/>
            </a:endParaRPr>
          </a:p>
        </p:txBody>
      </p:sp>
      <p:sp>
        <p:nvSpPr>
          <p:cNvPr id="4" name="文本占位符 3"/>
          <p:cNvSpPr>
            <a:spLocks noGrp="1"/>
          </p:cNvSpPr>
          <p:nvPr>
            <p:ph type="body" sz="quarter" idx="10"/>
          </p:nvPr>
        </p:nvSpPr>
        <p:spPr bwMode="gray">
          <a:xfrm>
            <a:off x="442913" y="1052514"/>
            <a:ext cx="11306175" cy="1281111"/>
          </a:xfrm>
        </p:spPr>
        <p:txBody>
          <a:bodyPr>
            <a:noAutofit/>
          </a:bodyPr>
          <a:lstStyle/>
          <a:p>
            <a:pPr fontAlgn="ctr"/>
            <a:r>
              <a:rPr lang="en-US" sz="1400" dirty="0" smtClean="0">
                <a:latin typeface="Huawei Sans" panose="020C0503030203020204" pitchFamily="34" charset="0"/>
              </a:rPr>
              <a:t>The network administrator can use </a:t>
            </a:r>
            <a:r>
              <a:rPr lang="en-US" sz="1400" dirty="0" err="1" smtClean="0">
                <a:latin typeface="Huawei Sans" panose="020C0503030203020204" pitchFamily="34" charset="0"/>
              </a:rPr>
              <a:t>iMaster</a:t>
            </a:r>
            <a:r>
              <a:rPr lang="en-US" sz="1400" dirty="0" smtClean="0">
                <a:latin typeface="Huawei Sans" panose="020C0503030203020204" pitchFamily="34" charset="0"/>
              </a:rPr>
              <a:t> </a:t>
            </a:r>
            <a:r>
              <a:rPr lang="en-US" sz="1400" dirty="0" err="1" smtClean="0">
                <a:latin typeface="Huawei Sans" panose="020C0503030203020204" pitchFamily="34" charset="0"/>
              </a:rPr>
              <a:t>NCE</a:t>
            </a:r>
            <a:r>
              <a:rPr lang="en-US" sz="1400" dirty="0" smtClean="0">
                <a:latin typeface="Huawei Sans" panose="020C0503030203020204" pitchFamily="34" charset="0"/>
              </a:rPr>
              <a:t>-Campus to automatically deliver policies to terminals, without the need to manually configure different services and policies for each type of service terminals. </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Terminal policies can be delivered based on the terminal type, operating system, or vendor.</a:t>
            </a:r>
            <a:endParaRPr lang="en-US" altLang="zh-CN" sz="1400" dirty="0">
              <a:latin typeface="Huawei Sans" panose="020C0503030203020204" pitchFamily="34" charset="0"/>
            </a:endParaRPr>
          </a:p>
        </p:txBody>
      </p:sp>
      <p:sp>
        <p:nvSpPr>
          <p:cNvPr id="6" name="圆角矩形 75"/>
          <p:cNvSpPr/>
          <p:nvPr/>
        </p:nvSpPr>
        <p:spPr bwMode="gray">
          <a:xfrm>
            <a:off x="545688" y="2919510"/>
            <a:ext cx="5013864" cy="2201606"/>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noAutofit/>
          </a:bodyPr>
          <a:lstStyle/>
          <a:p>
            <a:pPr marL="179388" indent="-179388" fontAlgn="ctr">
              <a:lnSpc>
                <a:spcPts val="18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Enable automatic policy delivery based on terminal types to authorize policies depending on access authentication.</a:t>
            </a:r>
            <a:endParaRPr lang="en-US" altLang="zh-CN" sz="1400" dirty="0" smtClean="0">
              <a:solidFill>
                <a:schemeClr val="tx1"/>
              </a:solidFill>
              <a:latin typeface="Huawei Sans" panose="020C0503030203020204" pitchFamily="34" charset="0"/>
              <a:ea typeface="微软雅黑" panose="020B0503020204020204" pitchFamily="34" charset="-122"/>
              <a:cs typeface="Arial" panose="020B0604020202020204" pitchFamily="34" charset="0"/>
            </a:endParaRPr>
          </a:p>
          <a:p>
            <a:pPr marL="179388" indent="-179388" fontAlgn="ctr">
              <a:lnSpc>
                <a:spcPts val="18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Deploy admission authentication on access switches and APs.</a:t>
            </a:r>
            <a:endParaRPr lang="en-US" altLang="zh-CN" sz="1400" dirty="0" smtClean="0">
              <a:solidFill>
                <a:schemeClr val="tx1"/>
              </a:solidFill>
              <a:latin typeface="Huawei Sans" panose="020C0503030203020204" pitchFamily="34" charset="0"/>
              <a:ea typeface="微软雅黑" panose="020B0503020204020204" pitchFamily="34" charset="-122"/>
              <a:cs typeface="Arial" panose="020B0604020202020204" pitchFamily="34" charset="0"/>
            </a:endParaRPr>
          </a:p>
          <a:p>
            <a:pPr marL="179388" indent="-179388" fontAlgn="ctr">
              <a:lnSpc>
                <a:spcPts val="18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Enable MAC address authentication on access switches and APs when dumb terminals are deployed.</a:t>
            </a:r>
            <a:endParaRPr lang="en-US" altLang="zh-CN" sz="1400" dirty="0">
              <a:solidFill>
                <a:schemeClr val="tx1"/>
              </a:solidFill>
              <a:latin typeface="Huawei Sans" panose="020C0503030203020204" pitchFamily="34" charset="0"/>
            </a:endParaRPr>
          </a:p>
        </p:txBody>
      </p:sp>
      <p:sp>
        <p:nvSpPr>
          <p:cNvPr id="7" name="圆角矩形 75"/>
          <p:cNvSpPr/>
          <p:nvPr/>
        </p:nvSpPr>
        <p:spPr bwMode="gray">
          <a:xfrm>
            <a:off x="545688" y="2510133"/>
            <a:ext cx="5013864"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Perform policy design.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545688" y="5344336"/>
            <a:ext cx="5013864"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Enable the terminal identification function on the network.</a:t>
            </a:r>
            <a:endParaRPr lang="en-US" altLang="zh-CN" sz="1200" dirty="0">
              <a:solidFill>
                <a:srgbClr val="30B5C5"/>
              </a:solidFill>
              <a:latin typeface="Huawei Sans" panose="020C0503030203020204" pitchFamily="34" charset="0"/>
            </a:endParaRPr>
          </a:p>
        </p:txBody>
      </p:sp>
      <p:sp>
        <p:nvSpPr>
          <p:cNvPr id="11" name="圆角矩形 75"/>
          <p:cNvSpPr/>
          <p:nvPr/>
        </p:nvSpPr>
        <p:spPr bwMode="gray">
          <a:xfrm>
            <a:off x="6181344" y="2510133"/>
            <a:ext cx="5440680" cy="651042"/>
          </a:xfrm>
          <a:prstGeom prst="roundRect">
            <a:avLst>
              <a:gd name="adj" fmla="val 5992"/>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fontAlgn="ctr"/>
            <a:r>
              <a:rPr lang="en-US" sz="1200" dirty="0" smtClean="0">
                <a:solidFill>
                  <a:srgbClr val="30B5C5"/>
                </a:solidFill>
                <a:latin typeface="Huawei Sans" panose="020C0503030203020204" pitchFamily="34" charset="0"/>
              </a:rPr>
              <a:t>Sort out the types of terminals that require automatic policy delivery on the network, design corresponding authorization policies, and configure the policies on </a:t>
            </a:r>
            <a:r>
              <a:rPr lang="en-US" sz="1200" dirty="0" err="1" smtClean="0">
                <a:solidFill>
                  <a:srgbClr val="30B5C5"/>
                </a:solidFill>
                <a:latin typeface="Huawei Sans" panose="020C0503030203020204" pitchFamily="34" charset="0"/>
              </a:rPr>
              <a:t>iMaster</a:t>
            </a:r>
            <a:r>
              <a:rPr lang="en-US" sz="1200" dirty="0" smtClean="0">
                <a:solidFill>
                  <a:srgbClr val="30B5C5"/>
                </a:solidFill>
                <a:latin typeface="Huawei Sans" panose="020C0503030203020204" pitchFamily="34" charset="0"/>
              </a:rPr>
              <a:t> </a:t>
            </a:r>
            <a:r>
              <a:rPr lang="en-US" sz="1200" dirty="0" err="1" smtClean="0">
                <a:solidFill>
                  <a:srgbClr val="30B5C5"/>
                </a:solidFill>
                <a:latin typeface="Huawei Sans" panose="020C0503030203020204" pitchFamily="34" charset="0"/>
              </a:rPr>
              <a:t>NCE</a:t>
            </a:r>
            <a:r>
              <a:rPr lang="en-US" sz="1200" dirty="0" smtClean="0">
                <a:solidFill>
                  <a:srgbClr val="30B5C5"/>
                </a:solidFill>
                <a:latin typeface="Huawei Sans" panose="020C0503030203020204" pitchFamily="34" charset="0"/>
              </a:rPr>
              <a:t>-Campus.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2" name="表格 11"/>
          <p:cNvGraphicFramePr>
            <a:graphicFrameLocks noGrp="1"/>
          </p:cNvGraphicFramePr>
          <p:nvPr>
            <p:extLst/>
          </p:nvPr>
        </p:nvGraphicFramePr>
        <p:xfrm>
          <a:off x="6181343" y="3265936"/>
          <a:ext cx="5440680" cy="2592180"/>
        </p:xfrm>
        <a:graphic>
          <a:graphicData uri="http://schemas.openxmlformats.org/drawingml/2006/table">
            <a:tbl>
              <a:tblPr firstRow="1" firstCol="1" lastRow="1" lastCol="1" bandRow="1" bandCol="1"/>
              <a:tblGrid>
                <a:gridCol w="1957251"/>
                <a:gridCol w="1333880"/>
                <a:gridCol w="2149549"/>
              </a:tblGrid>
              <a:tr h="285984">
                <a:tc>
                  <a:txBody>
                    <a:bodyPr/>
                    <a:lstStyle/>
                    <a:p>
                      <a:pPr algn="ctr" fontAlgn="ctr">
                        <a:lnSpc>
                          <a:spcPct val="100000"/>
                        </a:lnSpc>
                        <a:spcBef>
                          <a:spcPts val="0"/>
                        </a:spcBef>
                        <a:spcAft>
                          <a:spcPts val="0"/>
                        </a:spcAft>
                      </a:pPr>
                      <a:r>
                        <a:rPr lang="en-US" sz="1050" dirty="0" smtClean="0">
                          <a:latin typeface="Huawei Sans" panose="020C0503030203020204" pitchFamily="34" charset="0"/>
                        </a:rPr>
                        <a:t>Item</a:t>
                      </a:r>
                      <a:endParaRPr lang="en-US" sz="1050" dirty="0">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D9D9D9"/>
                    </a:solidFill>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Access Policy</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D9D9D9"/>
                    </a:solidFill>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Authorization Policy</a:t>
                      </a:r>
                      <a:endParaRPr lang="en-US" sz="1050" dirty="0">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D9D9D9"/>
                    </a:solidFill>
                  </a:tcPr>
                </a:tc>
              </a:tr>
              <a:tr h="285984">
                <a:tc>
                  <a:txBody>
                    <a:bodyPr/>
                    <a:lstStyle/>
                    <a:p>
                      <a:pPr algn="ctr" fontAlgn="ctr">
                        <a:lnSpc>
                          <a:spcPct val="100000"/>
                        </a:lnSpc>
                        <a:spcBef>
                          <a:spcPts val="0"/>
                        </a:spcBef>
                        <a:spcAft>
                          <a:spcPts val="0"/>
                        </a:spcAft>
                      </a:pPr>
                      <a:r>
                        <a:rPr lang="en-US" sz="1050" dirty="0" smtClean="0">
                          <a:latin typeface="Huawei Sans" panose="020C0503030203020204" pitchFamily="34" charset="0"/>
                        </a:rPr>
                        <a:t>Operating system: Android</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User access</a:t>
                      </a:r>
                      <a:endParaRPr lang="en-US" sz="105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Authorized ACL 1</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285984">
                <a:tc>
                  <a:txBody>
                    <a:bodyPr/>
                    <a:lstStyle/>
                    <a:p>
                      <a:pPr algn="ctr" fontAlgn="ctr">
                        <a:lnSpc>
                          <a:spcPct val="100000"/>
                        </a:lnSpc>
                        <a:spcBef>
                          <a:spcPts val="0"/>
                        </a:spcBef>
                        <a:spcAft>
                          <a:spcPts val="0"/>
                        </a:spcAft>
                      </a:pPr>
                      <a:r>
                        <a:rPr lang="en-US" sz="1050" dirty="0" smtClean="0">
                          <a:latin typeface="Huawei Sans" panose="020C0503030203020204" pitchFamily="34" charset="0"/>
                        </a:rPr>
                        <a:t>Operating system: iOS</a:t>
                      </a:r>
                      <a:endParaRPr lang="en-US" sz="105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User access</a:t>
                      </a:r>
                      <a:endParaRPr lang="en-US" sz="105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Authorized ACL 2</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285984">
                <a:tc>
                  <a:txBody>
                    <a:bodyPr/>
                    <a:lstStyle/>
                    <a:p>
                      <a:pPr algn="ctr" fontAlgn="ctr">
                        <a:lnSpc>
                          <a:spcPct val="100000"/>
                        </a:lnSpc>
                        <a:spcBef>
                          <a:spcPts val="0"/>
                        </a:spcBef>
                        <a:spcAft>
                          <a:spcPts val="0"/>
                        </a:spcAft>
                      </a:pPr>
                      <a:r>
                        <a:rPr lang="en-US" sz="1050" dirty="0" smtClean="0">
                          <a:latin typeface="Huawei Sans" panose="020C0503030203020204" pitchFamily="34" charset="0"/>
                        </a:rPr>
                        <a:t>Terminal type: printer</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Automatic access</a:t>
                      </a:r>
                      <a:endParaRPr lang="en-US" altLang="zh-CN" sz="105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Authorized </a:t>
                      </a:r>
                      <a:r>
                        <a:rPr lang="en-US" sz="1050" dirty="0" err="1" smtClean="0">
                          <a:latin typeface="Huawei Sans" panose="020C0503030203020204" pitchFamily="34" charset="0"/>
                        </a:rPr>
                        <a:t>VLAN</a:t>
                      </a:r>
                      <a:r>
                        <a:rPr lang="en-US" sz="1050" dirty="0" smtClean="0">
                          <a:latin typeface="Huawei Sans" panose="020C0503030203020204" pitchFamily="34" charset="0"/>
                        </a:rPr>
                        <a:t> 10</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285984">
                <a:tc>
                  <a:txBody>
                    <a:bodyPr/>
                    <a:lstStyle/>
                    <a:p>
                      <a:pPr algn="ctr" fontAlgn="ctr">
                        <a:lnSpc>
                          <a:spcPct val="100000"/>
                        </a:lnSpc>
                        <a:spcBef>
                          <a:spcPts val="0"/>
                        </a:spcBef>
                        <a:spcAft>
                          <a:spcPts val="0"/>
                        </a:spcAft>
                      </a:pPr>
                      <a:r>
                        <a:rPr lang="en-US" sz="1050" dirty="0" smtClean="0">
                          <a:latin typeface="Huawei Sans" panose="020C0503030203020204" pitchFamily="34" charset="0"/>
                        </a:rPr>
                        <a:t>Terminal type: IP camera</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Automatic access</a:t>
                      </a:r>
                      <a:endParaRPr lang="en-US" altLang="zh-CN" sz="105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Authorized </a:t>
                      </a:r>
                      <a:r>
                        <a:rPr lang="en-US" sz="1050" dirty="0" err="1" smtClean="0">
                          <a:latin typeface="Huawei Sans" panose="020C0503030203020204" pitchFamily="34" charset="0"/>
                        </a:rPr>
                        <a:t>VLAN</a:t>
                      </a:r>
                      <a:r>
                        <a:rPr lang="en-US" sz="1050" dirty="0" smtClean="0">
                          <a:latin typeface="Huawei Sans" panose="020C0503030203020204" pitchFamily="34" charset="0"/>
                        </a:rPr>
                        <a:t> 20 </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285984">
                <a:tc>
                  <a:txBody>
                    <a:bodyPr/>
                    <a:lstStyle/>
                    <a:p>
                      <a:pPr algn="ctr" fontAlgn="ctr">
                        <a:lnSpc>
                          <a:spcPct val="100000"/>
                        </a:lnSpc>
                        <a:spcBef>
                          <a:spcPts val="0"/>
                        </a:spcBef>
                        <a:spcAft>
                          <a:spcPts val="0"/>
                        </a:spcAft>
                      </a:pPr>
                      <a:r>
                        <a:rPr lang="en-US" sz="1050" dirty="0" smtClean="0">
                          <a:latin typeface="Huawei Sans" panose="020C0503030203020204" pitchFamily="34" charset="0"/>
                        </a:rPr>
                        <a:t>Terminal type: IP phone</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Automatic access</a:t>
                      </a:r>
                      <a:endParaRPr lang="en-US" altLang="zh-CN" sz="105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Authorized </a:t>
                      </a:r>
                      <a:r>
                        <a:rPr lang="en-US" sz="1050" dirty="0" err="1" smtClean="0">
                          <a:latin typeface="Huawei Sans" panose="020C0503030203020204" pitchFamily="34" charset="0"/>
                        </a:rPr>
                        <a:t>VLAN</a:t>
                      </a:r>
                      <a:r>
                        <a:rPr lang="en-US" sz="1050" dirty="0" smtClean="0">
                          <a:latin typeface="Huawei Sans" panose="020C0503030203020204" pitchFamily="34" charset="0"/>
                        </a:rPr>
                        <a:t> 30; </a:t>
                      </a:r>
                      <a:r>
                        <a:rPr lang="en-US" sz="1050" dirty="0" err="1" smtClean="0">
                          <a:latin typeface="Huawei Sans" panose="020C0503030203020204" pitchFamily="34" charset="0"/>
                        </a:rPr>
                        <a:t>DSCP</a:t>
                      </a:r>
                      <a:r>
                        <a:rPr lang="en-US" sz="1050" dirty="0" smtClean="0">
                          <a:latin typeface="Huawei Sans" panose="020C0503030203020204" pitchFamily="34" charset="0"/>
                        </a:rPr>
                        <a:t> 48</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436511">
                <a:tc>
                  <a:txBody>
                    <a:bodyPr/>
                    <a:lstStyle/>
                    <a:p>
                      <a:pPr algn="ctr" fontAlgn="ctr">
                        <a:lnSpc>
                          <a:spcPct val="100000"/>
                        </a:lnSpc>
                        <a:spcBef>
                          <a:spcPts val="0"/>
                        </a:spcBef>
                        <a:spcAft>
                          <a:spcPts val="0"/>
                        </a:spcAft>
                      </a:pPr>
                      <a:r>
                        <a:rPr lang="en-US" sz="1050" dirty="0" smtClean="0">
                          <a:latin typeface="Huawei Sans" panose="020C0503030203020204" pitchFamily="34" charset="0"/>
                        </a:rPr>
                        <a:t>Terminal type: access control device</a:t>
                      </a:r>
                      <a:endParaRPr lang="en-US" sz="105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Automatic access</a:t>
                      </a:r>
                      <a:endParaRPr lang="en-US" altLang="zh-CN" sz="105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Authorized </a:t>
                      </a:r>
                      <a:r>
                        <a:rPr lang="en-US" sz="1050" dirty="0" err="1" smtClean="0">
                          <a:latin typeface="Huawei Sans" panose="020C0503030203020204" pitchFamily="34" charset="0"/>
                        </a:rPr>
                        <a:t>VLAN</a:t>
                      </a:r>
                      <a:r>
                        <a:rPr lang="en-US" sz="1050" dirty="0" smtClean="0">
                          <a:latin typeface="Huawei Sans" panose="020C0503030203020204" pitchFamily="34" charset="0"/>
                        </a:rPr>
                        <a:t> 40 </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285984">
                <a:tc>
                  <a:txBody>
                    <a:bodyPr/>
                    <a:lstStyle/>
                    <a:p>
                      <a:pPr algn="ctr" fontAlgn="ctr">
                        <a:lnSpc>
                          <a:spcPct val="100000"/>
                        </a:lnSpc>
                        <a:spcBef>
                          <a:spcPts val="0"/>
                        </a:spcBef>
                        <a:spcAft>
                          <a:spcPts val="0"/>
                        </a:spcAft>
                      </a:pPr>
                      <a:r>
                        <a:rPr lang="en-US" sz="1050" dirty="0" smtClean="0">
                          <a:latin typeface="Huawei Sans" panose="020C0503030203020204" pitchFamily="34" charset="0"/>
                        </a:rPr>
                        <a:t>Vendor: ABC</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User access</a:t>
                      </a:r>
                      <a:endParaRPr lang="en-US" sz="105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Authorized ACL 100</a:t>
                      </a:r>
                      <a:endParaRPr lang="en-US" sz="1050" dirty="0">
                        <a:latin typeface="Huawei Sans" panose="020C0503030203020204" pitchFamily="34" charset="0"/>
                      </a:endParaRPr>
                    </a:p>
                  </a:txBody>
                  <a:tcPr marL="72000" marR="72000" marT="72000" marB="7200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3" name="Oval 4"/>
          <p:cNvSpPr>
            <a:spLocks noChangeAspect="1"/>
          </p:cNvSpPr>
          <p:nvPr/>
        </p:nvSpPr>
        <p:spPr bwMode="gray">
          <a:xfrm>
            <a:off x="797442" y="2564133"/>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Oval 4"/>
          <p:cNvSpPr>
            <a:spLocks noChangeAspect="1"/>
          </p:cNvSpPr>
          <p:nvPr/>
        </p:nvSpPr>
        <p:spPr bwMode="gray">
          <a:xfrm>
            <a:off x="579728" y="5398336"/>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4"/>
          <p:cNvSpPr>
            <a:spLocks noChangeAspect="1"/>
          </p:cNvSpPr>
          <p:nvPr/>
        </p:nvSpPr>
        <p:spPr bwMode="gray">
          <a:xfrm>
            <a:off x="6119171" y="2531621"/>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五边形 18"/>
          <p:cNvSpPr/>
          <p:nvPr/>
        </p:nvSpPr>
        <p:spPr bwMode="gray">
          <a:xfrm>
            <a:off x="6085949" y="98481"/>
            <a:ext cx="1440000"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Management Solution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7438625" y="98481"/>
            <a:ext cx="2232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smtClean="0">
                <a:latin typeface="Huawei Sans" panose="020C0503030203020204" pitchFamily="34" charset="0"/>
              </a:rPr>
              <a:t>User Authentication and Policy Management Design</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9583301" y="98481"/>
            <a:ext cx="2160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050" b="1" dirty="0" smtClean="0">
                <a:solidFill>
                  <a:schemeClr val="bg1"/>
                </a:solidFill>
                <a:latin typeface="Huawei Sans" panose="020C0503030203020204" pitchFamily="34" charset="0"/>
              </a:rPr>
              <a:t>Terminal Identification and Policy Automation Design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9489404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noAutofit/>
          </a:bodyPr>
          <a:lstStyle/>
          <a:p>
            <a:pPr lvl="0"/>
            <a:r>
              <a:rPr lang="en-US" sz="2000" dirty="0" err="1" smtClean="0">
                <a:solidFill>
                  <a:schemeClr val="tx1">
                    <a:lumMod val="50000"/>
                    <a:lumOff val="50000"/>
                  </a:schemeClr>
                </a:solidFill>
                <a:latin typeface="Huawei Sans" panose="020C0503030203020204" pitchFamily="34" charset="0"/>
              </a:rPr>
              <a:t>VXLAN</a:t>
            </a:r>
            <a:r>
              <a:rPr lang="en-US" sz="2000" dirty="0" smtClean="0">
                <a:solidFill>
                  <a:schemeClr val="tx1">
                    <a:lumMod val="50000"/>
                    <a:lumOff val="50000"/>
                  </a:schemeClr>
                </a:solidFill>
                <a:latin typeface="Huawei Sans" panose="020C0503030203020204" pitchFamily="34" charset="0"/>
              </a:rPr>
              <a:t>-based Virtualized Campus Network and Solution </a:t>
            </a:r>
          </a:p>
          <a:p>
            <a:pPr lvl="0"/>
            <a:r>
              <a:rPr lang="en-US" sz="2000" dirty="0" smtClean="0">
                <a:solidFill>
                  <a:schemeClr val="tx1">
                    <a:lumMod val="50000"/>
                    <a:lumOff val="50000"/>
                  </a:schemeClr>
                </a:solidFill>
                <a:latin typeface="Huawei Sans" panose="020C0503030203020204" pitchFamily="34" charset="0"/>
              </a:rPr>
              <a:t>Underlay Design</a:t>
            </a:r>
          </a:p>
          <a:p>
            <a:pPr lvl="0"/>
            <a:r>
              <a:rPr lang="en-US" sz="2000" dirty="0" smtClean="0">
                <a:solidFill>
                  <a:schemeClr val="tx1">
                    <a:lumMod val="50000"/>
                    <a:lumOff val="50000"/>
                  </a:schemeClr>
                </a:solidFill>
                <a:latin typeface="Huawei Sans" panose="020C0503030203020204" pitchFamily="34" charset="0"/>
              </a:rPr>
              <a:t>Fabric Design</a:t>
            </a:r>
          </a:p>
          <a:p>
            <a:pPr lvl="0"/>
            <a:r>
              <a:rPr lang="en-US" sz="2000" dirty="0" smtClean="0">
                <a:solidFill>
                  <a:schemeClr val="tx1">
                    <a:lumMod val="50000"/>
                    <a:lumOff val="50000"/>
                  </a:schemeClr>
                </a:solidFill>
                <a:latin typeface="Huawei Sans" panose="020C0503030203020204" pitchFamily="34" charset="0"/>
              </a:rPr>
              <a:t>Overlay Design</a:t>
            </a:r>
          </a:p>
          <a:p>
            <a:pPr lvl="0"/>
            <a:r>
              <a:rPr lang="en-US" sz="2000" dirty="0" smtClean="0">
                <a:solidFill>
                  <a:schemeClr val="tx1">
                    <a:lumMod val="50000"/>
                    <a:lumOff val="50000"/>
                  </a:schemeClr>
                </a:solidFill>
                <a:latin typeface="Huawei Sans" panose="020C0503030203020204" pitchFamily="34" charset="0"/>
              </a:rPr>
              <a:t>Admission Control and Free Mobility Design</a:t>
            </a:r>
          </a:p>
          <a:p>
            <a:pPr lvl="0"/>
            <a:r>
              <a:rPr lang="en-US" sz="2000" b="1" dirty="0" smtClean="0">
                <a:solidFill>
                  <a:prstClr val="black"/>
                </a:solidFill>
                <a:latin typeface="Huawei Sans" panose="020C0503030203020204" pitchFamily="34" charset="0"/>
              </a:rPr>
              <a:t>WLAN Design</a:t>
            </a:r>
          </a:p>
          <a:p>
            <a:pPr lvl="0"/>
            <a:r>
              <a:rPr lang="en-US" sz="2000" dirty="0" err="1" smtClean="0">
                <a:solidFill>
                  <a:schemeClr val="tx1">
                    <a:lumMod val="50000"/>
                    <a:lumOff val="50000"/>
                  </a:schemeClr>
                </a:solidFill>
                <a:latin typeface="Huawei Sans" panose="020C0503030203020204" pitchFamily="34" charset="0"/>
              </a:rPr>
              <a:t>O&amp;M</a:t>
            </a:r>
            <a:r>
              <a:rPr lang="en-US" sz="2000" dirty="0" smtClean="0">
                <a:solidFill>
                  <a:schemeClr val="tx1">
                    <a:lumMod val="50000"/>
                    <a:lumOff val="50000"/>
                  </a:schemeClr>
                </a:solidFill>
                <a:latin typeface="Huawei Sans" panose="020C0503030203020204" pitchFamily="34" charset="0"/>
              </a:rPr>
              <a:t> Design</a:t>
            </a:r>
            <a:endParaRPr lang="en-US" altLang="zh-CN" sz="2000" dirty="0">
              <a:solidFill>
                <a:schemeClr val="tx1">
                  <a:lumMod val="50000"/>
                  <a:lumOff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05453505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hangingPunct="0"/>
            <a:r>
              <a:rPr lang="en-US" dirty="0" smtClean="0">
                <a:latin typeface="Huawei Sans" panose="020C0503030203020204" pitchFamily="34" charset="0"/>
              </a:rPr>
              <a:t>WLAN Service Solution</a:t>
            </a:r>
            <a:endParaRPr lang="en-US" altLang="zh-CN" dirty="0">
              <a:latin typeface="Huawei Sans" panose="020C0503030203020204" pitchFamily="34" charset="0"/>
              <a:sym typeface="Huawei Sans" panose="020C0503030203020204" pitchFamily="34" charset="0"/>
            </a:endParaRPr>
          </a:p>
        </p:txBody>
      </p:sp>
      <p:cxnSp>
        <p:nvCxnSpPr>
          <p:cNvPr id="3" name="直接连接符 2"/>
          <p:cNvCxnSpPr/>
          <p:nvPr/>
        </p:nvCxnSpPr>
        <p:spPr bwMode="gray">
          <a:xfrm>
            <a:off x="7613973" y="3639863"/>
            <a:ext cx="7149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a:off x="9299458" y="3639863"/>
            <a:ext cx="7149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圆角矩形 75"/>
          <p:cNvSpPr/>
          <p:nvPr/>
        </p:nvSpPr>
        <p:spPr bwMode="gray">
          <a:xfrm>
            <a:off x="446087" y="1255776"/>
            <a:ext cx="5607579"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Native AC solution</a:t>
            </a:r>
            <a:endParaRPr lang="en-US" altLang="zh-CN" sz="1600" dirty="0">
              <a:solidFill>
                <a:srgbClr val="30B5C5"/>
              </a:solidFill>
              <a:latin typeface="Huawei Sans" panose="020C0503030203020204" pitchFamily="34" charset="0"/>
            </a:endParaRPr>
          </a:p>
        </p:txBody>
      </p:sp>
      <p:sp>
        <p:nvSpPr>
          <p:cNvPr id="6" name="圆角矩形 75"/>
          <p:cNvSpPr/>
          <p:nvPr/>
        </p:nvSpPr>
        <p:spPr bwMode="gray">
          <a:xfrm>
            <a:off x="446087" y="1709057"/>
            <a:ext cx="5607579" cy="427808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marL="266700" indent="-266700" fontAlgn="ctr">
              <a:lnSpc>
                <a:spcPts val="1800"/>
              </a:lnSpc>
              <a:spcAft>
                <a:spcPts val="300"/>
              </a:spcAft>
              <a:buFont typeface="+mj-lt"/>
              <a:buAutoNum type="arabicPeriod"/>
            </a:pPr>
            <a:r>
              <a:rPr lang="en-US" sz="1400" dirty="0" smtClean="0">
                <a:solidFill>
                  <a:prstClr val="black"/>
                </a:solidFill>
                <a:latin typeface="Huawei Sans" panose="020C0503030203020204" pitchFamily="34" charset="0"/>
              </a:rPr>
              <a:t>Switches provide the native AC function.</a:t>
            </a:r>
          </a:p>
          <a:p>
            <a:pPr marL="266700" indent="-266700" fontAlgn="ctr">
              <a:lnSpc>
                <a:spcPts val="1800"/>
              </a:lnSpc>
              <a:spcAft>
                <a:spcPts val="300"/>
              </a:spcAft>
              <a:buFont typeface="+mj-lt"/>
              <a:buAutoNum type="arabicPeriod"/>
            </a:pPr>
            <a:r>
              <a:rPr lang="en-US" sz="1400" dirty="0" smtClean="0">
                <a:solidFill>
                  <a:prstClr val="black"/>
                </a:solidFill>
                <a:latin typeface="Huawei Sans" panose="020C0503030203020204" pitchFamily="34" charset="0"/>
              </a:rPr>
              <a:t>Free mobility is supported. Policies for both wired and wireless users are centrally enforced on the switches.</a:t>
            </a:r>
          </a:p>
          <a:p>
            <a:pPr marL="266700" indent="-266700" fontAlgn="ctr">
              <a:lnSpc>
                <a:spcPts val="1800"/>
              </a:lnSpc>
              <a:spcAft>
                <a:spcPts val="300"/>
              </a:spcAft>
              <a:buFont typeface="+mj-lt"/>
              <a:buAutoNum type="arabicPeriod"/>
            </a:pPr>
            <a:r>
              <a:rPr lang="en-US" sz="1400" dirty="0" smtClean="0">
                <a:solidFill>
                  <a:prstClr val="black"/>
                </a:solidFill>
                <a:latin typeface="Huawei Sans" panose="020C0503030203020204" pitchFamily="34" charset="0"/>
              </a:rPr>
              <a:t>Unified </a:t>
            </a:r>
            <a:r>
              <a:rPr lang="en-US" sz="1400" dirty="0" err="1" smtClean="0">
                <a:solidFill>
                  <a:prstClr val="black"/>
                </a:solidFill>
                <a:latin typeface="Huawei Sans" panose="020C0503030203020204" pitchFamily="34" charset="0"/>
              </a:rPr>
              <a:t>O&amp;M</a:t>
            </a:r>
            <a:r>
              <a:rPr lang="en-US" sz="1400" dirty="0" smtClean="0">
                <a:solidFill>
                  <a:prstClr val="black"/>
                </a:solidFill>
                <a:latin typeface="Huawei Sans" panose="020C0503030203020204" pitchFamily="34" charset="0"/>
              </a:rPr>
              <a:t> for both wired and wireless users</a:t>
            </a:r>
          </a:p>
          <a:p>
            <a:pPr algn="just" fontAlgn="ctr" hangingPunct="0">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6138334" y="1255776"/>
            <a:ext cx="5574242"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Standalone AC solution</a:t>
            </a:r>
            <a:endParaRPr lang="en-US" altLang="zh-CN" sz="1600" dirty="0">
              <a:solidFill>
                <a:srgbClr val="30B5C5"/>
              </a:solidFill>
              <a:latin typeface="Huawei Sans" panose="020C0503030203020204" pitchFamily="34" charset="0"/>
            </a:endParaRPr>
          </a:p>
        </p:txBody>
      </p:sp>
      <p:sp>
        <p:nvSpPr>
          <p:cNvPr id="8" name="圆角矩形 75"/>
          <p:cNvSpPr/>
          <p:nvPr/>
        </p:nvSpPr>
        <p:spPr bwMode="gray">
          <a:xfrm>
            <a:off x="6138334" y="1709057"/>
            <a:ext cx="5574242" cy="427808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marL="266700" indent="-266700" fontAlgn="ctr">
              <a:lnSpc>
                <a:spcPts val="1800"/>
              </a:lnSpc>
              <a:spcAft>
                <a:spcPts val="300"/>
              </a:spcAft>
              <a:buFont typeface="+mj-lt"/>
              <a:buAutoNum type="arabicPeriod"/>
            </a:pPr>
            <a:r>
              <a:rPr lang="en-US" sz="1400" dirty="0" smtClean="0">
                <a:solidFill>
                  <a:prstClr val="black"/>
                </a:solidFill>
                <a:latin typeface="Huawei Sans" panose="020C0503030203020204" pitchFamily="34" charset="0"/>
              </a:rPr>
              <a:t>Standalone AC (connected to the core switch in off-path mode)</a:t>
            </a:r>
          </a:p>
          <a:p>
            <a:pPr marL="266700" indent="-266700" fontAlgn="ctr">
              <a:lnSpc>
                <a:spcPts val="1800"/>
              </a:lnSpc>
              <a:spcAft>
                <a:spcPts val="300"/>
              </a:spcAft>
              <a:buFont typeface="+mj-lt"/>
              <a:buAutoNum type="arabicPeriod"/>
            </a:pPr>
            <a:r>
              <a:rPr lang="en-US" sz="1400" dirty="0" smtClean="0">
                <a:solidFill>
                  <a:prstClr val="black"/>
                </a:solidFill>
                <a:latin typeface="Huawei Sans" panose="020C0503030203020204" pitchFamily="34" charset="0"/>
              </a:rPr>
              <a:t>The solution supports free mobility for wireless users, which requires the collaboration with the IP-security group entry synchronization solution.</a:t>
            </a:r>
          </a:p>
          <a:p>
            <a:pPr marL="266700" indent="-266700" fontAlgn="ctr">
              <a:lnSpc>
                <a:spcPts val="1800"/>
              </a:lnSpc>
              <a:spcAft>
                <a:spcPts val="300"/>
              </a:spcAft>
              <a:buFont typeface="+mj-lt"/>
              <a:buAutoNum type="arabicPeriod"/>
            </a:pPr>
            <a:r>
              <a:rPr lang="en-US" sz="1400" dirty="0" smtClean="0">
                <a:solidFill>
                  <a:prstClr val="black"/>
                </a:solidFill>
                <a:latin typeface="Huawei Sans" panose="020C0503030203020204" pitchFamily="34" charset="0"/>
              </a:rPr>
              <a:t>Separate </a:t>
            </a:r>
            <a:r>
              <a:rPr lang="en-US" sz="1400" dirty="0" err="1" smtClean="0">
                <a:solidFill>
                  <a:prstClr val="black"/>
                </a:solidFill>
                <a:latin typeface="Huawei Sans" panose="020C0503030203020204" pitchFamily="34" charset="0"/>
              </a:rPr>
              <a:t>O&amp;M</a:t>
            </a:r>
            <a:r>
              <a:rPr lang="en-US" sz="1400" dirty="0" smtClean="0">
                <a:solidFill>
                  <a:prstClr val="black"/>
                </a:solidFill>
                <a:latin typeface="Huawei Sans" panose="020C0503030203020204" pitchFamily="34" charset="0"/>
              </a:rPr>
              <a:t> for wired and wireless users</a:t>
            </a:r>
            <a:endParaRPr lang="en-US" altLang="zh-CN" sz="1400" dirty="0">
              <a:solidFill>
                <a:prstClr val="black"/>
              </a:solidFill>
              <a:latin typeface="Huawei Sans" panose="020C0503030203020204" pitchFamily="34" charset="0"/>
              <a:ea typeface="微软雅黑" panose="020B0503020204020204" pitchFamily="34" charset="-122"/>
            </a:endParaRPr>
          </a:p>
        </p:txBody>
      </p:sp>
      <p:pic>
        <p:nvPicPr>
          <p:cNvPr id="12" name="图片 86" descr="核心交换机.png"/>
          <p:cNvPicPr>
            <a:picLocks noChangeAspect="1"/>
          </p:cNvPicPr>
          <p:nvPr/>
        </p:nvPicPr>
        <p:blipFill>
          <a:blip r:embed="rId3"/>
          <a:stretch>
            <a:fillRect/>
          </a:stretch>
        </p:blipFill>
        <p:spPr bwMode="gray">
          <a:xfrm>
            <a:off x="2668046" y="3426504"/>
            <a:ext cx="335885" cy="274815"/>
          </a:xfrm>
          <a:prstGeom prst="rect">
            <a:avLst/>
          </a:prstGeom>
        </p:spPr>
      </p:pic>
      <p:pic>
        <p:nvPicPr>
          <p:cNvPr id="13" name="图片 86" descr="核心交换机.png"/>
          <p:cNvPicPr>
            <a:picLocks noChangeAspect="1"/>
          </p:cNvPicPr>
          <p:nvPr/>
        </p:nvPicPr>
        <p:blipFill>
          <a:blip r:embed="rId3"/>
          <a:stretch>
            <a:fillRect/>
          </a:stretch>
        </p:blipFill>
        <p:spPr bwMode="gray">
          <a:xfrm>
            <a:off x="3386675" y="3426504"/>
            <a:ext cx="335885" cy="274815"/>
          </a:xfrm>
          <a:prstGeom prst="rect">
            <a:avLst/>
          </a:prstGeom>
        </p:spPr>
      </p:pic>
      <p:cxnSp>
        <p:nvCxnSpPr>
          <p:cNvPr id="14" name="直接连接符 13"/>
          <p:cNvCxnSpPr>
            <a:stCxn id="12" idx="3"/>
            <a:endCxn id="13" idx="1"/>
          </p:cNvCxnSpPr>
          <p:nvPr/>
        </p:nvCxnSpPr>
        <p:spPr bwMode="gray">
          <a:xfrm>
            <a:off x="3003931" y="3563912"/>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5" name="图片 87" descr="汇聚交换机.png"/>
          <p:cNvPicPr>
            <a:picLocks noChangeAspect="1"/>
          </p:cNvPicPr>
          <p:nvPr/>
        </p:nvPicPr>
        <p:blipFill>
          <a:blip r:embed="rId4"/>
          <a:stretch>
            <a:fillRect/>
          </a:stretch>
        </p:blipFill>
        <p:spPr bwMode="gray">
          <a:xfrm>
            <a:off x="2144474" y="4218585"/>
            <a:ext cx="335885" cy="274815"/>
          </a:xfrm>
          <a:prstGeom prst="rect">
            <a:avLst/>
          </a:prstGeom>
        </p:spPr>
      </p:pic>
      <p:pic>
        <p:nvPicPr>
          <p:cNvPr id="16" name="图片 87" descr="汇聚交换机.png"/>
          <p:cNvPicPr>
            <a:picLocks noChangeAspect="1"/>
          </p:cNvPicPr>
          <p:nvPr/>
        </p:nvPicPr>
        <p:blipFill>
          <a:blip r:embed="rId4"/>
          <a:stretch>
            <a:fillRect/>
          </a:stretch>
        </p:blipFill>
        <p:spPr bwMode="gray">
          <a:xfrm>
            <a:off x="1425845" y="4218585"/>
            <a:ext cx="335885" cy="274815"/>
          </a:xfrm>
          <a:prstGeom prst="rect">
            <a:avLst/>
          </a:prstGeom>
        </p:spPr>
      </p:pic>
      <p:cxnSp>
        <p:nvCxnSpPr>
          <p:cNvPr id="17" name="直接连接符 16"/>
          <p:cNvCxnSpPr>
            <a:stCxn id="16" idx="3"/>
            <a:endCxn id="15" idx="1"/>
          </p:cNvCxnSpPr>
          <p:nvPr/>
        </p:nvCxnSpPr>
        <p:spPr bwMode="gray">
          <a:xfrm>
            <a:off x="1761730" y="4355993"/>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8" name="图片 76" descr="接入交换机.png"/>
          <p:cNvPicPr>
            <a:picLocks noChangeAspect="1"/>
          </p:cNvPicPr>
          <p:nvPr/>
        </p:nvPicPr>
        <p:blipFill>
          <a:blip r:embed="rId5"/>
          <a:stretch>
            <a:fillRect/>
          </a:stretch>
        </p:blipFill>
        <p:spPr bwMode="gray">
          <a:xfrm>
            <a:off x="1427068" y="4778148"/>
            <a:ext cx="335885" cy="274815"/>
          </a:xfrm>
          <a:prstGeom prst="rect">
            <a:avLst/>
          </a:prstGeom>
        </p:spPr>
      </p:pic>
      <p:pic>
        <p:nvPicPr>
          <p:cNvPr id="19" name="图片 76" descr="接入交换机.png"/>
          <p:cNvPicPr>
            <a:picLocks noChangeAspect="1"/>
          </p:cNvPicPr>
          <p:nvPr/>
        </p:nvPicPr>
        <p:blipFill>
          <a:blip r:embed="rId5"/>
          <a:stretch>
            <a:fillRect/>
          </a:stretch>
        </p:blipFill>
        <p:spPr bwMode="gray">
          <a:xfrm>
            <a:off x="2143252" y="4778148"/>
            <a:ext cx="335885" cy="274815"/>
          </a:xfrm>
          <a:prstGeom prst="rect">
            <a:avLst/>
          </a:prstGeom>
        </p:spPr>
      </p:pic>
      <p:cxnSp>
        <p:nvCxnSpPr>
          <p:cNvPr id="20" name="直接连接符 19"/>
          <p:cNvCxnSpPr>
            <a:stCxn id="18" idx="3"/>
            <a:endCxn id="19" idx="1"/>
          </p:cNvCxnSpPr>
          <p:nvPr/>
        </p:nvCxnSpPr>
        <p:spPr bwMode="gray">
          <a:xfrm>
            <a:off x="1762953" y="4915556"/>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1" name="图片 87" descr="汇聚交换机.png"/>
          <p:cNvPicPr>
            <a:picLocks noChangeAspect="1"/>
          </p:cNvPicPr>
          <p:nvPr/>
        </p:nvPicPr>
        <p:blipFill>
          <a:blip r:embed="rId4"/>
          <a:stretch>
            <a:fillRect/>
          </a:stretch>
        </p:blipFill>
        <p:spPr bwMode="gray">
          <a:xfrm>
            <a:off x="4628875" y="4218585"/>
            <a:ext cx="335885" cy="274815"/>
          </a:xfrm>
          <a:prstGeom prst="rect">
            <a:avLst/>
          </a:prstGeom>
        </p:spPr>
      </p:pic>
      <p:pic>
        <p:nvPicPr>
          <p:cNvPr id="22" name="图片 87" descr="汇聚交换机.png"/>
          <p:cNvPicPr>
            <a:picLocks noChangeAspect="1"/>
          </p:cNvPicPr>
          <p:nvPr/>
        </p:nvPicPr>
        <p:blipFill>
          <a:blip r:embed="rId4"/>
          <a:stretch>
            <a:fillRect/>
          </a:stretch>
        </p:blipFill>
        <p:spPr bwMode="gray">
          <a:xfrm>
            <a:off x="3910246" y="4218585"/>
            <a:ext cx="335885" cy="274815"/>
          </a:xfrm>
          <a:prstGeom prst="rect">
            <a:avLst/>
          </a:prstGeom>
        </p:spPr>
      </p:pic>
      <p:cxnSp>
        <p:nvCxnSpPr>
          <p:cNvPr id="23" name="直接连接符 22"/>
          <p:cNvCxnSpPr>
            <a:stCxn id="22" idx="3"/>
            <a:endCxn id="21" idx="1"/>
          </p:cNvCxnSpPr>
          <p:nvPr/>
        </p:nvCxnSpPr>
        <p:spPr bwMode="gray">
          <a:xfrm>
            <a:off x="4246131" y="4355993"/>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4" name="图片 76" descr="接入交换机.png"/>
          <p:cNvPicPr>
            <a:picLocks noChangeAspect="1"/>
          </p:cNvPicPr>
          <p:nvPr/>
        </p:nvPicPr>
        <p:blipFill>
          <a:blip r:embed="rId5"/>
          <a:stretch>
            <a:fillRect/>
          </a:stretch>
        </p:blipFill>
        <p:spPr bwMode="gray">
          <a:xfrm>
            <a:off x="3911469" y="4778148"/>
            <a:ext cx="335885" cy="274815"/>
          </a:xfrm>
          <a:prstGeom prst="rect">
            <a:avLst/>
          </a:prstGeom>
        </p:spPr>
      </p:pic>
      <p:pic>
        <p:nvPicPr>
          <p:cNvPr id="25" name="图片 76" descr="接入交换机.png"/>
          <p:cNvPicPr>
            <a:picLocks noChangeAspect="1"/>
          </p:cNvPicPr>
          <p:nvPr/>
        </p:nvPicPr>
        <p:blipFill>
          <a:blip r:embed="rId5"/>
          <a:stretch>
            <a:fillRect/>
          </a:stretch>
        </p:blipFill>
        <p:spPr bwMode="gray">
          <a:xfrm>
            <a:off x="4627653" y="4778148"/>
            <a:ext cx="335885" cy="274815"/>
          </a:xfrm>
          <a:prstGeom prst="rect">
            <a:avLst/>
          </a:prstGeom>
        </p:spPr>
      </p:pic>
      <p:cxnSp>
        <p:nvCxnSpPr>
          <p:cNvPr id="26" name="直接连接符 25"/>
          <p:cNvCxnSpPr>
            <a:stCxn id="24" idx="3"/>
            <a:endCxn id="25" idx="1"/>
          </p:cNvCxnSpPr>
          <p:nvPr/>
        </p:nvCxnSpPr>
        <p:spPr bwMode="gray">
          <a:xfrm>
            <a:off x="4247354" y="4915556"/>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2" idx="2"/>
            <a:endCxn id="16" idx="0"/>
          </p:cNvCxnSpPr>
          <p:nvPr/>
        </p:nvCxnSpPr>
        <p:spPr bwMode="gray">
          <a:xfrm flipH="1">
            <a:off x="1593788" y="3701319"/>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3" idx="2"/>
            <a:endCxn id="15" idx="0"/>
          </p:cNvCxnSpPr>
          <p:nvPr/>
        </p:nvCxnSpPr>
        <p:spPr bwMode="gray">
          <a:xfrm flipH="1">
            <a:off x="2312417" y="3701319"/>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2" idx="2"/>
            <a:endCxn id="22" idx="0"/>
          </p:cNvCxnSpPr>
          <p:nvPr/>
        </p:nvCxnSpPr>
        <p:spPr bwMode="gray">
          <a:xfrm>
            <a:off x="2835989" y="3701319"/>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3" idx="2"/>
            <a:endCxn id="21" idx="0"/>
          </p:cNvCxnSpPr>
          <p:nvPr/>
        </p:nvCxnSpPr>
        <p:spPr bwMode="gray">
          <a:xfrm>
            <a:off x="3554618" y="3701319"/>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6" idx="2"/>
            <a:endCxn id="18" idx="0"/>
          </p:cNvCxnSpPr>
          <p:nvPr/>
        </p:nvCxnSpPr>
        <p:spPr bwMode="gray">
          <a:xfrm>
            <a:off x="1593788" y="4493400"/>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2"/>
            <a:endCxn id="19" idx="0"/>
          </p:cNvCxnSpPr>
          <p:nvPr/>
        </p:nvCxnSpPr>
        <p:spPr bwMode="gray">
          <a:xfrm flipH="1">
            <a:off x="2311195" y="4493400"/>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2" idx="2"/>
            <a:endCxn id="24" idx="0"/>
          </p:cNvCxnSpPr>
          <p:nvPr/>
        </p:nvCxnSpPr>
        <p:spPr bwMode="gray">
          <a:xfrm>
            <a:off x="4078189" y="4493400"/>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1" idx="2"/>
            <a:endCxn id="25" idx="0"/>
          </p:cNvCxnSpPr>
          <p:nvPr/>
        </p:nvCxnSpPr>
        <p:spPr bwMode="gray">
          <a:xfrm flipH="1">
            <a:off x="4795596" y="4493400"/>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5" name="图片 105" descr="AP.png"/>
          <p:cNvPicPr>
            <a:picLocks noChangeAspect="1"/>
          </p:cNvPicPr>
          <p:nvPr/>
        </p:nvPicPr>
        <p:blipFill>
          <a:blip r:embed="rId6"/>
          <a:stretch>
            <a:fillRect/>
          </a:stretch>
        </p:blipFill>
        <p:spPr bwMode="gray">
          <a:xfrm>
            <a:off x="2143869" y="5276212"/>
            <a:ext cx="335297" cy="274335"/>
          </a:xfrm>
          <a:prstGeom prst="rect">
            <a:avLst/>
          </a:prstGeom>
        </p:spPr>
      </p:pic>
      <p:pic>
        <p:nvPicPr>
          <p:cNvPr id="36" name="图片 105" descr="AP.png"/>
          <p:cNvPicPr>
            <a:picLocks noChangeAspect="1"/>
          </p:cNvPicPr>
          <p:nvPr/>
        </p:nvPicPr>
        <p:blipFill>
          <a:blip r:embed="rId6"/>
          <a:stretch>
            <a:fillRect/>
          </a:stretch>
        </p:blipFill>
        <p:spPr bwMode="gray">
          <a:xfrm>
            <a:off x="3910863" y="5276212"/>
            <a:ext cx="335297" cy="274335"/>
          </a:xfrm>
          <a:prstGeom prst="rect">
            <a:avLst/>
          </a:prstGeom>
        </p:spPr>
      </p:pic>
      <p:cxnSp>
        <p:nvCxnSpPr>
          <p:cNvPr id="37" name="直接连接符 36"/>
          <p:cNvCxnSpPr>
            <a:stCxn id="19" idx="2"/>
            <a:endCxn id="35" idx="0"/>
          </p:cNvCxnSpPr>
          <p:nvPr/>
        </p:nvCxnSpPr>
        <p:spPr bwMode="gray">
          <a:xfrm>
            <a:off x="2311195" y="5052963"/>
            <a:ext cx="323"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4" idx="2"/>
            <a:endCxn id="36" idx="0"/>
          </p:cNvCxnSpPr>
          <p:nvPr/>
        </p:nvCxnSpPr>
        <p:spPr bwMode="gray">
          <a:xfrm flipH="1">
            <a:off x="4078512" y="5052963"/>
            <a:ext cx="900"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圆角矩形 39"/>
          <p:cNvSpPr/>
          <p:nvPr/>
        </p:nvSpPr>
        <p:spPr bwMode="gray">
          <a:xfrm>
            <a:off x="1350971" y="4310453"/>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hangingPunct="0"/>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388483" y="4240357"/>
            <a:ext cx="1026567" cy="600164"/>
          </a:xfrm>
          <a:prstGeom prst="rect">
            <a:avLst/>
          </a:prstGeom>
          <a:noFill/>
        </p:spPr>
        <p:txBody>
          <a:bodyPr wrap="square" rtlCol="0">
            <a:noAutofit/>
          </a:bodyPr>
          <a:lstStyle/>
          <a:p>
            <a:pPr algn="ctr" fontAlgn="ctr" hangingPunct="0"/>
            <a:r>
              <a:rPr lang="en-US" sz="1100" b="1" dirty="0" smtClean="0">
                <a:solidFill>
                  <a:srgbClr val="FF9900"/>
                </a:solidFill>
                <a:latin typeface="Huawei Sans" panose="020C0503030203020204" pitchFamily="34" charset="0"/>
              </a:rPr>
              <a:t>Native AC</a:t>
            </a:r>
          </a:p>
          <a:p>
            <a:pPr algn="ctr" fontAlgn="ctr" hangingPunct="0"/>
            <a:endParaRPr lang="en-US" altLang="zh-CN" sz="11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86" descr="核心交换机.png"/>
          <p:cNvPicPr>
            <a:picLocks noChangeAspect="1"/>
          </p:cNvPicPr>
          <p:nvPr/>
        </p:nvPicPr>
        <p:blipFill>
          <a:blip r:embed="rId3"/>
          <a:stretch>
            <a:fillRect/>
          </a:stretch>
        </p:blipFill>
        <p:spPr bwMode="gray">
          <a:xfrm>
            <a:off x="8328917" y="3491819"/>
            <a:ext cx="335885" cy="274815"/>
          </a:xfrm>
          <a:prstGeom prst="rect">
            <a:avLst/>
          </a:prstGeom>
        </p:spPr>
      </p:pic>
      <p:pic>
        <p:nvPicPr>
          <p:cNvPr id="43" name="图片 86" descr="核心交换机.png"/>
          <p:cNvPicPr>
            <a:picLocks noChangeAspect="1"/>
          </p:cNvPicPr>
          <p:nvPr/>
        </p:nvPicPr>
        <p:blipFill>
          <a:blip r:embed="rId3"/>
          <a:stretch>
            <a:fillRect/>
          </a:stretch>
        </p:blipFill>
        <p:spPr bwMode="gray">
          <a:xfrm>
            <a:off x="9047546" y="3491819"/>
            <a:ext cx="335885" cy="274815"/>
          </a:xfrm>
          <a:prstGeom prst="rect">
            <a:avLst/>
          </a:prstGeom>
        </p:spPr>
      </p:pic>
      <p:cxnSp>
        <p:nvCxnSpPr>
          <p:cNvPr id="44" name="直接连接符 43"/>
          <p:cNvCxnSpPr>
            <a:stCxn id="42" idx="3"/>
            <a:endCxn id="43" idx="1"/>
          </p:cNvCxnSpPr>
          <p:nvPr/>
        </p:nvCxnSpPr>
        <p:spPr bwMode="gray">
          <a:xfrm>
            <a:off x="8664802" y="3629227"/>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5" name="图片 87" descr="汇聚交换机.png"/>
          <p:cNvPicPr>
            <a:picLocks noChangeAspect="1"/>
          </p:cNvPicPr>
          <p:nvPr/>
        </p:nvPicPr>
        <p:blipFill>
          <a:blip r:embed="rId4"/>
          <a:stretch>
            <a:fillRect/>
          </a:stretch>
        </p:blipFill>
        <p:spPr bwMode="gray">
          <a:xfrm>
            <a:off x="7805345" y="4283900"/>
            <a:ext cx="335885" cy="274815"/>
          </a:xfrm>
          <a:prstGeom prst="rect">
            <a:avLst/>
          </a:prstGeom>
        </p:spPr>
      </p:pic>
      <p:pic>
        <p:nvPicPr>
          <p:cNvPr id="46" name="图片 87" descr="汇聚交换机.png"/>
          <p:cNvPicPr>
            <a:picLocks noChangeAspect="1"/>
          </p:cNvPicPr>
          <p:nvPr/>
        </p:nvPicPr>
        <p:blipFill>
          <a:blip r:embed="rId4"/>
          <a:stretch>
            <a:fillRect/>
          </a:stretch>
        </p:blipFill>
        <p:spPr bwMode="gray">
          <a:xfrm>
            <a:off x="7086716" y="4283900"/>
            <a:ext cx="335885" cy="274815"/>
          </a:xfrm>
          <a:prstGeom prst="rect">
            <a:avLst/>
          </a:prstGeom>
        </p:spPr>
      </p:pic>
      <p:cxnSp>
        <p:nvCxnSpPr>
          <p:cNvPr id="47" name="直接连接符 46"/>
          <p:cNvCxnSpPr>
            <a:stCxn id="46" idx="3"/>
            <a:endCxn id="45" idx="1"/>
          </p:cNvCxnSpPr>
          <p:nvPr/>
        </p:nvCxnSpPr>
        <p:spPr bwMode="gray">
          <a:xfrm>
            <a:off x="7422601" y="4421308"/>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8" name="图片 76" descr="接入交换机.png"/>
          <p:cNvPicPr>
            <a:picLocks noChangeAspect="1"/>
          </p:cNvPicPr>
          <p:nvPr/>
        </p:nvPicPr>
        <p:blipFill>
          <a:blip r:embed="rId5"/>
          <a:stretch>
            <a:fillRect/>
          </a:stretch>
        </p:blipFill>
        <p:spPr bwMode="gray">
          <a:xfrm>
            <a:off x="7087939" y="4843463"/>
            <a:ext cx="335885" cy="274815"/>
          </a:xfrm>
          <a:prstGeom prst="rect">
            <a:avLst/>
          </a:prstGeom>
        </p:spPr>
      </p:pic>
      <p:pic>
        <p:nvPicPr>
          <p:cNvPr id="49" name="图片 76" descr="接入交换机.png"/>
          <p:cNvPicPr>
            <a:picLocks noChangeAspect="1"/>
          </p:cNvPicPr>
          <p:nvPr/>
        </p:nvPicPr>
        <p:blipFill>
          <a:blip r:embed="rId5"/>
          <a:stretch>
            <a:fillRect/>
          </a:stretch>
        </p:blipFill>
        <p:spPr bwMode="gray">
          <a:xfrm>
            <a:off x="7804123" y="4843463"/>
            <a:ext cx="335885" cy="274815"/>
          </a:xfrm>
          <a:prstGeom prst="rect">
            <a:avLst/>
          </a:prstGeom>
        </p:spPr>
      </p:pic>
      <p:cxnSp>
        <p:nvCxnSpPr>
          <p:cNvPr id="50" name="直接连接符 49"/>
          <p:cNvCxnSpPr>
            <a:stCxn id="48" idx="3"/>
            <a:endCxn id="49" idx="1"/>
          </p:cNvCxnSpPr>
          <p:nvPr/>
        </p:nvCxnSpPr>
        <p:spPr bwMode="gray">
          <a:xfrm>
            <a:off x="7423824" y="4980871"/>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51" name="图片 87" descr="汇聚交换机.png"/>
          <p:cNvPicPr>
            <a:picLocks noChangeAspect="1"/>
          </p:cNvPicPr>
          <p:nvPr/>
        </p:nvPicPr>
        <p:blipFill>
          <a:blip r:embed="rId4"/>
          <a:stretch>
            <a:fillRect/>
          </a:stretch>
        </p:blipFill>
        <p:spPr bwMode="gray">
          <a:xfrm>
            <a:off x="10289746" y="4283900"/>
            <a:ext cx="335885" cy="274815"/>
          </a:xfrm>
          <a:prstGeom prst="rect">
            <a:avLst/>
          </a:prstGeom>
        </p:spPr>
      </p:pic>
      <p:pic>
        <p:nvPicPr>
          <p:cNvPr id="52" name="图片 87" descr="汇聚交换机.png"/>
          <p:cNvPicPr>
            <a:picLocks noChangeAspect="1"/>
          </p:cNvPicPr>
          <p:nvPr/>
        </p:nvPicPr>
        <p:blipFill>
          <a:blip r:embed="rId4"/>
          <a:stretch>
            <a:fillRect/>
          </a:stretch>
        </p:blipFill>
        <p:spPr bwMode="gray">
          <a:xfrm>
            <a:off x="9571117" y="4283900"/>
            <a:ext cx="335885" cy="274815"/>
          </a:xfrm>
          <a:prstGeom prst="rect">
            <a:avLst/>
          </a:prstGeom>
        </p:spPr>
      </p:pic>
      <p:cxnSp>
        <p:nvCxnSpPr>
          <p:cNvPr id="53" name="直接连接符 52"/>
          <p:cNvCxnSpPr>
            <a:stCxn id="52" idx="3"/>
            <a:endCxn id="51" idx="1"/>
          </p:cNvCxnSpPr>
          <p:nvPr/>
        </p:nvCxnSpPr>
        <p:spPr bwMode="gray">
          <a:xfrm>
            <a:off x="9907002" y="4421308"/>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54" name="图片 76" descr="接入交换机.png"/>
          <p:cNvPicPr>
            <a:picLocks noChangeAspect="1"/>
          </p:cNvPicPr>
          <p:nvPr/>
        </p:nvPicPr>
        <p:blipFill>
          <a:blip r:embed="rId5"/>
          <a:stretch>
            <a:fillRect/>
          </a:stretch>
        </p:blipFill>
        <p:spPr bwMode="gray">
          <a:xfrm>
            <a:off x="9572340" y="4843463"/>
            <a:ext cx="335885" cy="274815"/>
          </a:xfrm>
          <a:prstGeom prst="rect">
            <a:avLst/>
          </a:prstGeom>
        </p:spPr>
      </p:pic>
      <p:pic>
        <p:nvPicPr>
          <p:cNvPr id="55" name="图片 76" descr="接入交换机.png"/>
          <p:cNvPicPr>
            <a:picLocks noChangeAspect="1"/>
          </p:cNvPicPr>
          <p:nvPr/>
        </p:nvPicPr>
        <p:blipFill>
          <a:blip r:embed="rId5"/>
          <a:stretch>
            <a:fillRect/>
          </a:stretch>
        </p:blipFill>
        <p:spPr bwMode="gray">
          <a:xfrm>
            <a:off x="10288524" y="4843463"/>
            <a:ext cx="335885" cy="274815"/>
          </a:xfrm>
          <a:prstGeom prst="rect">
            <a:avLst/>
          </a:prstGeom>
        </p:spPr>
      </p:pic>
      <p:cxnSp>
        <p:nvCxnSpPr>
          <p:cNvPr id="56" name="直接连接符 55"/>
          <p:cNvCxnSpPr>
            <a:stCxn id="54" idx="3"/>
            <a:endCxn id="55" idx="1"/>
          </p:cNvCxnSpPr>
          <p:nvPr/>
        </p:nvCxnSpPr>
        <p:spPr bwMode="gray">
          <a:xfrm>
            <a:off x="9908225" y="4980871"/>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42" idx="2"/>
            <a:endCxn id="46" idx="0"/>
          </p:cNvCxnSpPr>
          <p:nvPr/>
        </p:nvCxnSpPr>
        <p:spPr bwMode="gray">
          <a:xfrm flipH="1">
            <a:off x="7254659" y="3766634"/>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43" idx="2"/>
            <a:endCxn id="45" idx="0"/>
          </p:cNvCxnSpPr>
          <p:nvPr/>
        </p:nvCxnSpPr>
        <p:spPr bwMode="gray">
          <a:xfrm flipH="1">
            <a:off x="7973288" y="3766634"/>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42" idx="2"/>
            <a:endCxn id="52" idx="0"/>
          </p:cNvCxnSpPr>
          <p:nvPr/>
        </p:nvCxnSpPr>
        <p:spPr bwMode="gray">
          <a:xfrm>
            <a:off x="8496860" y="3766634"/>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3" idx="2"/>
            <a:endCxn id="51" idx="0"/>
          </p:cNvCxnSpPr>
          <p:nvPr/>
        </p:nvCxnSpPr>
        <p:spPr bwMode="gray">
          <a:xfrm>
            <a:off x="9215489" y="3766634"/>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6" idx="2"/>
            <a:endCxn id="48" idx="0"/>
          </p:cNvCxnSpPr>
          <p:nvPr/>
        </p:nvCxnSpPr>
        <p:spPr bwMode="gray">
          <a:xfrm>
            <a:off x="7254659" y="4558715"/>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45" idx="2"/>
            <a:endCxn id="49" idx="0"/>
          </p:cNvCxnSpPr>
          <p:nvPr/>
        </p:nvCxnSpPr>
        <p:spPr bwMode="gray">
          <a:xfrm flipH="1">
            <a:off x="7972066" y="4558715"/>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2" idx="2"/>
            <a:endCxn id="54" idx="0"/>
          </p:cNvCxnSpPr>
          <p:nvPr/>
        </p:nvCxnSpPr>
        <p:spPr bwMode="gray">
          <a:xfrm>
            <a:off x="9739060" y="4558715"/>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1" idx="2"/>
            <a:endCxn id="55" idx="0"/>
          </p:cNvCxnSpPr>
          <p:nvPr/>
        </p:nvCxnSpPr>
        <p:spPr bwMode="gray">
          <a:xfrm flipH="1">
            <a:off x="10456467" y="4558715"/>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105" descr="AP.png"/>
          <p:cNvPicPr>
            <a:picLocks noChangeAspect="1"/>
          </p:cNvPicPr>
          <p:nvPr/>
        </p:nvPicPr>
        <p:blipFill>
          <a:blip r:embed="rId6"/>
          <a:stretch>
            <a:fillRect/>
          </a:stretch>
        </p:blipFill>
        <p:spPr bwMode="gray">
          <a:xfrm>
            <a:off x="7804740" y="5341527"/>
            <a:ext cx="335297" cy="274335"/>
          </a:xfrm>
          <a:prstGeom prst="rect">
            <a:avLst/>
          </a:prstGeom>
        </p:spPr>
      </p:pic>
      <p:pic>
        <p:nvPicPr>
          <p:cNvPr id="66" name="图片 105" descr="AP.png"/>
          <p:cNvPicPr>
            <a:picLocks noChangeAspect="1"/>
          </p:cNvPicPr>
          <p:nvPr/>
        </p:nvPicPr>
        <p:blipFill>
          <a:blip r:embed="rId6"/>
          <a:stretch>
            <a:fillRect/>
          </a:stretch>
        </p:blipFill>
        <p:spPr bwMode="gray">
          <a:xfrm>
            <a:off x="9571734" y="5341527"/>
            <a:ext cx="335297" cy="274335"/>
          </a:xfrm>
          <a:prstGeom prst="rect">
            <a:avLst/>
          </a:prstGeom>
        </p:spPr>
      </p:pic>
      <p:cxnSp>
        <p:nvCxnSpPr>
          <p:cNvPr id="67" name="直接连接符 66"/>
          <p:cNvCxnSpPr>
            <a:stCxn id="49" idx="2"/>
            <a:endCxn id="65" idx="0"/>
          </p:cNvCxnSpPr>
          <p:nvPr/>
        </p:nvCxnSpPr>
        <p:spPr bwMode="gray">
          <a:xfrm>
            <a:off x="7972066" y="5118278"/>
            <a:ext cx="323"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4" idx="2"/>
            <a:endCxn id="66" idx="0"/>
          </p:cNvCxnSpPr>
          <p:nvPr/>
        </p:nvCxnSpPr>
        <p:spPr bwMode="gray">
          <a:xfrm flipH="1">
            <a:off x="9739383" y="5118278"/>
            <a:ext cx="900"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9" name="图片 123" descr="AC-黄.png"/>
          <p:cNvPicPr>
            <a:picLocks noChangeAspect="1"/>
          </p:cNvPicPr>
          <p:nvPr/>
        </p:nvPicPr>
        <p:blipFill>
          <a:blip r:embed="rId7"/>
          <a:stretch>
            <a:fillRect/>
          </a:stretch>
        </p:blipFill>
        <p:spPr bwMode="gray">
          <a:xfrm>
            <a:off x="7519493" y="3502696"/>
            <a:ext cx="335297" cy="274335"/>
          </a:xfrm>
          <a:prstGeom prst="rect">
            <a:avLst/>
          </a:prstGeom>
        </p:spPr>
      </p:pic>
      <p:pic>
        <p:nvPicPr>
          <p:cNvPr id="70" name="图片 123" descr="AC-黄.png"/>
          <p:cNvPicPr>
            <a:picLocks noChangeAspect="1"/>
          </p:cNvPicPr>
          <p:nvPr/>
        </p:nvPicPr>
        <p:blipFill>
          <a:blip r:embed="rId7"/>
          <a:stretch>
            <a:fillRect/>
          </a:stretch>
        </p:blipFill>
        <p:spPr bwMode="gray">
          <a:xfrm>
            <a:off x="9846754" y="3502696"/>
            <a:ext cx="335297" cy="274335"/>
          </a:xfrm>
          <a:prstGeom prst="rect">
            <a:avLst/>
          </a:prstGeom>
        </p:spPr>
      </p:pic>
      <p:sp>
        <p:nvSpPr>
          <p:cNvPr id="71" name="文本框 70"/>
          <p:cNvSpPr txBox="1"/>
          <p:nvPr/>
        </p:nvSpPr>
        <p:spPr bwMode="gray">
          <a:xfrm>
            <a:off x="6199837" y="3503569"/>
            <a:ext cx="1354581" cy="430887"/>
          </a:xfrm>
          <a:prstGeom prst="rect">
            <a:avLst/>
          </a:prstGeom>
          <a:noFill/>
        </p:spPr>
        <p:txBody>
          <a:bodyPr wrap="square" rtlCol="0">
            <a:noAutofit/>
          </a:bodyPr>
          <a:lstStyle/>
          <a:p>
            <a:pPr algn="ctr" fontAlgn="ctr"/>
            <a:r>
              <a:rPr lang="en-US" sz="1100" b="1" dirty="0" smtClean="0">
                <a:solidFill>
                  <a:srgbClr val="FF9900"/>
                </a:solidFill>
                <a:latin typeface="Huawei Sans" panose="020C0503030203020204" pitchFamily="34" charset="0"/>
              </a:rPr>
              <a:t>Standalone AC</a:t>
            </a:r>
            <a:endParaRPr lang="en-US" altLang="zh-CN" sz="1100" b="1" dirty="0">
              <a:solidFill>
                <a:srgbClr val="FF9900"/>
              </a:solidFill>
              <a:latin typeface="Huawei Sans" panose="020C0503030203020204" pitchFamily="34" charset="0"/>
            </a:endParaRPr>
          </a:p>
        </p:txBody>
      </p:sp>
      <p:sp>
        <p:nvSpPr>
          <p:cNvPr id="72" name="文本框 71"/>
          <p:cNvSpPr txBox="1"/>
          <p:nvPr/>
        </p:nvSpPr>
        <p:spPr bwMode="gray">
          <a:xfrm>
            <a:off x="10107827" y="3489100"/>
            <a:ext cx="1420145" cy="430887"/>
          </a:xfrm>
          <a:prstGeom prst="rect">
            <a:avLst/>
          </a:prstGeom>
          <a:noFill/>
        </p:spPr>
        <p:txBody>
          <a:bodyPr wrap="square" rtlCol="0">
            <a:noAutofit/>
          </a:bodyPr>
          <a:lstStyle/>
          <a:p>
            <a:pPr algn="ctr" fontAlgn="ctr"/>
            <a:r>
              <a:rPr lang="en-US" sz="1100" b="1" dirty="0" smtClean="0">
                <a:solidFill>
                  <a:srgbClr val="FF9900"/>
                </a:solidFill>
                <a:latin typeface="Huawei Sans" panose="020C0503030203020204" pitchFamily="34" charset="0"/>
              </a:rPr>
              <a:t>Standalone AC</a:t>
            </a:r>
            <a:endParaRPr lang="en-US" altLang="zh-CN" sz="1100" b="1" dirty="0">
              <a:solidFill>
                <a:srgbClr val="FF9900"/>
              </a:solidFill>
              <a:latin typeface="Huawei Sans" panose="020C0503030203020204" pitchFamily="34" charset="0"/>
            </a:endParaRPr>
          </a:p>
        </p:txBody>
      </p:sp>
      <p:sp>
        <p:nvSpPr>
          <p:cNvPr id="73" name="圆角矩形 72"/>
          <p:cNvSpPr/>
          <p:nvPr/>
        </p:nvSpPr>
        <p:spPr bwMode="gray">
          <a:xfrm>
            <a:off x="4872960" y="4310453"/>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hangingPunct="0"/>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5008265" y="4223617"/>
            <a:ext cx="1011422" cy="430887"/>
          </a:xfrm>
          <a:prstGeom prst="rect">
            <a:avLst/>
          </a:prstGeom>
          <a:noFill/>
        </p:spPr>
        <p:txBody>
          <a:bodyPr wrap="square" rtlCol="0">
            <a:noAutofit/>
          </a:bodyPr>
          <a:lstStyle/>
          <a:p>
            <a:pPr algn="ctr" fontAlgn="ctr"/>
            <a:r>
              <a:rPr lang="en-US" sz="1100" b="1" dirty="0" smtClean="0">
                <a:solidFill>
                  <a:srgbClr val="FF9900"/>
                </a:solidFill>
                <a:latin typeface="Huawei Sans" panose="020C0503030203020204" pitchFamily="34" charset="0"/>
              </a:rPr>
              <a:t>Native AC</a:t>
            </a:r>
            <a:endParaRPr lang="en-US" altLang="zh-CN" sz="1100" b="1" dirty="0">
              <a:solidFill>
                <a:srgbClr val="FF9900"/>
              </a:solidFill>
              <a:latin typeface="Huawei Sans" panose="020C0503030203020204" pitchFamily="34" charset="0"/>
            </a:endParaRPr>
          </a:p>
        </p:txBody>
      </p:sp>
      <p:sp>
        <p:nvSpPr>
          <p:cNvPr id="77" name="圆角矩形 76"/>
          <p:cNvSpPr/>
          <p:nvPr/>
        </p:nvSpPr>
        <p:spPr bwMode="gray">
          <a:xfrm>
            <a:off x="3625564" y="3511589"/>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hangingPunct="0"/>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3807227" y="3439709"/>
            <a:ext cx="1008610" cy="261610"/>
          </a:xfrm>
          <a:prstGeom prst="rect">
            <a:avLst/>
          </a:prstGeom>
          <a:noFill/>
        </p:spPr>
        <p:txBody>
          <a:bodyPr wrap="none" rtlCol="0">
            <a:noAutofit/>
          </a:bodyPr>
          <a:lstStyle/>
          <a:p>
            <a:pPr algn="ctr" fontAlgn="ctr"/>
            <a:r>
              <a:rPr lang="en-US" sz="1100" b="1" dirty="0" smtClean="0">
                <a:solidFill>
                  <a:srgbClr val="FF9900"/>
                </a:solidFill>
                <a:latin typeface="Huawei Sans" panose="020C0503030203020204" pitchFamily="34" charset="0"/>
              </a:rPr>
              <a:t>Native AC</a:t>
            </a:r>
            <a:endParaRPr lang="en-US" altLang="zh-CN" sz="1100" b="1" dirty="0">
              <a:solidFill>
                <a:srgbClr val="FF9900"/>
              </a:solidFill>
              <a:latin typeface="Huawei Sans" panose="020C0503030203020204" pitchFamily="34" charset="0"/>
            </a:endParaRPr>
          </a:p>
        </p:txBody>
      </p:sp>
      <p:sp>
        <p:nvSpPr>
          <p:cNvPr id="79" name="圆角矩形 78"/>
          <p:cNvSpPr/>
          <p:nvPr/>
        </p:nvSpPr>
        <p:spPr bwMode="gray">
          <a:xfrm>
            <a:off x="2549548" y="3511589"/>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hangingPunct="0"/>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4156136" y="5149720"/>
            <a:ext cx="1745134" cy="600164"/>
          </a:xfrm>
          <a:prstGeom prst="rect">
            <a:avLst/>
          </a:prstGeom>
          <a:noFill/>
        </p:spPr>
        <p:txBody>
          <a:bodyPr wrap="square" rtlCol="0">
            <a:noAutofit/>
          </a:bodyPr>
          <a:lstStyle/>
          <a:p>
            <a:pPr algn="ctr" fontAlgn="ctr" hangingPunct="0"/>
            <a:r>
              <a:rPr lang="en-US" sz="1100" dirty="0" smtClean="0">
                <a:solidFill>
                  <a:schemeClr val="bg1">
                    <a:lumMod val="50000"/>
                  </a:schemeClr>
                </a:solidFill>
                <a:latin typeface="Huawei Sans" panose="020C0503030203020204" pitchFamily="34" charset="0"/>
              </a:rPr>
              <a:t>The native AC function can be applied to aggregation or core switches.</a:t>
            </a: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8031842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fontAlgn="ctr"/>
            <a:r>
              <a:rPr lang="en-US" dirty="0" smtClean="0">
                <a:latin typeface="Huawei Sans" panose="020C0503030203020204" pitchFamily="34" charset="0"/>
              </a:rPr>
              <a:t>How to Select a</a:t>
            </a:r>
            <a:r>
              <a:rPr lang="en-US" dirty="0" smtClean="0"/>
              <a:t>n </a:t>
            </a:r>
            <a:r>
              <a:rPr lang="en-US" dirty="0" smtClean="0">
                <a:latin typeface="Huawei Sans" panose="020C0503030203020204" pitchFamily="34" charset="0"/>
              </a:rPr>
              <a:t>AC</a:t>
            </a:r>
            <a:endParaRPr lang="en-US" altLang="zh-CN" dirty="0">
              <a:latin typeface="Huawei Sans" panose="020C0503030203020204" pitchFamily="34" charset="0"/>
              <a:sym typeface="Huawei Sans" panose="020C0503030203020204" pitchFamily="34" charset="0"/>
            </a:endParaRPr>
          </a:p>
        </p:txBody>
      </p:sp>
      <p:sp>
        <p:nvSpPr>
          <p:cNvPr id="11" name="文本占位符 10"/>
          <p:cNvSpPr>
            <a:spLocks noGrp="1"/>
          </p:cNvSpPr>
          <p:nvPr>
            <p:ph type="body" sz="quarter" idx="10"/>
          </p:nvPr>
        </p:nvSpPr>
        <p:spPr/>
        <p:txBody>
          <a:bodyPr>
            <a:noAutofit/>
          </a:bodyPr>
          <a:lstStyle/>
          <a:p>
            <a:pPr fontAlgn="ctr"/>
            <a:r>
              <a:rPr lang="en-US" sz="1400" dirty="0" smtClean="0">
                <a:latin typeface="Huawei Sans" panose="020C0503030203020204" pitchFamily="34" charset="0"/>
              </a:rPr>
              <a:t>In Huawei's solution, ACs include native AC (built-in AC on agile switches to implement wired and wireless convergence) and standalone ACs. </a:t>
            </a:r>
          </a:p>
          <a:p>
            <a:pPr marL="298450" indent="0" fontAlgn="ctr">
              <a:buNone/>
            </a:pPr>
            <a:r>
              <a:rPr lang="en-US" sz="1400" dirty="0" smtClean="0">
                <a:latin typeface="Huawei Sans" panose="020C0503030203020204" pitchFamily="34" charset="0"/>
              </a:rPr>
              <a:t>Select appropriate ACs based on the AC performance specifications and actual project requirements by considering the following factors:</a:t>
            </a:r>
            <a:endParaRPr lang="en-US" altLang="zh-CN" sz="1400" dirty="0" smtClean="0">
              <a:latin typeface="Huawei Sans" panose="020C0503030203020204" pitchFamily="34" charset="0"/>
              <a:sym typeface="Huawei Sans" panose="020C0503030203020204" pitchFamily="34" charset="0"/>
            </a:endParaRPr>
          </a:p>
          <a:p>
            <a:pPr marL="539750" lvl="1" indent="-241300" fontAlgn="ctr"/>
            <a:r>
              <a:rPr lang="en-US" sz="1200" dirty="0" smtClean="0">
                <a:latin typeface="Huawei Sans" panose="020C0503030203020204" pitchFamily="34" charset="0"/>
              </a:rPr>
              <a:t>Number of managed APs</a:t>
            </a:r>
          </a:p>
          <a:p>
            <a:pPr marL="539750" lvl="1" indent="-241300" fontAlgn="ctr"/>
            <a:r>
              <a:rPr lang="en-US" sz="1200" dirty="0" smtClean="0">
                <a:latin typeface="Huawei Sans" panose="020C0503030203020204" pitchFamily="34" charset="0"/>
              </a:rPr>
              <a:t>Number of concurrent terminals</a:t>
            </a:r>
          </a:p>
          <a:p>
            <a:pPr marL="539750" lvl="1" indent="-241300" fontAlgn="ctr"/>
            <a:r>
              <a:rPr lang="en-US" sz="1200" dirty="0" smtClean="0">
                <a:latin typeface="Huawei Sans" panose="020C0503030203020204" pitchFamily="34" charset="0"/>
              </a:rPr>
              <a:t>Forwarding capability, especially in centralized forwarding mode</a:t>
            </a:r>
          </a:p>
          <a:p>
            <a:pPr marL="539750" lvl="1" indent="-241300" fontAlgn="ctr"/>
            <a:r>
              <a:rPr lang="en-US" sz="1200" dirty="0" smtClean="0">
                <a:latin typeface="Huawei Sans" panose="020C0503030203020204" pitchFamily="34" charset="0"/>
              </a:rPr>
              <a:t>Concurrent access rate. In higher education scenarios, for example, this factor is a key factor to consider, especially in the teaching area where a large number of users may go online concurrently after class.</a:t>
            </a:r>
          </a:p>
          <a:p>
            <a:pPr fontAlgn="ctr"/>
            <a:r>
              <a:rPr lang="en-US" sz="1400" dirty="0" smtClean="0">
                <a:latin typeface="Huawei Sans" panose="020C0503030203020204" pitchFamily="34" charset="0"/>
              </a:rPr>
              <a:t>When the specifications meet the requirements, the native AC is preferred. If the wired and wireless networks are independently deployed or capacity expansion is needed in the future, the standalone AC is recommended. </a:t>
            </a:r>
          </a:p>
          <a:p>
            <a:pPr marL="298450" indent="0" fontAlgn="ctr">
              <a:buNone/>
            </a:pPr>
            <a:r>
              <a:rPr lang="en-US" sz="1400" dirty="0" smtClean="0">
                <a:latin typeface="Huawei Sans" panose="020C0503030203020204" pitchFamily="34" charset="0"/>
              </a:rPr>
              <a:t>In addition to the preceding specifications, key features must be considered. If the following features are required, only the native AC can be selected: </a:t>
            </a:r>
            <a:endParaRPr lang="en-US" altLang="zh-CN" sz="1400" dirty="0" smtClean="0">
              <a:latin typeface="Huawei Sans" panose="020C0503030203020204" pitchFamily="34" charset="0"/>
              <a:sym typeface="Huawei Sans" panose="020C0503030203020204" pitchFamily="34" charset="0"/>
            </a:endParaRPr>
          </a:p>
          <a:p>
            <a:pPr marL="539750" lvl="1" indent="-241300" fontAlgn="ctr"/>
            <a:r>
              <a:rPr lang="en-US" sz="1200" dirty="0" smtClean="0">
                <a:latin typeface="Huawei Sans" panose="020C0503030203020204" pitchFamily="34" charset="0"/>
              </a:rPr>
              <a:t>Wired and wireless convergence to provide unified authentication and management</a:t>
            </a:r>
            <a:endParaRPr lang="en-US" altLang="zh-CN" sz="1200" dirty="0" smtClean="0">
              <a:latin typeface="Huawei Sans" panose="020C0503030203020204" pitchFamily="34" charset="0"/>
              <a:sym typeface="Huawei Sans" panose="020C0503030203020204" pitchFamily="34" charset="0"/>
            </a:endParaRPr>
          </a:p>
          <a:p>
            <a:pPr marL="539750" lvl="1" indent="-241300" fontAlgn="ctr"/>
            <a:r>
              <a:rPr lang="en-US" sz="1200" dirty="0" smtClean="0">
                <a:latin typeface="Huawei Sans" panose="020C0503030203020204" pitchFamily="34" charset="0"/>
              </a:rPr>
              <a:t>Free mobility</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57143469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Native AC Solution Deployed on a VXLAN-based Virtualized Campus Network (1)</a:t>
            </a:r>
            <a:endParaRPr lang="en-US" altLang="zh-CN" dirty="0">
              <a:latin typeface="Huawei Sans" panose="020C0503030203020204" pitchFamily="34" charset="0"/>
              <a:sym typeface="Huawei Sans" panose="020C0503030203020204" pitchFamily="34" charset="0"/>
            </a:endParaRPr>
          </a:p>
        </p:txBody>
      </p:sp>
      <p:sp>
        <p:nvSpPr>
          <p:cNvPr id="110" name="圆角矩形 75"/>
          <p:cNvSpPr/>
          <p:nvPr/>
        </p:nvSpPr>
        <p:spPr bwMode="gray">
          <a:xfrm>
            <a:off x="446087" y="1380836"/>
            <a:ext cx="11266488"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Distributed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圆角矩形 75"/>
          <p:cNvSpPr/>
          <p:nvPr/>
        </p:nvSpPr>
        <p:spPr bwMode="gray">
          <a:xfrm>
            <a:off x="446087" y="1771987"/>
            <a:ext cx="5607579" cy="4117183"/>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6" name="圆角矩形 75"/>
          <p:cNvSpPr/>
          <p:nvPr/>
        </p:nvSpPr>
        <p:spPr bwMode="gray">
          <a:xfrm>
            <a:off x="6138336" y="1771987"/>
            <a:ext cx="5574239" cy="4117183"/>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8" name="任意多边形 117"/>
          <p:cNvSpPr/>
          <p:nvPr/>
        </p:nvSpPr>
        <p:spPr bwMode="gray">
          <a:xfrm>
            <a:off x="1964267" y="2213585"/>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9" name="图片 76" descr="接入交换机.png"/>
          <p:cNvPicPr>
            <a:picLocks noChangeAspect="1"/>
          </p:cNvPicPr>
          <p:nvPr/>
        </p:nvPicPr>
        <p:blipFill>
          <a:blip r:embed="rId3"/>
          <a:stretch>
            <a:fillRect/>
          </a:stretch>
        </p:blipFill>
        <p:spPr bwMode="gray">
          <a:xfrm>
            <a:off x="1913341" y="3590799"/>
            <a:ext cx="369474" cy="302298"/>
          </a:xfrm>
          <a:prstGeom prst="rect">
            <a:avLst/>
          </a:prstGeom>
        </p:spPr>
      </p:pic>
      <p:pic>
        <p:nvPicPr>
          <p:cNvPr id="121" name="图片 76" descr="接入交换机.png"/>
          <p:cNvPicPr>
            <a:picLocks noChangeAspect="1"/>
          </p:cNvPicPr>
          <p:nvPr/>
        </p:nvPicPr>
        <p:blipFill>
          <a:blip r:embed="rId3"/>
          <a:stretch>
            <a:fillRect/>
          </a:stretch>
        </p:blipFill>
        <p:spPr bwMode="gray">
          <a:xfrm>
            <a:off x="4195598" y="3590799"/>
            <a:ext cx="369474" cy="302298"/>
          </a:xfrm>
          <a:prstGeom prst="rect">
            <a:avLst/>
          </a:prstGeom>
        </p:spPr>
      </p:pic>
      <p:pic>
        <p:nvPicPr>
          <p:cNvPr id="122" name="图片 86" descr="核心交换机.png"/>
          <p:cNvPicPr>
            <a:picLocks noChangeAspect="1"/>
          </p:cNvPicPr>
          <p:nvPr/>
        </p:nvPicPr>
        <p:blipFill>
          <a:blip r:embed="rId4"/>
          <a:stretch>
            <a:fillRect/>
          </a:stretch>
        </p:blipFill>
        <p:spPr bwMode="gray">
          <a:xfrm>
            <a:off x="3107991" y="2084443"/>
            <a:ext cx="406421" cy="332528"/>
          </a:xfrm>
          <a:prstGeom prst="rect">
            <a:avLst/>
          </a:prstGeom>
        </p:spPr>
      </p:pic>
      <p:cxnSp>
        <p:nvCxnSpPr>
          <p:cNvPr id="129" name="直接连接符 128"/>
          <p:cNvCxnSpPr/>
          <p:nvPr/>
        </p:nvCxnSpPr>
        <p:spPr bwMode="gray">
          <a:xfrm>
            <a:off x="3260367" y="3873525"/>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0" name="图片 105" descr="AP.png"/>
          <p:cNvPicPr>
            <a:picLocks noChangeAspect="1"/>
          </p:cNvPicPr>
          <p:nvPr/>
        </p:nvPicPr>
        <p:blipFill>
          <a:blip r:embed="rId5" cstate="print"/>
          <a:stretch>
            <a:fillRect/>
          </a:stretch>
        </p:blipFill>
        <p:spPr bwMode="gray">
          <a:xfrm>
            <a:off x="3092719" y="4105379"/>
            <a:ext cx="335297" cy="274335"/>
          </a:xfrm>
          <a:prstGeom prst="rect">
            <a:avLst/>
          </a:prstGeom>
        </p:spPr>
      </p:pic>
      <p:pic>
        <p:nvPicPr>
          <p:cNvPr id="133" name="图片 76" descr="接入交换机.png"/>
          <p:cNvPicPr>
            <a:picLocks noChangeAspect="1"/>
          </p:cNvPicPr>
          <p:nvPr/>
        </p:nvPicPr>
        <p:blipFill>
          <a:blip r:embed="rId3"/>
          <a:stretch>
            <a:fillRect/>
          </a:stretch>
        </p:blipFill>
        <p:spPr bwMode="gray">
          <a:xfrm>
            <a:off x="3075631" y="3590799"/>
            <a:ext cx="369474" cy="302298"/>
          </a:xfrm>
          <a:prstGeom prst="rect">
            <a:avLst/>
          </a:prstGeom>
        </p:spPr>
      </p:pic>
      <p:sp>
        <p:nvSpPr>
          <p:cNvPr id="146" name="圆角矩形 145"/>
          <p:cNvSpPr/>
          <p:nvPr/>
        </p:nvSpPr>
        <p:spPr bwMode="gray">
          <a:xfrm>
            <a:off x="928506" y="6050475"/>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a:off x="1106690" y="5972867"/>
            <a:ext cx="1393396" cy="244084"/>
          </a:xfrm>
          <a:prstGeom prst="rect">
            <a:avLst/>
          </a:prstGeom>
          <a:noFill/>
        </p:spPr>
        <p:txBody>
          <a:bodyPr wrap="square" rtlCol="0">
            <a:noAutofit/>
          </a:bodyPr>
          <a:lstStyle/>
          <a:p>
            <a:pPr fontAlgn="ctr"/>
            <a:r>
              <a:rPr lang="en-US" sz="1000" dirty="0" smtClean="0">
                <a:solidFill>
                  <a:srgbClr val="000000"/>
                </a:solidFill>
                <a:latin typeface="Huawei Sans" panose="020C0503030203020204" pitchFamily="34" charset="0"/>
              </a:rPr>
              <a:t>Native AC</a:t>
            </a:r>
            <a:endParaRPr lang="en-US" altLang="zh-CN" sz="1000" dirty="0">
              <a:solidFill>
                <a:srgbClr val="000000"/>
              </a:solidFill>
              <a:latin typeface="Huawei Sans" panose="020C0503030203020204" pitchFamily="34" charset="0"/>
              <a:ea typeface="微软雅黑" panose="020B0503020204020204" pitchFamily="34" charset="-122"/>
              <a:cs typeface="Arial"/>
            </a:endParaRPr>
          </a:p>
        </p:txBody>
      </p:sp>
      <p:sp>
        <p:nvSpPr>
          <p:cNvPr id="153" name="圆角矩形 152"/>
          <p:cNvSpPr/>
          <p:nvPr/>
        </p:nvSpPr>
        <p:spPr bwMode="gray">
          <a:xfrm>
            <a:off x="3311201" y="3695946"/>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文本框 153"/>
          <p:cNvSpPr txBox="1"/>
          <p:nvPr/>
        </p:nvSpPr>
        <p:spPr bwMode="gray">
          <a:xfrm>
            <a:off x="479223" y="4356899"/>
            <a:ext cx="5600108" cy="1158978"/>
          </a:xfrm>
          <a:prstGeom prst="rect">
            <a:avLst/>
          </a:prstGeom>
          <a:noFill/>
        </p:spPr>
        <p:txBody>
          <a:bodyPr wrap="square" rtlCol="0">
            <a:noAutofit/>
          </a:bodyPr>
          <a:lstStyle/>
          <a:p>
            <a:pPr marL="176213" indent="-176213" fontAlgn="ctr">
              <a:lnSpc>
                <a:spcPts val="1800"/>
              </a:lnSpc>
              <a:spcAft>
                <a:spcPts val="400"/>
              </a:spcAft>
              <a:buSzPct val="60000"/>
              <a:buFont typeface="Wingdings" panose="05000000000000000000" pitchFamily="2" charset="2"/>
              <a:buChar char="l"/>
            </a:pPr>
            <a:r>
              <a:rPr lang="en-US" sz="1200" dirty="0" smtClean="0">
                <a:solidFill>
                  <a:prstClr val="black"/>
                </a:solidFill>
                <a:latin typeface="Huawei Sans" panose="020C0503030203020204" pitchFamily="34" charset="0"/>
              </a:rPr>
              <a:t>Scenario 1: The switch used as the edge node provides the native AC function to manage downstream APs.</a:t>
            </a:r>
          </a:p>
          <a:p>
            <a:pPr marL="176213" indent="-176213" fontAlgn="ctr">
              <a:lnSpc>
                <a:spcPts val="1800"/>
              </a:lnSpc>
              <a:spcAft>
                <a:spcPts val="400"/>
              </a:spcAft>
              <a:buSzPct val="60000"/>
              <a:buFont typeface="Wingdings" panose="05000000000000000000" pitchFamily="2" charset="2"/>
              <a:buChar char="l"/>
            </a:pPr>
            <a:r>
              <a:rPr lang="en-US" sz="1200" dirty="0" smtClean="0">
                <a:latin typeface="Huawei Sans" panose="020C0503030203020204" pitchFamily="34" charset="0"/>
              </a:rPr>
              <a:t>When the number of wireless users on the entire network exceeds 50K, it is recommended that native AC be deployed on edge nodes. In this scenario, it is recommended that the AP should use the tunnel forwarding mode.</a:t>
            </a:r>
            <a:endParaRPr lang="en-US" altLang="zh-CN" sz="1200" dirty="0">
              <a:solidFill>
                <a:prstClr val="black"/>
              </a:solidFill>
              <a:latin typeface="Huawei Sans" panose="020C0503030203020204" pitchFamily="34" charset="0"/>
              <a:cs typeface="Arial"/>
            </a:endParaRPr>
          </a:p>
        </p:txBody>
      </p:sp>
      <p:sp>
        <p:nvSpPr>
          <p:cNvPr id="160" name="文本框 159"/>
          <p:cNvSpPr txBox="1"/>
          <p:nvPr/>
        </p:nvSpPr>
        <p:spPr bwMode="gray">
          <a:xfrm>
            <a:off x="3503447" y="2056434"/>
            <a:ext cx="728084" cy="307777"/>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r>
              <a:rPr lang="en-US" dirty="0" smtClean="0">
                <a:solidFill>
                  <a:srgbClr val="30B5C5"/>
                </a:solidFill>
                <a:latin typeface="Huawei Sans" panose="020C0503030203020204" pitchFamily="34" charset="0"/>
              </a:rPr>
              <a:t>Border</a:t>
            </a:r>
            <a:endParaRPr lang="en-US" dirty="0">
              <a:solidFill>
                <a:srgbClr val="30B5C5"/>
              </a:solidFill>
              <a:latin typeface="Huawei Sans" panose="020C0503030203020204" pitchFamily="34" charset="0"/>
            </a:endParaRPr>
          </a:p>
        </p:txBody>
      </p:sp>
      <p:sp>
        <p:nvSpPr>
          <p:cNvPr id="161" name="文本框 160"/>
          <p:cNvSpPr txBox="1"/>
          <p:nvPr/>
        </p:nvSpPr>
        <p:spPr bwMode="gray">
          <a:xfrm>
            <a:off x="794438" y="3497474"/>
            <a:ext cx="1124027" cy="523220"/>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r"/>
            <a:r>
              <a:rPr lang="en-US" dirty="0" smtClean="0">
                <a:solidFill>
                  <a:srgbClr val="30B5C5"/>
                </a:solidFill>
                <a:latin typeface="Huawei Sans" panose="020C0503030203020204" pitchFamily="34" charset="0"/>
              </a:rPr>
              <a:t>Edge</a:t>
            </a:r>
          </a:p>
          <a:p>
            <a:pPr algn="r"/>
            <a:r>
              <a:rPr lang="en-US" dirty="0" smtClean="0">
                <a:solidFill>
                  <a:srgbClr val="30B5C5"/>
                </a:solidFill>
                <a:latin typeface="Huawei Sans" panose="020C0503030203020204" pitchFamily="34" charset="0"/>
              </a:rPr>
              <a:t>L</a:t>
            </a:r>
            <a:r>
              <a:rPr lang="en-US" altLang="zh-CN" dirty="0" smtClean="0">
                <a:solidFill>
                  <a:srgbClr val="30B5C5"/>
                </a:solidFill>
                <a:latin typeface="Huawei Sans" panose="020C0503030203020204" pitchFamily="34" charset="0"/>
              </a:rPr>
              <a:t>ayer </a:t>
            </a:r>
            <a:r>
              <a:rPr lang="en-US" dirty="0" smtClean="0">
                <a:solidFill>
                  <a:srgbClr val="30B5C5"/>
                </a:solidFill>
                <a:latin typeface="Huawei Sans" panose="020C0503030203020204" pitchFamily="34" charset="0"/>
              </a:rPr>
              <a:t>3 </a:t>
            </a:r>
          </a:p>
          <a:p>
            <a:pPr algn="r"/>
            <a:r>
              <a:rPr lang="en-US" dirty="0" smtClean="0">
                <a:solidFill>
                  <a:srgbClr val="30B5C5"/>
                </a:solidFill>
                <a:latin typeface="Huawei Sans" panose="020C0503030203020204" pitchFamily="34" charset="0"/>
              </a:rPr>
              <a:t>gateway</a:t>
            </a:r>
            <a:endParaRPr lang="en-US" altLang="zh-CN" dirty="0">
              <a:solidFill>
                <a:srgbClr val="30B5C5"/>
              </a:solidFill>
              <a:latin typeface="Huawei Sans" panose="020C0503030203020204" pitchFamily="34" charset="0"/>
              <a:cs typeface="Arial"/>
            </a:endParaRPr>
          </a:p>
        </p:txBody>
      </p:sp>
      <p:sp>
        <p:nvSpPr>
          <p:cNvPr id="166" name="文本框 165"/>
          <p:cNvSpPr txBox="1"/>
          <p:nvPr/>
        </p:nvSpPr>
        <p:spPr bwMode="gray">
          <a:xfrm>
            <a:off x="1973498" y="3497474"/>
            <a:ext cx="1124026" cy="523220"/>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r"/>
            <a:r>
              <a:rPr lang="en-US" dirty="0" smtClean="0">
                <a:solidFill>
                  <a:srgbClr val="30B5C5"/>
                </a:solidFill>
                <a:latin typeface="Huawei Sans" panose="020C0503030203020204" pitchFamily="34" charset="0"/>
              </a:rPr>
              <a:t>Edge</a:t>
            </a:r>
          </a:p>
          <a:p>
            <a:pPr algn="r"/>
            <a:r>
              <a:rPr lang="en-US" altLang="zh-CN" dirty="0">
                <a:solidFill>
                  <a:srgbClr val="30B5C5"/>
                </a:solidFill>
                <a:latin typeface="Huawei Sans" panose="020C0503030203020204" pitchFamily="34" charset="0"/>
              </a:rPr>
              <a:t>Layer 3 </a:t>
            </a:r>
          </a:p>
          <a:p>
            <a:pPr algn="r"/>
            <a:r>
              <a:rPr lang="en-US" altLang="zh-CN" dirty="0">
                <a:solidFill>
                  <a:srgbClr val="30B5C5"/>
                </a:solidFill>
                <a:latin typeface="Huawei Sans" panose="020C0503030203020204" pitchFamily="34" charset="0"/>
              </a:rPr>
              <a:t>gateway</a:t>
            </a:r>
            <a:endParaRPr lang="en-US" altLang="zh-CN" dirty="0">
              <a:solidFill>
                <a:srgbClr val="30B5C5"/>
              </a:solidFill>
              <a:latin typeface="Huawei Sans" panose="020C0503030203020204" pitchFamily="34" charset="0"/>
              <a:cs typeface="Arial"/>
            </a:endParaRPr>
          </a:p>
        </p:txBody>
      </p:sp>
      <p:sp>
        <p:nvSpPr>
          <p:cNvPr id="167" name="文本框 166"/>
          <p:cNvSpPr txBox="1"/>
          <p:nvPr/>
        </p:nvSpPr>
        <p:spPr bwMode="gray">
          <a:xfrm>
            <a:off x="4556621" y="3497474"/>
            <a:ext cx="1124026" cy="523220"/>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l"/>
            <a:r>
              <a:rPr lang="en-US" dirty="0" smtClean="0">
                <a:solidFill>
                  <a:srgbClr val="30B5C5"/>
                </a:solidFill>
                <a:latin typeface="Huawei Sans" panose="020C0503030203020204" pitchFamily="34" charset="0"/>
              </a:rPr>
              <a:t>Edge</a:t>
            </a:r>
          </a:p>
          <a:p>
            <a:pPr algn="r"/>
            <a:r>
              <a:rPr lang="en-US" altLang="zh-CN" dirty="0">
                <a:solidFill>
                  <a:srgbClr val="30B5C5"/>
                </a:solidFill>
                <a:latin typeface="Huawei Sans" panose="020C0503030203020204" pitchFamily="34" charset="0"/>
              </a:rPr>
              <a:t>Layer 3 </a:t>
            </a:r>
          </a:p>
          <a:p>
            <a:pPr algn="r"/>
            <a:r>
              <a:rPr lang="en-US" altLang="zh-CN" dirty="0">
                <a:solidFill>
                  <a:srgbClr val="30B5C5"/>
                </a:solidFill>
                <a:latin typeface="Huawei Sans" panose="020C0503030203020204" pitchFamily="34" charset="0"/>
              </a:rPr>
              <a:t>gateway</a:t>
            </a:r>
            <a:endParaRPr lang="en-US" altLang="zh-CN" dirty="0">
              <a:solidFill>
                <a:srgbClr val="30B5C5"/>
              </a:solidFill>
              <a:latin typeface="Huawei Sans" panose="020C0503030203020204" pitchFamily="34" charset="0"/>
              <a:cs typeface="Arial"/>
            </a:endParaRPr>
          </a:p>
        </p:txBody>
      </p:sp>
      <p:sp>
        <p:nvSpPr>
          <p:cNvPr id="170" name="文本框 169"/>
          <p:cNvSpPr txBox="1"/>
          <p:nvPr/>
        </p:nvSpPr>
        <p:spPr bwMode="gray">
          <a:xfrm>
            <a:off x="6138336" y="4356899"/>
            <a:ext cx="5574239" cy="1158978"/>
          </a:xfrm>
          <a:prstGeom prst="rect">
            <a:avLst/>
          </a:prstGeom>
          <a:noFill/>
        </p:spPr>
        <p:txBody>
          <a:bodyPr wrap="square" rtlCol="0">
            <a:noAutofit/>
          </a:bodyPr>
          <a:lstStyle/>
          <a:p>
            <a:pPr marL="176213" indent="-176213" fontAlgn="ctr">
              <a:lnSpc>
                <a:spcPts val="1800"/>
              </a:lnSpc>
              <a:spcAft>
                <a:spcPts val="400"/>
              </a:spcAft>
              <a:buSzPct val="60000"/>
              <a:buFont typeface="Wingdings" panose="05000000000000000000" pitchFamily="2" charset="2"/>
              <a:buChar char="l"/>
            </a:pPr>
            <a:r>
              <a:rPr lang="en-US" sz="1200" dirty="0" smtClean="0">
                <a:solidFill>
                  <a:prstClr val="black"/>
                </a:solidFill>
                <a:latin typeface="Huawei Sans" panose="020C0503030203020204" pitchFamily="34" charset="0"/>
              </a:rPr>
              <a:t>Scenario 2: The switch used as the border node provides the native AC function to manage downstream APs.</a:t>
            </a:r>
          </a:p>
          <a:p>
            <a:pPr marL="176213" indent="-176213" fontAlgn="ctr">
              <a:lnSpc>
                <a:spcPts val="1800"/>
              </a:lnSpc>
              <a:spcAft>
                <a:spcPts val="400"/>
              </a:spcAft>
              <a:buSzPct val="60000"/>
              <a:buFont typeface="Wingdings" panose="05000000000000000000" pitchFamily="2" charset="2"/>
              <a:buChar char="l"/>
            </a:pPr>
            <a:r>
              <a:rPr lang="en-US" sz="1200" dirty="0" smtClean="0">
                <a:solidFill>
                  <a:prstClr val="black"/>
                </a:solidFill>
                <a:latin typeface="Huawei Sans" panose="020C0503030203020204" pitchFamily="34" charset="0"/>
              </a:rPr>
              <a:t>When the number of wireless users on the entire network is fewer than 50K, it is recommended that native AC be deployed on the border node. In this scenario, the local forwarding mode is recommended for APs.</a:t>
            </a:r>
            <a:endParaRPr lang="en-US" altLang="zh-CN" sz="1200" dirty="0">
              <a:solidFill>
                <a:prstClr val="black"/>
              </a:solidFill>
              <a:latin typeface="Huawei Sans" panose="020C0503030203020204" pitchFamily="34" charset="0"/>
              <a:cs typeface="Arial"/>
            </a:endParaRPr>
          </a:p>
        </p:txBody>
      </p:sp>
      <p:sp>
        <p:nvSpPr>
          <p:cNvPr id="36" name="任意多边形 35"/>
          <p:cNvSpPr/>
          <p:nvPr/>
        </p:nvSpPr>
        <p:spPr bwMode="gray">
          <a:xfrm>
            <a:off x="7646262" y="2213585"/>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76" descr="接入交换机.png"/>
          <p:cNvPicPr>
            <a:picLocks noChangeAspect="1"/>
          </p:cNvPicPr>
          <p:nvPr/>
        </p:nvPicPr>
        <p:blipFill>
          <a:blip r:embed="rId3"/>
          <a:stretch>
            <a:fillRect/>
          </a:stretch>
        </p:blipFill>
        <p:spPr bwMode="gray">
          <a:xfrm>
            <a:off x="7595336" y="3590799"/>
            <a:ext cx="369474" cy="302298"/>
          </a:xfrm>
          <a:prstGeom prst="rect">
            <a:avLst/>
          </a:prstGeom>
        </p:spPr>
      </p:pic>
      <p:pic>
        <p:nvPicPr>
          <p:cNvPr id="39" name="图片 76" descr="接入交换机.png"/>
          <p:cNvPicPr>
            <a:picLocks noChangeAspect="1"/>
          </p:cNvPicPr>
          <p:nvPr/>
        </p:nvPicPr>
        <p:blipFill>
          <a:blip r:embed="rId3"/>
          <a:stretch>
            <a:fillRect/>
          </a:stretch>
        </p:blipFill>
        <p:spPr bwMode="gray">
          <a:xfrm>
            <a:off x="9877593" y="3590799"/>
            <a:ext cx="369474" cy="302298"/>
          </a:xfrm>
          <a:prstGeom prst="rect">
            <a:avLst/>
          </a:prstGeom>
        </p:spPr>
      </p:pic>
      <p:pic>
        <p:nvPicPr>
          <p:cNvPr id="40" name="图片 86" descr="核心交换机.png"/>
          <p:cNvPicPr>
            <a:picLocks noChangeAspect="1"/>
          </p:cNvPicPr>
          <p:nvPr/>
        </p:nvPicPr>
        <p:blipFill>
          <a:blip r:embed="rId4"/>
          <a:stretch>
            <a:fillRect/>
          </a:stretch>
        </p:blipFill>
        <p:spPr bwMode="gray">
          <a:xfrm>
            <a:off x="8789986" y="2084443"/>
            <a:ext cx="406421" cy="332528"/>
          </a:xfrm>
          <a:prstGeom prst="rect">
            <a:avLst/>
          </a:prstGeom>
        </p:spPr>
      </p:pic>
      <p:cxnSp>
        <p:nvCxnSpPr>
          <p:cNvPr id="41" name="直接连接符 40"/>
          <p:cNvCxnSpPr/>
          <p:nvPr/>
        </p:nvCxnSpPr>
        <p:spPr bwMode="gray">
          <a:xfrm>
            <a:off x="8942362" y="3873525"/>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图片 105" descr="AP.png"/>
          <p:cNvPicPr>
            <a:picLocks noChangeAspect="1"/>
          </p:cNvPicPr>
          <p:nvPr/>
        </p:nvPicPr>
        <p:blipFill>
          <a:blip r:embed="rId5" cstate="print"/>
          <a:stretch>
            <a:fillRect/>
          </a:stretch>
        </p:blipFill>
        <p:spPr bwMode="gray">
          <a:xfrm>
            <a:off x="8774714" y="4105379"/>
            <a:ext cx="335297" cy="274335"/>
          </a:xfrm>
          <a:prstGeom prst="rect">
            <a:avLst/>
          </a:prstGeom>
        </p:spPr>
      </p:pic>
      <p:pic>
        <p:nvPicPr>
          <p:cNvPr id="43" name="图片 76" descr="接入交换机.png"/>
          <p:cNvPicPr>
            <a:picLocks noChangeAspect="1"/>
          </p:cNvPicPr>
          <p:nvPr/>
        </p:nvPicPr>
        <p:blipFill>
          <a:blip r:embed="rId3"/>
          <a:stretch>
            <a:fillRect/>
          </a:stretch>
        </p:blipFill>
        <p:spPr bwMode="gray">
          <a:xfrm>
            <a:off x="8757626" y="3590799"/>
            <a:ext cx="369474" cy="302298"/>
          </a:xfrm>
          <a:prstGeom prst="rect">
            <a:avLst/>
          </a:prstGeom>
        </p:spPr>
      </p:pic>
      <p:sp>
        <p:nvSpPr>
          <p:cNvPr id="44" name="圆角矩形 43"/>
          <p:cNvSpPr/>
          <p:nvPr/>
        </p:nvSpPr>
        <p:spPr bwMode="gray">
          <a:xfrm>
            <a:off x="8697379" y="2238880"/>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9185442" y="2056434"/>
            <a:ext cx="728084" cy="307777"/>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r>
              <a:rPr lang="en-US" dirty="0" smtClean="0">
                <a:solidFill>
                  <a:srgbClr val="30B5C5"/>
                </a:solidFill>
                <a:latin typeface="Huawei Sans" panose="020C0503030203020204" pitchFamily="34" charset="0"/>
              </a:rPr>
              <a:t>Border</a:t>
            </a:r>
            <a:endParaRPr lang="en-US" dirty="0">
              <a:solidFill>
                <a:srgbClr val="30B5C5"/>
              </a:solidFill>
              <a:latin typeface="Huawei Sans" panose="020C0503030203020204" pitchFamily="34" charset="0"/>
            </a:endParaRPr>
          </a:p>
        </p:txBody>
      </p:sp>
      <p:sp>
        <p:nvSpPr>
          <p:cNvPr id="46" name="文本框 45"/>
          <p:cNvSpPr txBox="1"/>
          <p:nvPr/>
        </p:nvSpPr>
        <p:spPr bwMode="gray">
          <a:xfrm>
            <a:off x="6476434" y="3497474"/>
            <a:ext cx="1124026" cy="523220"/>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r"/>
            <a:r>
              <a:rPr lang="en-US" dirty="0" smtClean="0">
                <a:solidFill>
                  <a:srgbClr val="30B5C5"/>
                </a:solidFill>
                <a:latin typeface="Huawei Sans" panose="020C0503030203020204" pitchFamily="34" charset="0"/>
              </a:rPr>
              <a:t>Edge</a:t>
            </a:r>
          </a:p>
          <a:p>
            <a:pPr algn="r"/>
            <a:r>
              <a:rPr lang="en-US" altLang="zh-CN" dirty="0">
                <a:solidFill>
                  <a:srgbClr val="30B5C5"/>
                </a:solidFill>
                <a:latin typeface="Huawei Sans" panose="020C0503030203020204" pitchFamily="34" charset="0"/>
              </a:rPr>
              <a:t>Layer 3 </a:t>
            </a:r>
          </a:p>
          <a:p>
            <a:pPr algn="r"/>
            <a:r>
              <a:rPr lang="en-US" altLang="zh-CN" dirty="0">
                <a:solidFill>
                  <a:srgbClr val="30B5C5"/>
                </a:solidFill>
                <a:latin typeface="Huawei Sans" panose="020C0503030203020204" pitchFamily="34" charset="0"/>
              </a:rPr>
              <a:t>gateway</a:t>
            </a:r>
            <a:endParaRPr lang="en-US" altLang="zh-CN" dirty="0">
              <a:solidFill>
                <a:srgbClr val="30B5C5"/>
              </a:solidFill>
              <a:latin typeface="Huawei Sans" panose="020C0503030203020204" pitchFamily="34" charset="0"/>
              <a:cs typeface="Arial"/>
            </a:endParaRPr>
          </a:p>
        </p:txBody>
      </p:sp>
      <p:sp>
        <p:nvSpPr>
          <p:cNvPr id="47" name="文本框 46"/>
          <p:cNvSpPr txBox="1"/>
          <p:nvPr/>
        </p:nvSpPr>
        <p:spPr bwMode="gray">
          <a:xfrm>
            <a:off x="7655493" y="3497474"/>
            <a:ext cx="1124026" cy="523220"/>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r"/>
            <a:r>
              <a:rPr lang="en-US" dirty="0" smtClean="0">
                <a:solidFill>
                  <a:srgbClr val="30B5C5"/>
                </a:solidFill>
                <a:latin typeface="Huawei Sans" panose="020C0503030203020204" pitchFamily="34" charset="0"/>
              </a:rPr>
              <a:t>Edge</a:t>
            </a:r>
          </a:p>
          <a:p>
            <a:pPr algn="r"/>
            <a:r>
              <a:rPr lang="en-US" altLang="zh-CN" dirty="0">
                <a:solidFill>
                  <a:srgbClr val="30B5C5"/>
                </a:solidFill>
                <a:latin typeface="Huawei Sans" panose="020C0503030203020204" pitchFamily="34" charset="0"/>
              </a:rPr>
              <a:t>Layer 3 </a:t>
            </a:r>
          </a:p>
          <a:p>
            <a:pPr algn="r"/>
            <a:r>
              <a:rPr lang="en-US" altLang="zh-CN" dirty="0">
                <a:solidFill>
                  <a:srgbClr val="30B5C5"/>
                </a:solidFill>
                <a:latin typeface="Huawei Sans" panose="020C0503030203020204" pitchFamily="34" charset="0"/>
              </a:rPr>
              <a:t>gateway</a:t>
            </a:r>
            <a:endParaRPr lang="en-US" altLang="zh-CN" dirty="0">
              <a:solidFill>
                <a:srgbClr val="30B5C5"/>
              </a:solidFill>
              <a:latin typeface="Huawei Sans" panose="020C0503030203020204" pitchFamily="34" charset="0"/>
              <a:cs typeface="Arial"/>
            </a:endParaRPr>
          </a:p>
        </p:txBody>
      </p:sp>
      <p:sp>
        <p:nvSpPr>
          <p:cNvPr id="48" name="文本框 47"/>
          <p:cNvSpPr txBox="1"/>
          <p:nvPr/>
        </p:nvSpPr>
        <p:spPr bwMode="gray">
          <a:xfrm>
            <a:off x="10238616" y="3497474"/>
            <a:ext cx="1124026" cy="523220"/>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l"/>
            <a:r>
              <a:rPr lang="en-US" dirty="0" smtClean="0">
                <a:solidFill>
                  <a:srgbClr val="30B5C5"/>
                </a:solidFill>
                <a:latin typeface="Huawei Sans" panose="020C0503030203020204" pitchFamily="34" charset="0"/>
              </a:rPr>
              <a:t>Edge</a:t>
            </a:r>
          </a:p>
          <a:p>
            <a:pPr algn="r"/>
            <a:r>
              <a:rPr lang="en-US" altLang="zh-CN" dirty="0">
                <a:solidFill>
                  <a:srgbClr val="30B5C5"/>
                </a:solidFill>
                <a:latin typeface="Huawei Sans" panose="020C0503030203020204" pitchFamily="34" charset="0"/>
              </a:rPr>
              <a:t>Layer 3 </a:t>
            </a:r>
          </a:p>
          <a:p>
            <a:pPr algn="r"/>
            <a:r>
              <a:rPr lang="en-US" altLang="zh-CN" dirty="0">
                <a:solidFill>
                  <a:srgbClr val="30B5C5"/>
                </a:solidFill>
                <a:latin typeface="Huawei Sans" panose="020C0503030203020204" pitchFamily="34" charset="0"/>
              </a:rPr>
              <a:t>gateway</a:t>
            </a:r>
            <a:endParaRPr lang="en-US" altLang="zh-CN" dirty="0">
              <a:solidFill>
                <a:srgbClr val="30B5C5"/>
              </a:solidFill>
              <a:latin typeface="Huawei Sans" panose="020C0503030203020204" pitchFamily="34" charset="0"/>
              <a:cs typeface="Arial"/>
            </a:endParaRPr>
          </a:p>
        </p:txBody>
      </p:sp>
    </p:spTree>
    <p:extLst>
      <p:ext uri="{BB962C8B-B14F-4D97-AF65-F5344CB8AC3E}">
        <p14:creationId xmlns:p14="http://schemas.microsoft.com/office/powerpoint/2010/main" val="190088320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rPr>
              <a:t>Native AC Solution Deployed on a VXLAN-based Virtualized Campus Network (2)</a:t>
            </a:r>
            <a:endParaRPr lang="en-US" altLang="zh-CN" dirty="0">
              <a:latin typeface="Huawei Sans" panose="020C0503030203020204" pitchFamily="34" charset="0"/>
              <a:sym typeface="Huawei Sans" panose="020C0503030203020204" pitchFamily="34" charset="0"/>
            </a:endParaRPr>
          </a:p>
        </p:txBody>
      </p:sp>
      <p:sp>
        <p:nvSpPr>
          <p:cNvPr id="39" name="圆角矩形 75"/>
          <p:cNvSpPr/>
          <p:nvPr/>
        </p:nvSpPr>
        <p:spPr bwMode="gray">
          <a:xfrm>
            <a:off x="2887910" y="1391728"/>
            <a:ext cx="6416180"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Centralized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75"/>
          <p:cNvSpPr/>
          <p:nvPr/>
        </p:nvSpPr>
        <p:spPr bwMode="gray">
          <a:xfrm>
            <a:off x="2887911" y="1782880"/>
            <a:ext cx="6416180" cy="4024302"/>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4" name="文本框 63"/>
          <p:cNvSpPr txBox="1"/>
          <p:nvPr/>
        </p:nvSpPr>
        <p:spPr bwMode="gray">
          <a:xfrm>
            <a:off x="2887910" y="4482888"/>
            <a:ext cx="6416180" cy="794351"/>
          </a:xfrm>
          <a:prstGeom prst="rect">
            <a:avLst/>
          </a:prstGeom>
          <a:noFill/>
        </p:spPr>
        <p:txBody>
          <a:bodyPr wrap="square" rtlCol="0">
            <a:noAutofit/>
          </a:bodyPr>
          <a:lstStyle/>
          <a:p>
            <a:pPr marL="176213" indent="-176213" fontAlgn="ctr">
              <a:lnSpc>
                <a:spcPct val="120000"/>
              </a:lnSpc>
              <a:spcAft>
                <a:spcPts val="600"/>
              </a:spcAft>
              <a:buFont typeface="Arial" panose="020B0604020202020204" pitchFamily="34" charset="0"/>
              <a:buChar char="•"/>
            </a:pPr>
            <a:r>
              <a:rPr lang="en-US" sz="1400" dirty="0" smtClean="0">
                <a:latin typeface="Huawei Sans" panose="020C0503030203020204" pitchFamily="34" charset="0"/>
              </a:rPr>
              <a:t>Scenario: The switch used as the border node </a:t>
            </a:r>
            <a:r>
              <a:rPr lang="en-US" sz="1400" dirty="0" smtClean="0">
                <a:solidFill>
                  <a:prstClr val="black"/>
                </a:solidFill>
                <a:latin typeface="Huawei Sans" panose="020C0503030203020204" pitchFamily="34" charset="0"/>
              </a:rPr>
              <a:t>provides the native AC function to manage all APs.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ct val="120000"/>
              </a:lnSpc>
              <a:spcAft>
                <a:spcPts val="600"/>
              </a:spcAft>
              <a:buFont typeface="Arial" panose="020B0604020202020204" pitchFamily="34" charset="0"/>
              <a:buChar char="•"/>
            </a:pPr>
            <a:r>
              <a:rPr lang="en-US" sz="1400" dirty="0" smtClean="0">
                <a:latin typeface="Huawei Sans" panose="020C0503030203020204" pitchFamily="34" charset="0"/>
              </a:rPr>
              <a:t>It is recommended that native AC be deployed on edge nodes and APs use the tunnel forwarding mode.</a:t>
            </a:r>
            <a:endParaRPr lang="en-US" altLang="zh-CN" sz="1400" dirty="0" smtClean="0">
              <a:solidFill>
                <a:prstClr val="black"/>
              </a:solidFill>
              <a:latin typeface="Huawei Sans" panose="020C0503030203020204" pitchFamily="34" charset="0"/>
              <a:cs typeface="Arial"/>
            </a:endParaRPr>
          </a:p>
          <a:p>
            <a:pPr marL="176213" indent="-176213" fontAlgn="ctr">
              <a:lnSpc>
                <a:spcPct val="120000"/>
              </a:lnSpc>
              <a:spcAft>
                <a:spcPts val="600"/>
              </a:spcAft>
              <a:buFont typeface="Arial" panose="020B0604020202020204" pitchFamily="34" charset="0"/>
              <a:buChar char="•"/>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ct val="120000"/>
              </a:lnSpc>
              <a:spcAft>
                <a:spcPts val="600"/>
              </a:spcAft>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任意多边形 64"/>
          <p:cNvSpPr/>
          <p:nvPr/>
        </p:nvSpPr>
        <p:spPr bwMode="gray">
          <a:xfrm>
            <a:off x="4830700" y="2124342"/>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76" descr="接入交换机.png"/>
          <p:cNvPicPr>
            <a:picLocks noChangeAspect="1"/>
          </p:cNvPicPr>
          <p:nvPr/>
        </p:nvPicPr>
        <p:blipFill>
          <a:blip r:embed="rId3"/>
          <a:stretch>
            <a:fillRect/>
          </a:stretch>
        </p:blipFill>
        <p:spPr bwMode="gray">
          <a:xfrm>
            <a:off x="4779774" y="3501556"/>
            <a:ext cx="369474" cy="302298"/>
          </a:xfrm>
          <a:prstGeom prst="rect">
            <a:avLst/>
          </a:prstGeom>
          <a:solidFill>
            <a:srgbClr val="E3F6F8"/>
          </a:solidFill>
          <a:ln>
            <a:noFill/>
          </a:ln>
        </p:spPr>
      </p:pic>
      <p:pic>
        <p:nvPicPr>
          <p:cNvPr id="67" name="图片 76" descr="接入交换机.png"/>
          <p:cNvPicPr>
            <a:picLocks noChangeAspect="1"/>
          </p:cNvPicPr>
          <p:nvPr/>
        </p:nvPicPr>
        <p:blipFill>
          <a:blip r:embed="rId3"/>
          <a:stretch>
            <a:fillRect/>
          </a:stretch>
        </p:blipFill>
        <p:spPr bwMode="gray">
          <a:xfrm>
            <a:off x="7062031" y="3501556"/>
            <a:ext cx="369474" cy="302298"/>
          </a:xfrm>
          <a:prstGeom prst="rect">
            <a:avLst/>
          </a:prstGeom>
          <a:solidFill>
            <a:srgbClr val="E3F6F8"/>
          </a:solidFill>
          <a:ln>
            <a:noFill/>
          </a:ln>
        </p:spPr>
      </p:pic>
      <p:pic>
        <p:nvPicPr>
          <p:cNvPr id="68" name="图片 86" descr="核心交换机.png"/>
          <p:cNvPicPr>
            <a:picLocks noChangeAspect="1"/>
          </p:cNvPicPr>
          <p:nvPr/>
        </p:nvPicPr>
        <p:blipFill>
          <a:blip r:embed="rId4"/>
          <a:stretch>
            <a:fillRect/>
          </a:stretch>
        </p:blipFill>
        <p:spPr bwMode="gray">
          <a:xfrm>
            <a:off x="5974424" y="1995200"/>
            <a:ext cx="406421" cy="332528"/>
          </a:xfrm>
          <a:prstGeom prst="rect">
            <a:avLst/>
          </a:prstGeom>
          <a:solidFill>
            <a:srgbClr val="E3F6F8"/>
          </a:solidFill>
          <a:ln>
            <a:noFill/>
          </a:ln>
        </p:spPr>
      </p:pic>
      <p:cxnSp>
        <p:nvCxnSpPr>
          <p:cNvPr id="69" name="直接连接符 68"/>
          <p:cNvCxnSpPr/>
          <p:nvPr/>
        </p:nvCxnSpPr>
        <p:spPr bwMode="gray">
          <a:xfrm>
            <a:off x="6126800" y="3784282"/>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图片 105" descr="AP.png"/>
          <p:cNvPicPr>
            <a:picLocks noChangeAspect="1"/>
          </p:cNvPicPr>
          <p:nvPr/>
        </p:nvPicPr>
        <p:blipFill>
          <a:blip r:embed="rId5" cstate="print"/>
          <a:stretch>
            <a:fillRect/>
          </a:stretch>
        </p:blipFill>
        <p:spPr bwMode="gray">
          <a:xfrm>
            <a:off x="5959152" y="4016136"/>
            <a:ext cx="335297" cy="274335"/>
          </a:xfrm>
          <a:prstGeom prst="rect">
            <a:avLst/>
          </a:prstGeom>
          <a:solidFill>
            <a:srgbClr val="E3F6F8"/>
          </a:solidFill>
          <a:ln>
            <a:noFill/>
          </a:ln>
        </p:spPr>
      </p:pic>
      <p:pic>
        <p:nvPicPr>
          <p:cNvPr id="71" name="图片 76" descr="接入交换机.png"/>
          <p:cNvPicPr>
            <a:picLocks noChangeAspect="1"/>
          </p:cNvPicPr>
          <p:nvPr/>
        </p:nvPicPr>
        <p:blipFill>
          <a:blip r:embed="rId3"/>
          <a:stretch>
            <a:fillRect/>
          </a:stretch>
        </p:blipFill>
        <p:spPr bwMode="gray">
          <a:xfrm>
            <a:off x="5942064" y="3501556"/>
            <a:ext cx="369474" cy="302298"/>
          </a:xfrm>
          <a:prstGeom prst="rect">
            <a:avLst/>
          </a:prstGeom>
          <a:solidFill>
            <a:srgbClr val="E3F6F8"/>
          </a:solidFill>
          <a:ln>
            <a:noFill/>
          </a:ln>
        </p:spPr>
      </p:pic>
      <p:sp>
        <p:nvSpPr>
          <p:cNvPr id="72" name="圆角矩形 71"/>
          <p:cNvSpPr/>
          <p:nvPr/>
        </p:nvSpPr>
        <p:spPr bwMode="gray">
          <a:xfrm>
            <a:off x="5862431" y="2129560"/>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6349086" y="1868520"/>
            <a:ext cx="1124026" cy="523220"/>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r>
              <a:rPr lang="en-US" dirty="0" smtClean="0">
                <a:solidFill>
                  <a:srgbClr val="30B5C5"/>
                </a:solidFill>
                <a:latin typeface="Huawei Sans" panose="020C0503030203020204" pitchFamily="34" charset="0"/>
              </a:rPr>
              <a:t>Border</a:t>
            </a:r>
          </a:p>
          <a:p>
            <a:pPr algn="r"/>
            <a:r>
              <a:rPr lang="en-US" dirty="0" err="1" smtClean="0">
                <a:solidFill>
                  <a:srgbClr val="30B5C5"/>
                </a:solidFill>
                <a:latin typeface="Huawei Sans" panose="020C0503030203020204" pitchFamily="34" charset="0"/>
              </a:rPr>
              <a:t>L3</a:t>
            </a:r>
            <a:r>
              <a:rPr lang="en-US" dirty="0" smtClean="0">
                <a:solidFill>
                  <a:srgbClr val="30B5C5"/>
                </a:solidFill>
                <a:latin typeface="Huawei Sans" panose="020C0503030203020204" pitchFamily="34" charset="0"/>
              </a:rPr>
              <a:t> gateway</a:t>
            </a:r>
            <a:endParaRPr lang="en-US" altLang="zh-CN" dirty="0">
              <a:solidFill>
                <a:srgbClr val="30B5C5"/>
              </a:solidFill>
              <a:latin typeface="Huawei Sans" panose="020C0503030203020204" pitchFamily="34" charset="0"/>
              <a:cs typeface="Arial"/>
            </a:endParaRPr>
          </a:p>
        </p:txBody>
      </p:sp>
      <p:sp>
        <p:nvSpPr>
          <p:cNvPr id="74" name="文本框 73"/>
          <p:cNvSpPr txBox="1"/>
          <p:nvPr/>
        </p:nvSpPr>
        <p:spPr bwMode="gray">
          <a:xfrm>
            <a:off x="4202687" y="3408231"/>
            <a:ext cx="582211" cy="307777"/>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r"/>
            <a:r>
              <a:rPr lang="en-US" dirty="0" smtClean="0">
                <a:solidFill>
                  <a:srgbClr val="30B5C5"/>
                </a:solidFill>
                <a:latin typeface="Huawei Sans" panose="020C0503030203020204" pitchFamily="34" charset="0"/>
              </a:rPr>
              <a:t>Edge</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5381746" y="3408231"/>
            <a:ext cx="582211" cy="307777"/>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r"/>
            <a:r>
              <a:rPr lang="en-US" dirty="0" smtClean="0">
                <a:solidFill>
                  <a:srgbClr val="30B5C5"/>
                </a:solidFill>
                <a:latin typeface="Huawei Sans" panose="020C0503030203020204" pitchFamily="34" charset="0"/>
              </a:rPr>
              <a:t>Edge</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7423054" y="3408231"/>
            <a:ext cx="582211" cy="307777"/>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l"/>
            <a:r>
              <a:rPr lang="en-US" dirty="0" smtClean="0">
                <a:solidFill>
                  <a:srgbClr val="30B5C5"/>
                </a:solidFill>
                <a:latin typeface="Huawei Sans" panose="020C0503030203020204" pitchFamily="34" charset="0"/>
              </a:rPr>
              <a:t>Edge</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1070020" y="5941621"/>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1248204" y="5864013"/>
            <a:ext cx="1124882" cy="244084"/>
          </a:xfrm>
          <a:prstGeom prst="rect">
            <a:avLst/>
          </a:prstGeom>
          <a:noFill/>
        </p:spPr>
        <p:txBody>
          <a:bodyPr wrap="square" rtlCol="0">
            <a:noAutofit/>
          </a:bodyPr>
          <a:lstStyle/>
          <a:p>
            <a:pPr fontAlgn="ctr"/>
            <a:r>
              <a:rPr lang="en-US" sz="1000" dirty="0" smtClean="0">
                <a:solidFill>
                  <a:srgbClr val="000000"/>
                </a:solidFill>
                <a:latin typeface="Huawei Sans" panose="020C0503030203020204" pitchFamily="34" charset="0"/>
              </a:rPr>
              <a:t>Native AC</a:t>
            </a:r>
            <a:endParaRPr lang="en-US" altLang="zh-CN" sz="1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6446275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fontAlgn="ctr"/>
            <a:r>
              <a:rPr lang="en-US" dirty="0" smtClean="0">
                <a:latin typeface="Huawei Sans" panose="020C0503030203020204" pitchFamily="34" charset="0"/>
              </a:rPr>
              <a:t>WLAN Virtualization Deployment Solution Design</a:t>
            </a:r>
            <a:endParaRPr lang="en-US" altLang="zh-CN" dirty="0">
              <a:latin typeface="Huawei Sans" panose="020C0503030203020204" pitchFamily="34" charset="0"/>
              <a:sym typeface="Huawei Sans" panose="020C0503030203020204" pitchFamily="34" charset="0"/>
            </a:endParaRPr>
          </a:p>
        </p:txBody>
      </p:sp>
      <p:sp>
        <p:nvSpPr>
          <p:cNvPr id="7" name="文本占位符 6"/>
          <p:cNvSpPr>
            <a:spLocks noGrp="1"/>
          </p:cNvSpPr>
          <p:nvPr>
            <p:ph type="body" sz="quarter" idx="10"/>
          </p:nvPr>
        </p:nvSpPr>
        <p:spPr>
          <a:xfrm>
            <a:off x="442913" y="1052513"/>
            <a:ext cx="11306175" cy="5148261"/>
          </a:xfrm>
        </p:spPr>
        <p:txBody>
          <a:bodyPr>
            <a:noAutofit/>
          </a:bodyPr>
          <a:lstStyle/>
          <a:p>
            <a:pPr algn="l" fontAlgn="ctr">
              <a:lnSpc>
                <a:spcPct val="120000"/>
              </a:lnSpc>
            </a:pPr>
            <a:r>
              <a:rPr lang="en-US" sz="1600" dirty="0" smtClean="0"/>
              <a:t>The following table describes the WLAN virtualization deployment solution for centralized and distributed gateway networking.</a:t>
            </a:r>
          </a:p>
          <a:p>
            <a:pPr algn="l" fontAlgn="ctr">
              <a:lnSpc>
                <a:spcPct val="120000"/>
              </a:lnSpc>
            </a:pPr>
            <a:endParaRPr lang="en-US" sz="1600" dirty="0"/>
          </a:p>
          <a:p>
            <a:pPr algn="l" fontAlgn="ctr">
              <a:lnSpc>
                <a:spcPct val="120000"/>
              </a:lnSpc>
            </a:pPr>
            <a:endParaRPr lang="en-US" sz="1600" dirty="0" smtClean="0"/>
          </a:p>
          <a:p>
            <a:pPr algn="l" fontAlgn="ctr">
              <a:lnSpc>
                <a:spcPct val="120000"/>
              </a:lnSpc>
            </a:pPr>
            <a:endParaRPr lang="en-US" altLang="zh-CN" sz="1600" dirty="0">
              <a:sym typeface="Huawei Sans" panose="020C0503030203020204" pitchFamily="34" charset="0"/>
            </a:endParaRPr>
          </a:p>
          <a:p>
            <a:pPr algn="l" fontAlgn="ctr">
              <a:lnSpc>
                <a:spcPct val="120000"/>
              </a:lnSpc>
            </a:pPr>
            <a:endParaRPr lang="en-US" altLang="zh-CN" sz="1600" dirty="0" smtClean="0">
              <a:sym typeface="Huawei Sans" panose="020C0503030203020204" pitchFamily="34" charset="0"/>
            </a:endParaRPr>
          </a:p>
          <a:p>
            <a:pPr algn="l" fontAlgn="ctr">
              <a:lnSpc>
                <a:spcPct val="120000"/>
              </a:lnSpc>
            </a:pPr>
            <a:endParaRPr lang="en-US" altLang="zh-CN" sz="1600" dirty="0" smtClean="0">
              <a:sym typeface="Huawei Sans" panose="020C0503030203020204" pitchFamily="34" charset="0"/>
            </a:endParaRPr>
          </a:p>
          <a:p>
            <a:pPr algn="l" fontAlgn="ctr">
              <a:lnSpc>
                <a:spcPct val="120000"/>
              </a:lnSpc>
            </a:pPr>
            <a:endParaRPr lang="en-US" altLang="zh-CN" sz="1600" dirty="0" smtClean="0">
              <a:sym typeface="Huawei Sans" panose="020C0503030203020204" pitchFamily="34" charset="0"/>
            </a:endParaRPr>
          </a:p>
          <a:p>
            <a:pPr algn="l" fontAlgn="ctr">
              <a:lnSpc>
                <a:spcPct val="120000"/>
              </a:lnSpc>
            </a:pPr>
            <a:endParaRPr lang="en-US" altLang="zh-CN" sz="1400" dirty="0" smtClean="0">
              <a:sym typeface="Huawei Sans" panose="020C0503030203020204" pitchFamily="34" charset="0"/>
            </a:endParaRPr>
          </a:p>
          <a:p>
            <a:pPr algn="l" fontAlgn="ctr">
              <a:lnSpc>
                <a:spcPct val="120000"/>
              </a:lnSpc>
            </a:pPr>
            <a:endParaRPr lang="en-US" altLang="zh-CN" sz="1400" dirty="0" smtClean="0">
              <a:sym typeface="Huawei Sans" panose="020C0503030203020204" pitchFamily="34" charset="0"/>
            </a:endParaRPr>
          </a:p>
          <a:p>
            <a:pPr algn="l" fontAlgn="ctr">
              <a:lnSpc>
                <a:spcPct val="120000"/>
              </a:lnSpc>
            </a:pPr>
            <a:endParaRPr lang="en-US" altLang="zh-CN" sz="1400" dirty="0" smtClean="0">
              <a:sym typeface="Huawei Sans" panose="020C0503030203020204" pitchFamily="34" charset="0"/>
            </a:endParaRPr>
          </a:p>
          <a:p>
            <a:pPr algn="l" fontAlgn="ctr">
              <a:lnSpc>
                <a:spcPct val="120000"/>
              </a:lnSpc>
            </a:pPr>
            <a:endParaRPr lang="en-US" altLang="zh-CN" sz="1400" dirty="0" smtClean="0">
              <a:sym typeface="Huawei Sans" panose="020C0503030203020204" pitchFamily="34" charset="0"/>
            </a:endParaRPr>
          </a:p>
          <a:p>
            <a:pPr algn="l" fontAlgn="ctr">
              <a:lnSpc>
                <a:spcPct val="120000"/>
              </a:lnSpc>
            </a:pPr>
            <a:r>
              <a:rPr lang="en-US" sz="1600" dirty="0" smtClean="0"/>
              <a:t>In new deployment scenarios or wired and wireless network reconstruction scenarios, the native AC is recommended and the tunnel forwarding mode is preferred for APs.</a:t>
            </a:r>
          </a:p>
          <a:p>
            <a:pPr algn="l" fontAlgn="ctr">
              <a:lnSpc>
                <a:spcPct val="120000"/>
              </a:lnSpc>
            </a:pPr>
            <a:endParaRPr lang="en-US" altLang="zh-CN" sz="1600" dirty="0">
              <a:sym typeface="Huawei Sans" panose="020C0503030203020204" pitchFamily="34" charset="0"/>
            </a:endParaRPr>
          </a:p>
        </p:txBody>
      </p:sp>
      <p:graphicFrame>
        <p:nvGraphicFramePr>
          <p:cNvPr id="3" name="表格 2"/>
          <p:cNvGraphicFramePr>
            <a:graphicFrameLocks noGrp="1"/>
          </p:cNvGraphicFramePr>
          <p:nvPr>
            <p:extLst/>
          </p:nvPr>
        </p:nvGraphicFramePr>
        <p:xfrm>
          <a:off x="442913" y="1760761"/>
          <a:ext cx="11293474" cy="3736440"/>
        </p:xfrm>
        <a:graphic>
          <a:graphicData uri="http://schemas.openxmlformats.org/drawingml/2006/table">
            <a:tbl>
              <a:tblPr firstRow="1" firstCol="1" lastRow="1" lastCol="1" bandRow="1" bandCol="1"/>
              <a:tblGrid>
                <a:gridCol w="1199336"/>
                <a:gridCol w="1425708"/>
                <a:gridCol w="1512139"/>
                <a:gridCol w="1176633"/>
                <a:gridCol w="1839685"/>
                <a:gridCol w="1284515"/>
                <a:gridCol w="2855458"/>
              </a:tblGrid>
              <a:tr h="208009">
                <a:tc>
                  <a:txBody>
                    <a:bodyPr/>
                    <a:lstStyle/>
                    <a:p>
                      <a:pPr algn="ctr" fontAlgn="ctr">
                        <a:lnSpc>
                          <a:spcPct val="100000"/>
                        </a:lnSpc>
                        <a:spcBef>
                          <a:spcPts val="0"/>
                        </a:spcBef>
                        <a:spcAft>
                          <a:spcPts val="0"/>
                        </a:spcAft>
                      </a:pPr>
                      <a:r>
                        <a:rPr lang="en-US" sz="1050" b="1" dirty="0" smtClean="0">
                          <a:solidFill>
                            <a:schemeClr val="tx1"/>
                          </a:solidFill>
                          <a:latin typeface="Huawei Sans" panose="020C0503030203020204" pitchFamily="34" charset="0"/>
                        </a:rPr>
                        <a:t>Networking Type</a:t>
                      </a:r>
                      <a:endParaRPr lang="en-US" sz="105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050" b="1" dirty="0" smtClean="0">
                          <a:solidFill>
                            <a:schemeClr val="tx1"/>
                          </a:solidFill>
                          <a:latin typeface="Huawei Sans" panose="020C0503030203020204" pitchFamily="34" charset="0"/>
                        </a:rPr>
                        <a:t>AC</a:t>
                      </a:r>
                      <a:endParaRPr lang="en-US" sz="105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050" b="1" dirty="0" smtClean="0">
                          <a:solidFill>
                            <a:schemeClr val="tx1"/>
                          </a:solidFill>
                          <a:latin typeface="Huawei Sans" panose="020C0503030203020204" pitchFamily="34" charset="0"/>
                        </a:rPr>
                        <a:t>Wireless Terminal Gateway</a:t>
                      </a:r>
                      <a:endParaRPr lang="en-US" sz="105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050" b="1" dirty="0" smtClean="0">
                          <a:solidFill>
                            <a:schemeClr val="tx1"/>
                          </a:solidFill>
                          <a:latin typeface="Huawei Sans" panose="020C0503030203020204" pitchFamily="34" charset="0"/>
                        </a:rPr>
                        <a:t>AP Forwarding Mode</a:t>
                      </a:r>
                      <a:endParaRPr lang="en-US" sz="105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050" b="1" dirty="0" smtClean="0">
                          <a:solidFill>
                            <a:schemeClr val="tx1"/>
                          </a:solidFill>
                          <a:latin typeface="Huawei Sans" panose="020C0503030203020204" pitchFamily="34" charset="0"/>
                        </a:rPr>
                        <a:t>Wireless Traffic Virtualization Location</a:t>
                      </a:r>
                      <a:endParaRPr lang="en-US" sz="105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050" b="1" dirty="0" smtClean="0">
                          <a:solidFill>
                            <a:schemeClr val="tx1"/>
                          </a:solidFill>
                          <a:latin typeface="Huawei Sans" panose="020C0503030203020204" pitchFamily="34" charset="0"/>
                        </a:rPr>
                        <a:t>Number of Terminals Supported</a:t>
                      </a:r>
                      <a:endParaRPr lang="en-US" sz="105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050" b="1" dirty="0" smtClean="0">
                          <a:solidFill>
                            <a:schemeClr val="tx1"/>
                          </a:solidFill>
                          <a:latin typeface="Huawei Sans" panose="020C0503030203020204" pitchFamily="34" charset="0"/>
                        </a:rPr>
                        <a:t>Applicable Scenario</a:t>
                      </a:r>
                      <a:endParaRPr lang="en-US" sz="105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61347">
                <a:tc rowSpan="4">
                  <a:txBody>
                    <a:bodyPr/>
                    <a:lstStyle/>
                    <a:p>
                      <a:pPr algn="ctr" fontAlgn="ctr">
                        <a:lnSpc>
                          <a:spcPct val="100000"/>
                        </a:lnSpc>
                        <a:spcBef>
                          <a:spcPts val="0"/>
                        </a:spcBef>
                        <a:spcAft>
                          <a:spcPts val="0"/>
                        </a:spcAft>
                      </a:pPr>
                      <a:r>
                        <a:rPr lang="en-US" sz="1050" dirty="0" smtClean="0">
                          <a:latin typeface="Huawei Sans" panose="020C0503030203020204" pitchFamily="34" charset="0"/>
                        </a:rPr>
                        <a:t>Centralized gateway</a:t>
                      </a:r>
                      <a:endParaRPr lang="en-US" altLang="zh-CN" sz="105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18000" marB="18000" anchor="ctr">
                    <a:lnL w="28575" cap="flat" cmpd="sng" algn="ctr">
                      <a:solidFill>
                        <a:schemeClr val="tx1"/>
                      </a:solidFill>
                      <a:prstDash val="solid"/>
                      <a:round/>
                      <a:headEnd type="none" w="med" len="med"/>
                      <a:tailEnd type="none" w="med" len="med"/>
                    </a:lnL>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Native AC on the border node</a:t>
                      </a:r>
                      <a:endParaRPr lang="en-US" sz="1050" dirty="0">
                        <a:latin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Border node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Tunnel forwarding</a:t>
                      </a:r>
                      <a:endParaRPr lang="en-US" sz="1050" dirty="0">
                        <a:latin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Border node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 ≤ 50,000</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050" dirty="0" smtClean="0">
                          <a:latin typeface="Huawei Sans" panose="020C0503030203020204" pitchFamily="34" charset="0"/>
                        </a:rPr>
                        <a:t>Recommended when the number of terminals does not exceed 50,000 and centralized forwarding is implemented for wireless terminals</a:t>
                      </a:r>
                      <a:endParaRPr lang="en-US" sz="1050" dirty="0">
                        <a:latin typeface="Huawei Sans" panose="020C0503030203020204" pitchFamily="34" charset="0"/>
                      </a:endParaRPr>
                    </a:p>
                  </a:txBody>
                  <a:tcPr marL="36000" marR="36000" marT="18000" marB="18000" anchor="ctr">
                    <a:lnR w="28575" cap="flat" cmpd="sng" algn="ctr">
                      <a:solidFill>
                        <a:schemeClr val="tx1"/>
                      </a:solidFill>
                      <a:prstDash val="solid"/>
                      <a:round/>
                      <a:headEnd type="none" w="med" len="med"/>
                      <a:tailEnd type="none" w="med" len="med"/>
                    </a:lnR>
                  </a:tcPr>
                </a:tc>
              </a:tr>
              <a:tr h="208009">
                <a:tc vMerge="1">
                  <a:txBody>
                    <a:bodyPr/>
                    <a:lstStyle/>
                    <a:p>
                      <a:endParaRPr lang="zh-CN" altLang="en-US"/>
                    </a:p>
                  </a:txBody>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Native AC on the border node</a:t>
                      </a:r>
                      <a:endParaRPr lang="en-US" sz="1050" dirty="0">
                        <a:latin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Border node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Local forwarding</a:t>
                      </a:r>
                      <a:endParaRPr lang="en-US" sz="1050" dirty="0">
                        <a:latin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Edge node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 ≤ 50,000</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Applies when local forwarding is implemented for wireless terminals (this solution is not recommended)</a:t>
                      </a:r>
                      <a:endParaRPr lang="en-US" sz="1050" dirty="0">
                        <a:latin typeface="Huawei Sans" panose="020C0503030203020204" pitchFamily="34" charset="0"/>
                      </a:endParaRPr>
                    </a:p>
                  </a:txBody>
                  <a:tcPr marL="36000" marR="36000" marT="18000" marB="18000" anchor="ctr">
                    <a:lnR w="28575" cap="flat" cmpd="sng" algn="ctr">
                      <a:solidFill>
                        <a:schemeClr val="tx1"/>
                      </a:solidFill>
                      <a:prstDash val="solid"/>
                      <a:round/>
                      <a:headEnd type="none" w="med" len="med"/>
                      <a:tailEnd type="none" w="med" len="med"/>
                    </a:lnR>
                  </a:tcPr>
                </a:tc>
              </a:tr>
              <a:tr h="261347">
                <a:tc vMerge="1">
                  <a:txBody>
                    <a:bodyPr/>
                    <a:lstStyle/>
                    <a:p>
                      <a:endParaRPr lang="zh-CN" altLang="en-US"/>
                    </a:p>
                  </a:txBody>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Standalone AC connected to the border node in off-path mode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Border node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Tunnel forwarding</a:t>
                      </a:r>
                      <a:endParaRPr lang="en-US" sz="1050" dirty="0">
                        <a:latin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Border node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 ≤ 50,000</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Recommended when the wired network is reconstructed first and centralized forwarding is implemented for wireless terminals</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R w="28575" cap="flat" cmpd="sng" algn="ctr">
                      <a:solidFill>
                        <a:schemeClr val="tx1"/>
                      </a:solidFill>
                      <a:prstDash val="solid"/>
                      <a:round/>
                      <a:headEnd type="none" w="med" len="med"/>
                      <a:tailEnd type="none" w="med" len="med"/>
                    </a:lnR>
                  </a:tcPr>
                </a:tc>
              </a:tr>
              <a:tr h="261347">
                <a:tc vMerge="1">
                  <a:txBody>
                    <a:bodyPr/>
                    <a:lstStyle/>
                    <a:p>
                      <a:endParaRPr lang="zh-CN" altLang="en-US"/>
                    </a:p>
                  </a:txBody>
                  <a:tcPr/>
                </a:tc>
                <a:tc>
                  <a:txBody>
                    <a:bodyPr/>
                    <a:lstStyle/>
                    <a:p>
                      <a:pPr algn="ctr" fontAlgn="ctr">
                        <a:lnSpc>
                          <a:spcPct val="100000"/>
                        </a:lnSpc>
                        <a:spcBef>
                          <a:spcPts val="0"/>
                        </a:spcBef>
                        <a:spcAft>
                          <a:spcPts val="0"/>
                        </a:spcAft>
                      </a:pPr>
                      <a:r>
                        <a:rPr lang="en-US" altLang="zh-CN" sz="1050" dirty="0" smtClean="0">
                          <a:latin typeface="Huawei Sans" panose="020C0503030203020204" pitchFamily="34" charset="0"/>
                        </a:rPr>
                        <a:t>Standalone </a:t>
                      </a:r>
                      <a:r>
                        <a:rPr lang="en-US" sz="1050" dirty="0" smtClean="0">
                          <a:latin typeface="Huawei Sans" panose="020C0503030203020204" pitchFamily="34" charset="0"/>
                        </a:rPr>
                        <a:t>AC connected to the border node in off-path mode</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Border node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Local forwarding</a:t>
                      </a:r>
                      <a:endParaRPr lang="en-US" sz="1050" dirty="0">
                        <a:latin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Edge node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 ≤ 50,000</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050" dirty="0" smtClean="0">
                          <a:latin typeface="Huawei Sans" panose="020C0503030203020204" pitchFamily="34" charset="0"/>
                        </a:rPr>
                        <a:t>Applies when the wired network is reconstructed first and local forwarding is implemented for wireless terminals (this solution is not recommended)</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R w="28575" cap="flat" cmpd="sng" algn="ctr">
                      <a:solidFill>
                        <a:schemeClr val="tx1"/>
                      </a:solidFill>
                      <a:prstDash val="solid"/>
                      <a:round/>
                      <a:headEnd type="none" w="med" len="med"/>
                      <a:tailEnd type="none" w="med" len="med"/>
                    </a:lnR>
                  </a:tcPr>
                </a:tc>
              </a:tr>
              <a:tr h="261347">
                <a:tc>
                  <a:txBody>
                    <a:bodyPr/>
                    <a:lstStyle/>
                    <a:p>
                      <a:pPr algn="ctr" fontAlgn="ctr">
                        <a:lnSpc>
                          <a:spcPct val="100000"/>
                        </a:lnSpc>
                        <a:spcBef>
                          <a:spcPts val="0"/>
                        </a:spcBef>
                        <a:spcAft>
                          <a:spcPts val="0"/>
                        </a:spcAft>
                      </a:pPr>
                      <a:r>
                        <a:rPr lang="en-US" sz="1050" dirty="0" smtClean="0">
                          <a:latin typeface="Huawei Sans" panose="020C0503030203020204" pitchFamily="34" charset="0"/>
                        </a:rPr>
                        <a:t>Distributed gateway</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Edge node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Edge node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Tunnel forwarding</a:t>
                      </a:r>
                      <a:endParaRPr lang="en-US" sz="1050" dirty="0">
                        <a:latin typeface="Huawei Sans" panose="020C0503030203020204" pitchFamily="34" charset="0"/>
                      </a:endParaRPr>
                    </a:p>
                  </a:txBody>
                  <a:tcPr marL="36000" marR="36000" marT="18000" marB="18000"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Edge node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50,000–100,000</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050" dirty="0" smtClean="0">
                          <a:latin typeface="Huawei Sans" panose="020C0503030203020204" pitchFamily="34" charset="0"/>
                        </a:rPr>
                        <a:t>Recommended when the number of terminals exceeds 50,000 and centralized forwarding is implemented for wireless terminals</a:t>
                      </a:r>
                      <a:endParaRPr lang="en-US" sz="1050" dirty="0">
                        <a:latin typeface="Huawei Sans" panose="020C0503030203020204" pitchFamily="34" charset="0"/>
                      </a:endParaRPr>
                    </a:p>
                  </a:txBody>
                  <a:tcPr marL="36000" marR="36000" marT="18000" marB="18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0268930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noAutofit/>
          </a:bodyPr>
          <a:lstStyle/>
          <a:p>
            <a:pPr lvl="0"/>
            <a:r>
              <a:rPr lang="en-US" sz="2000" dirty="0" err="1" smtClean="0">
                <a:solidFill>
                  <a:schemeClr val="tx1">
                    <a:lumMod val="50000"/>
                    <a:lumOff val="50000"/>
                  </a:schemeClr>
                </a:solidFill>
                <a:latin typeface="Huawei Sans" panose="020C0503030203020204" pitchFamily="34" charset="0"/>
              </a:rPr>
              <a:t>VXLAN</a:t>
            </a:r>
            <a:r>
              <a:rPr lang="en-US" sz="2000" dirty="0" smtClean="0">
                <a:solidFill>
                  <a:schemeClr val="tx1">
                    <a:lumMod val="50000"/>
                    <a:lumOff val="50000"/>
                  </a:schemeClr>
                </a:solidFill>
                <a:latin typeface="Huawei Sans" panose="020C0503030203020204" pitchFamily="34" charset="0"/>
              </a:rPr>
              <a:t>-based Virtualized Campus Network and Solution </a:t>
            </a:r>
          </a:p>
          <a:p>
            <a:pPr lvl="0"/>
            <a:r>
              <a:rPr lang="en-US" sz="2000" dirty="0" smtClean="0">
                <a:solidFill>
                  <a:schemeClr val="tx1">
                    <a:lumMod val="50000"/>
                    <a:lumOff val="50000"/>
                  </a:schemeClr>
                </a:solidFill>
                <a:latin typeface="Huawei Sans" panose="020C0503030203020204" pitchFamily="34" charset="0"/>
              </a:rPr>
              <a:t>Underlay Design</a:t>
            </a:r>
          </a:p>
          <a:p>
            <a:pPr lvl="0"/>
            <a:r>
              <a:rPr lang="en-US" sz="2000" dirty="0" smtClean="0">
                <a:solidFill>
                  <a:schemeClr val="tx1">
                    <a:lumMod val="50000"/>
                    <a:lumOff val="50000"/>
                  </a:schemeClr>
                </a:solidFill>
                <a:latin typeface="Huawei Sans" panose="020C0503030203020204" pitchFamily="34" charset="0"/>
              </a:rPr>
              <a:t>Fabric Design</a:t>
            </a:r>
          </a:p>
          <a:p>
            <a:pPr lvl="0"/>
            <a:r>
              <a:rPr lang="en-US" sz="2000" dirty="0" smtClean="0">
                <a:solidFill>
                  <a:schemeClr val="tx1">
                    <a:lumMod val="50000"/>
                    <a:lumOff val="50000"/>
                  </a:schemeClr>
                </a:solidFill>
                <a:latin typeface="Huawei Sans" panose="020C0503030203020204" pitchFamily="34" charset="0"/>
              </a:rPr>
              <a:t>Overlay Design</a:t>
            </a:r>
          </a:p>
          <a:p>
            <a:pPr lvl="0"/>
            <a:r>
              <a:rPr lang="en-US" sz="2000" dirty="0" smtClean="0">
                <a:solidFill>
                  <a:schemeClr val="tx1">
                    <a:lumMod val="50000"/>
                    <a:lumOff val="50000"/>
                  </a:schemeClr>
                </a:solidFill>
                <a:latin typeface="Huawei Sans" panose="020C0503030203020204" pitchFamily="34" charset="0"/>
              </a:rPr>
              <a:t>Admission Control and Free Mobility Design</a:t>
            </a:r>
          </a:p>
          <a:p>
            <a:pPr lvl="0"/>
            <a:r>
              <a:rPr lang="en-US" sz="2000" dirty="0" smtClean="0">
                <a:solidFill>
                  <a:schemeClr val="tx1">
                    <a:lumMod val="50000"/>
                    <a:lumOff val="50000"/>
                  </a:schemeClr>
                </a:solidFill>
                <a:latin typeface="Huawei Sans" panose="020C0503030203020204" pitchFamily="34" charset="0"/>
              </a:rPr>
              <a:t>WLAN Design</a:t>
            </a:r>
          </a:p>
          <a:p>
            <a:pPr lvl="0"/>
            <a:r>
              <a:rPr lang="en-US" sz="2000" b="1" dirty="0" err="1" smtClean="0">
                <a:solidFill>
                  <a:prstClr val="black"/>
                </a:solidFill>
                <a:latin typeface="Huawei Sans" panose="020C0503030203020204" pitchFamily="34" charset="0"/>
              </a:rPr>
              <a:t>O&amp;M</a:t>
            </a:r>
            <a:r>
              <a:rPr lang="en-US" sz="2000" b="1" dirty="0" smtClean="0">
                <a:solidFill>
                  <a:prstClr val="black"/>
                </a:solidFill>
                <a:latin typeface="Huawei Sans" panose="020C0503030203020204" pitchFamily="34" charset="0"/>
              </a:rPr>
              <a:t> Design</a:t>
            </a:r>
            <a:endParaRPr lang="en-US" sz="20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08579418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圆角矩形 75"/>
          <p:cNvSpPr/>
          <p:nvPr/>
        </p:nvSpPr>
        <p:spPr bwMode="gray">
          <a:xfrm>
            <a:off x="475856" y="1310277"/>
            <a:ext cx="9937107" cy="4890498"/>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7" name="圆角矩形 75"/>
          <p:cNvSpPr/>
          <p:nvPr/>
        </p:nvSpPr>
        <p:spPr bwMode="gray">
          <a:xfrm>
            <a:off x="1893841" y="1347849"/>
            <a:ext cx="4097352" cy="4852926"/>
          </a:xfrm>
          <a:prstGeom prst="roundRect">
            <a:avLst>
              <a:gd name="adj" fmla="val 2420"/>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 name="标题 2"/>
          <p:cNvSpPr>
            <a:spLocks noGrp="1"/>
          </p:cNvSpPr>
          <p:nvPr>
            <p:ph type="title"/>
          </p:nvPr>
        </p:nvSpPr>
        <p:spPr bwMode="gray"/>
        <p:txBody>
          <a:bodyPr>
            <a:noAutofit/>
          </a:bodyPr>
          <a:lstStyle/>
          <a:p>
            <a:pPr fontAlgn="ctr"/>
            <a:r>
              <a:rPr lang="en-US" dirty="0" smtClean="0">
                <a:latin typeface="Huawei Sans" panose="020C0503030203020204" pitchFamily="34" charset="0"/>
              </a:rPr>
              <a:t>Intelligent </a:t>
            </a:r>
            <a:r>
              <a:rPr lang="en-US" dirty="0" err="1" smtClean="0">
                <a:latin typeface="Huawei Sans" panose="020C0503030203020204" pitchFamily="34" charset="0"/>
              </a:rPr>
              <a:t>O&amp;M</a:t>
            </a:r>
            <a:r>
              <a:rPr lang="en-US" dirty="0" smtClean="0">
                <a:latin typeface="Huawei Sans" panose="020C0503030203020204" pitchFamily="34" charset="0"/>
              </a:rPr>
              <a:t> Panorama</a:t>
            </a:r>
            <a:endParaRPr lang="en-US" altLang="zh-CN" dirty="0">
              <a:latin typeface="Huawei Sans" panose="020C0503030203020204" pitchFamily="34" charset="0"/>
            </a:endParaRPr>
          </a:p>
        </p:txBody>
      </p:sp>
      <p:sp>
        <p:nvSpPr>
          <p:cNvPr id="4" name="圆角矩形 75"/>
          <p:cNvSpPr/>
          <p:nvPr/>
        </p:nvSpPr>
        <p:spPr bwMode="gray">
          <a:xfrm>
            <a:off x="1893841" y="950277"/>
            <a:ext cx="4097352"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Visualized management and monitoring</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2066583" y="1374709"/>
            <a:ext cx="3751868" cy="1375460"/>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5"/>
          <p:cNvSpPr/>
          <p:nvPr/>
        </p:nvSpPr>
        <p:spPr bwMode="gray">
          <a:xfrm>
            <a:off x="4093346" y="1503574"/>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Device management</a:t>
            </a:r>
            <a:endParaRPr lang="en-US" altLang="zh-CN" sz="1100" dirty="0">
              <a:solidFill>
                <a:schemeClr val="tx1"/>
              </a:solidFill>
              <a:latin typeface="Huawei Sans" panose="020C0503030203020204" pitchFamily="34" charset="0"/>
            </a:endParaRPr>
          </a:p>
        </p:txBody>
      </p:sp>
      <p:sp>
        <p:nvSpPr>
          <p:cNvPr id="7" name="圆角矩形 6"/>
          <p:cNvSpPr/>
          <p:nvPr/>
        </p:nvSpPr>
        <p:spPr bwMode="gray">
          <a:xfrm>
            <a:off x="4093346" y="1905422"/>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Log management</a:t>
            </a:r>
            <a:endParaRPr lang="en-US" altLang="zh-CN" sz="1100" dirty="0">
              <a:solidFill>
                <a:schemeClr val="tx1"/>
              </a:solidFill>
              <a:latin typeface="Huawei Sans" panose="020C0503030203020204" pitchFamily="34" charset="0"/>
            </a:endParaRPr>
          </a:p>
        </p:txBody>
      </p:sp>
      <p:sp>
        <p:nvSpPr>
          <p:cNvPr id="9" name="圆角矩形 8"/>
          <p:cNvSpPr/>
          <p:nvPr/>
        </p:nvSpPr>
        <p:spPr bwMode="gray">
          <a:xfrm>
            <a:off x="4093346" y="2309290"/>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File/Configuration management</a:t>
            </a:r>
            <a:endParaRPr lang="en-US" altLang="zh-CN" sz="1100" dirty="0">
              <a:solidFill>
                <a:schemeClr val="tx1"/>
              </a:solidFill>
              <a:latin typeface="Huawei Sans" panose="020C0503030203020204" pitchFamily="34" charset="0"/>
            </a:endParaRPr>
          </a:p>
        </p:txBody>
      </p:sp>
      <p:sp>
        <p:nvSpPr>
          <p:cNvPr id="10" name="圆角矩形 9"/>
          <p:cNvSpPr/>
          <p:nvPr/>
        </p:nvSpPr>
        <p:spPr bwMode="gray">
          <a:xfrm>
            <a:off x="2383796" y="1905422"/>
            <a:ext cx="1524314"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Alarm management</a:t>
            </a:r>
            <a:endParaRPr lang="en-US" altLang="zh-CN" sz="1100" dirty="0">
              <a:solidFill>
                <a:schemeClr val="tx1"/>
              </a:solidFill>
              <a:latin typeface="Huawei Sans" panose="020C0503030203020204" pitchFamily="34" charset="0"/>
            </a:endParaRPr>
          </a:p>
        </p:txBody>
      </p:sp>
      <p:sp>
        <p:nvSpPr>
          <p:cNvPr id="11" name="圆角矩形 10"/>
          <p:cNvSpPr/>
          <p:nvPr/>
        </p:nvSpPr>
        <p:spPr bwMode="gray">
          <a:xfrm>
            <a:off x="2383796" y="2309290"/>
            <a:ext cx="1524314"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File/Configuration management</a:t>
            </a:r>
            <a:endParaRPr lang="en-US" altLang="zh-CN" sz="1100" dirty="0">
              <a:solidFill>
                <a:schemeClr val="tx1"/>
              </a:solidFill>
              <a:latin typeface="Huawei Sans" panose="020C0503030203020204" pitchFamily="34" charset="0"/>
            </a:endParaRPr>
          </a:p>
        </p:txBody>
      </p:sp>
      <p:sp>
        <p:nvSpPr>
          <p:cNvPr id="12" name="圆角矩形 11"/>
          <p:cNvSpPr/>
          <p:nvPr/>
        </p:nvSpPr>
        <p:spPr bwMode="gray">
          <a:xfrm>
            <a:off x="2109005" y="1405526"/>
            <a:ext cx="1578506"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100" b="1" dirty="0" smtClean="0">
                <a:solidFill>
                  <a:schemeClr val="tx1"/>
                </a:solidFill>
                <a:latin typeface="Huawei Sans" panose="020C0503030203020204" pitchFamily="34" charset="0"/>
              </a:rPr>
              <a:t>NE management</a:t>
            </a:r>
            <a:endParaRPr lang="en-US" altLang="zh-CN" sz="1100" b="1" dirty="0">
              <a:solidFill>
                <a:schemeClr val="tx1"/>
              </a:solidFill>
              <a:latin typeface="Huawei Sans" panose="020C0503030203020204" pitchFamily="34" charset="0"/>
            </a:endParaRPr>
          </a:p>
        </p:txBody>
      </p:sp>
      <p:sp>
        <p:nvSpPr>
          <p:cNvPr id="13" name="圆角矩形 75"/>
          <p:cNvSpPr/>
          <p:nvPr/>
        </p:nvSpPr>
        <p:spPr bwMode="gray">
          <a:xfrm>
            <a:off x="2066583" y="2787697"/>
            <a:ext cx="3751868" cy="97359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13"/>
          <p:cNvSpPr/>
          <p:nvPr/>
        </p:nvSpPr>
        <p:spPr bwMode="gray">
          <a:xfrm>
            <a:off x="4093346" y="2916562"/>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Service quality monitoring</a:t>
            </a:r>
            <a:endParaRPr lang="en-US" altLang="zh-CN" sz="1100" dirty="0">
              <a:solidFill>
                <a:schemeClr val="tx1"/>
              </a:solidFill>
              <a:latin typeface="Huawei Sans" panose="020C0503030203020204" pitchFamily="34" charset="0"/>
            </a:endParaRPr>
          </a:p>
        </p:txBody>
      </p:sp>
      <p:sp>
        <p:nvSpPr>
          <p:cNvPr id="15" name="圆角矩形 14"/>
          <p:cNvSpPr/>
          <p:nvPr/>
        </p:nvSpPr>
        <p:spPr bwMode="gray">
          <a:xfrm>
            <a:off x="4093346" y="3318410"/>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Link management</a:t>
            </a:r>
            <a:endParaRPr lang="en-US" altLang="zh-CN" sz="1100" dirty="0">
              <a:solidFill>
                <a:schemeClr val="tx1"/>
              </a:solidFill>
              <a:latin typeface="Huawei Sans" panose="020C0503030203020204" pitchFamily="34" charset="0"/>
            </a:endParaRPr>
          </a:p>
        </p:txBody>
      </p:sp>
      <p:sp>
        <p:nvSpPr>
          <p:cNvPr id="17" name="圆角矩形 16"/>
          <p:cNvSpPr/>
          <p:nvPr/>
        </p:nvSpPr>
        <p:spPr bwMode="gray">
          <a:xfrm>
            <a:off x="2383796" y="3318410"/>
            <a:ext cx="1524314"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Wireless network quality monitoring</a:t>
            </a:r>
            <a:endParaRPr lang="en-US" altLang="zh-CN" sz="1100" dirty="0">
              <a:solidFill>
                <a:schemeClr val="tx1"/>
              </a:solidFill>
              <a:latin typeface="Huawei Sans" panose="020C0503030203020204" pitchFamily="34" charset="0"/>
            </a:endParaRPr>
          </a:p>
        </p:txBody>
      </p:sp>
      <p:sp>
        <p:nvSpPr>
          <p:cNvPr id="19" name="圆角矩形 18"/>
          <p:cNvSpPr/>
          <p:nvPr/>
        </p:nvSpPr>
        <p:spPr bwMode="gray">
          <a:xfrm>
            <a:off x="2109004" y="2818514"/>
            <a:ext cx="1799105"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100" b="1" dirty="0" smtClean="0">
                <a:solidFill>
                  <a:schemeClr val="tx1"/>
                </a:solidFill>
                <a:latin typeface="Huawei Sans" panose="020C0503030203020204" pitchFamily="34" charset="0"/>
              </a:rPr>
              <a:t>Network management</a:t>
            </a:r>
            <a:endParaRPr lang="en-US" altLang="zh-CN" sz="1100" b="1" dirty="0">
              <a:solidFill>
                <a:schemeClr val="tx1"/>
              </a:solidFill>
              <a:latin typeface="Huawei Sans" panose="020C0503030203020204" pitchFamily="34" charset="0"/>
            </a:endParaRPr>
          </a:p>
        </p:txBody>
      </p:sp>
      <p:sp>
        <p:nvSpPr>
          <p:cNvPr id="20" name="圆角矩形 75"/>
          <p:cNvSpPr/>
          <p:nvPr/>
        </p:nvSpPr>
        <p:spPr bwMode="gray">
          <a:xfrm>
            <a:off x="2066583" y="3799452"/>
            <a:ext cx="3751868" cy="97359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圆角矩形 20"/>
          <p:cNvSpPr/>
          <p:nvPr/>
        </p:nvSpPr>
        <p:spPr bwMode="gray">
          <a:xfrm>
            <a:off x="4093346" y="3928317"/>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Terminal management</a:t>
            </a:r>
            <a:endParaRPr lang="en-US" altLang="zh-CN" sz="1100" dirty="0">
              <a:solidFill>
                <a:schemeClr val="tx1"/>
              </a:solidFill>
              <a:latin typeface="Huawei Sans" panose="020C0503030203020204" pitchFamily="34" charset="0"/>
            </a:endParaRPr>
          </a:p>
        </p:txBody>
      </p:sp>
      <p:sp>
        <p:nvSpPr>
          <p:cNvPr id="22" name="圆角矩形 21"/>
          <p:cNvSpPr/>
          <p:nvPr/>
        </p:nvSpPr>
        <p:spPr bwMode="gray">
          <a:xfrm>
            <a:off x="4093346" y="4330165"/>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Customer flow analysis</a:t>
            </a:r>
            <a:endParaRPr lang="en-US" altLang="zh-CN" sz="1100" dirty="0">
              <a:solidFill>
                <a:schemeClr val="tx1"/>
              </a:solidFill>
              <a:latin typeface="Huawei Sans" panose="020C0503030203020204" pitchFamily="34" charset="0"/>
            </a:endParaRPr>
          </a:p>
        </p:txBody>
      </p:sp>
      <p:sp>
        <p:nvSpPr>
          <p:cNvPr id="23" name="圆角矩形 22"/>
          <p:cNvSpPr/>
          <p:nvPr/>
        </p:nvSpPr>
        <p:spPr bwMode="gray">
          <a:xfrm>
            <a:off x="2383796" y="4330165"/>
            <a:ext cx="1524314"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User management</a:t>
            </a:r>
            <a:endParaRPr lang="en-US" altLang="zh-CN" sz="1100" dirty="0">
              <a:solidFill>
                <a:schemeClr val="tx1"/>
              </a:solidFill>
              <a:latin typeface="Huawei Sans" panose="020C0503030203020204" pitchFamily="34" charset="0"/>
            </a:endParaRPr>
          </a:p>
        </p:txBody>
      </p:sp>
      <p:sp>
        <p:nvSpPr>
          <p:cNvPr id="24" name="圆角矩形 23"/>
          <p:cNvSpPr/>
          <p:nvPr/>
        </p:nvSpPr>
        <p:spPr bwMode="gray">
          <a:xfrm>
            <a:off x="2109004" y="3830269"/>
            <a:ext cx="1811599"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100" b="1" dirty="0" smtClean="0">
                <a:solidFill>
                  <a:schemeClr val="tx1"/>
                </a:solidFill>
                <a:latin typeface="Huawei Sans" panose="020C0503030203020204" pitchFamily="34" charset="0"/>
              </a:rPr>
              <a:t>Terminal management</a:t>
            </a:r>
            <a:endParaRPr lang="en-US" altLang="zh-CN" sz="1100" b="1" dirty="0">
              <a:solidFill>
                <a:schemeClr val="tx1"/>
              </a:solidFill>
              <a:latin typeface="Huawei Sans" panose="020C0503030203020204" pitchFamily="34" charset="0"/>
            </a:endParaRPr>
          </a:p>
        </p:txBody>
      </p:sp>
      <p:sp>
        <p:nvSpPr>
          <p:cNvPr id="30" name="圆角矩形 75"/>
          <p:cNvSpPr/>
          <p:nvPr/>
        </p:nvSpPr>
        <p:spPr bwMode="gray">
          <a:xfrm>
            <a:off x="2066583" y="4811207"/>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圆角矩形 30"/>
          <p:cNvSpPr/>
          <p:nvPr/>
        </p:nvSpPr>
        <p:spPr bwMode="gray">
          <a:xfrm>
            <a:off x="4093346" y="4940072"/>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Device dimension</a:t>
            </a:r>
            <a:endParaRPr lang="en-US" altLang="zh-CN" sz="1100" dirty="0">
              <a:solidFill>
                <a:schemeClr val="tx1"/>
              </a:solidFill>
              <a:latin typeface="Huawei Sans" panose="020C0503030203020204" pitchFamily="34" charset="0"/>
            </a:endParaRPr>
          </a:p>
        </p:txBody>
      </p:sp>
      <p:sp>
        <p:nvSpPr>
          <p:cNvPr id="32" name="圆角矩形 31"/>
          <p:cNvSpPr/>
          <p:nvPr/>
        </p:nvSpPr>
        <p:spPr bwMode="gray">
          <a:xfrm>
            <a:off x="4093346" y="5341920"/>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User roaming dimension</a:t>
            </a:r>
            <a:endParaRPr lang="en-US" altLang="zh-CN" sz="1100" dirty="0">
              <a:solidFill>
                <a:schemeClr val="tx1"/>
              </a:solidFill>
              <a:latin typeface="Huawei Sans" panose="020C0503030203020204" pitchFamily="34" charset="0"/>
            </a:endParaRPr>
          </a:p>
        </p:txBody>
      </p:sp>
      <p:sp>
        <p:nvSpPr>
          <p:cNvPr id="33" name="圆角矩形 32"/>
          <p:cNvSpPr/>
          <p:nvPr/>
        </p:nvSpPr>
        <p:spPr bwMode="gray">
          <a:xfrm>
            <a:off x="4093346" y="5745788"/>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User application dimension</a:t>
            </a:r>
            <a:endParaRPr lang="en-US" altLang="zh-CN" sz="1100" dirty="0">
              <a:solidFill>
                <a:schemeClr val="tx1"/>
              </a:solidFill>
              <a:latin typeface="Huawei Sans" panose="020C0503030203020204" pitchFamily="34" charset="0"/>
            </a:endParaRPr>
          </a:p>
        </p:txBody>
      </p:sp>
      <p:sp>
        <p:nvSpPr>
          <p:cNvPr id="34" name="圆角矩形 33"/>
          <p:cNvSpPr/>
          <p:nvPr/>
        </p:nvSpPr>
        <p:spPr bwMode="gray">
          <a:xfrm>
            <a:off x="2383796" y="5341920"/>
            <a:ext cx="1524314"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User access dimension</a:t>
            </a:r>
            <a:endParaRPr lang="en-US" altLang="zh-CN" sz="1100" dirty="0">
              <a:solidFill>
                <a:schemeClr val="tx1"/>
              </a:solidFill>
              <a:latin typeface="Huawei Sans" panose="020C0503030203020204" pitchFamily="34" charset="0"/>
            </a:endParaRPr>
          </a:p>
        </p:txBody>
      </p:sp>
      <p:sp>
        <p:nvSpPr>
          <p:cNvPr id="35" name="圆角矩形 34"/>
          <p:cNvSpPr/>
          <p:nvPr/>
        </p:nvSpPr>
        <p:spPr bwMode="gray">
          <a:xfrm>
            <a:off x="2383796" y="5745788"/>
            <a:ext cx="1524314"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User throughput dimension</a:t>
            </a:r>
            <a:endParaRPr lang="en-US" altLang="zh-CN" sz="1100" dirty="0">
              <a:solidFill>
                <a:schemeClr val="tx1"/>
              </a:solidFill>
              <a:latin typeface="Huawei Sans" panose="020C0503030203020204" pitchFamily="34" charset="0"/>
            </a:endParaRPr>
          </a:p>
        </p:txBody>
      </p:sp>
      <p:sp>
        <p:nvSpPr>
          <p:cNvPr id="36" name="圆角矩形 35"/>
          <p:cNvSpPr/>
          <p:nvPr/>
        </p:nvSpPr>
        <p:spPr bwMode="gray">
          <a:xfrm>
            <a:off x="2109004" y="4842024"/>
            <a:ext cx="1619760"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100" b="1" dirty="0" smtClean="0">
                <a:solidFill>
                  <a:schemeClr val="tx1"/>
                </a:solidFill>
                <a:latin typeface="Huawei Sans" panose="020C0503030203020204" pitchFamily="34" charset="0"/>
              </a:rPr>
              <a:t>Network health</a:t>
            </a:r>
            <a:endParaRPr lang="en-US" altLang="zh-CN" sz="1100" b="1" dirty="0">
              <a:solidFill>
                <a:schemeClr val="tx1"/>
              </a:solidFill>
              <a:latin typeface="Huawei Sans" panose="020C0503030203020204" pitchFamily="34" charset="0"/>
            </a:endParaRPr>
          </a:p>
        </p:txBody>
      </p:sp>
      <p:sp>
        <p:nvSpPr>
          <p:cNvPr id="38" name="圆角矩形 75"/>
          <p:cNvSpPr/>
          <p:nvPr/>
        </p:nvSpPr>
        <p:spPr bwMode="gray">
          <a:xfrm>
            <a:off x="6228520" y="1347849"/>
            <a:ext cx="4097352" cy="4852926"/>
          </a:xfrm>
          <a:prstGeom prst="roundRect">
            <a:avLst>
              <a:gd name="adj" fmla="val 2420"/>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9" name="圆角矩形 75"/>
          <p:cNvSpPr/>
          <p:nvPr/>
        </p:nvSpPr>
        <p:spPr bwMode="gray">
          <a:xfrm>
            <a:off x="6228520" y="950277"/>
            <a:ext cx="4097352"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Intelligent troubleshooting</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75"/>
          <p:cNvSpPr/>
          <p:nvPr/>
        </p:nvSpPr>
        <p:spPr bwMode="gray">
          <a:xfrm>
            <a:off x="6401262" y="1374709"/>
            <a:ext cx="3751868" cy="1375460"/>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圆角矩形 41"/>
          <p:cNvSpPr/>
          <p:nvPr/>
        </p:nvSpPr>
        <p:spPr bwMode="gray">
          <a:xfrm>
            <a:off x="8428025" y="1905422"/>
            <a:ext cx="1472232"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Network diagnosis and test</a:t>
            </a:r>
            <a:endParaRPr lang="en-US" altLang="zh-CN" sz="1100" dirty="0">
              <a:solidFill>
                <a:schemeClr val="tx1"/>
              </a:solidFill>
              <a:latin typeface="Huawei Sans" panose="020C0503030203020204" pitchFamily="34" charset="0"/>
            </a:endParaRPr>
          </a:p>
        </p:txBody>
      </p:sp>
      <p:sp>
        <p:nvSpPr>
          <p:cNvPr id="43" name="圆角矩形 42"/>
          <p:cNvSpPr/>
          <p:nvPr/>
        </p:nvSpPr>
        <p:spPr bwMode="gray">
          <a:xfrm>
            <a:off x="8428025" y="2309290"/>
            <a:ext cx="1472232"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SLA management</a:t>
            </a:r>
            <a:endParaRPr lang="en-US" altLang="zh-CN" sz="1100" dirty="0">
              <a:solidFill>
                <a:schemeClr val="tx1"/>
              </a:solidFill>
              <a:latin typeface="Huawei Sans" panose="020C0503030203020204" pitchFamily="34" charset="0"/>
            </a:endParaRPr>
          </a:p>
        </p:txBody>
      </p:sp>
      <p:sp>
        <p:nvSpPr>
          <p:cNvPr id="44" name="圆角矩形 43"/>
          <p:cNvSpPr/>
          <p:nvPr/>
        </p:nvSpPr>
        <p:spPr bwMode="gray">
          <a:xfrm>
            <a:off x="6787762" y="1905422"/>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Packet header obtaining</a:t>
            </a:r>
            <a:endParaRPr lang="en-US" altLang="zh-CN" sz="1100" dirty="0">
              <a:solidFill>
                <a:schemeClr val="tx1"/>
              </a:solidFill>
              <a:latin typeface="Huawei Sans" panose="020C0503030203020204" pitchFamily="34" charset="0"/>
            </a:endParaRPr>
          </a:p>
        </p:txBody>
      </p:sp>
      <p:sp>
        <p:nvSpPr>
          <p:cNvPr id="45" name="圆角矩形 44"/>
          <p:cNvSpPr/>
          <p:nvPr/>
        </p:nvSpPr>
        <p:spPr bwMode="gray">
          <a:xfrm>
            <a:off x="6787762" y="2309290"/>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Packet path tracing</a:t>
            </a:r>
            <a:endParaRPr lang="en-US" sz="1100" dirty="0">
              <a:solidFill>
                <a:schemeClr val="tx1"/>
              </a:solidFill>
              <a:latin typeface="Huawei Sans" panose="020C0503030203020204" pitchFamily="34" charset="0"/>
            </a:endParaRPr>
          </a:p>
        </p:txBody>
      </p:sp>
      <p:sp>
        <p:nvSpPr>
          <p:cNvPr id="46" name="圆角矩形 45"/>
          <p:cNvSpPr/>
          <p:nvPr/>
        </p:nvSpPr>
        <p:spPr bwMode="gray">
          <a:xfrm>
            <a:off x="6443684" y="1405526"/>
            <a:ext cx="1574272"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100" b="1" dirty="0" smtClean="0">
                <a:solidFill>
                  <a:schemeClr val="tx1"/>
                </a:solidFill>
                <a:latin typeface="Huawei Sans" panose="020C0503030203020204" pitchFamily="34" charset="0"/>
              </a:rPr>
              <a:t>Fault locating</a:t>
            </a:r>
            <a:endParaRPr lang="en-US" altLang="zh-CN" sz="1100" b="1" dirty="0">
              <a:solidFill>
                <a:schemeClr val="tx1"/>
              </a:solidFill>
              <a:latin typeface="Huawei Sans" panose="020C0503030203020204" pitchFamily="34" charset="0"/>
            </a:endParaRPr>
          </a:p>
        </p:txBody>
      </p:sp>
      <p:sp>
        <p:nvSpPr>
          <p:cNvPr id="64" name="圆角矩形 75"/>
          <p:cNvSpPr/>
          <p:nvPr/>
        </p:nvSpPr>
        <p:spPr bwMode="gray">
          <a:xfrm>
            <a:off x="6401262" y="3290558"/>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5" name="圆角矩形 64"/>
          <p:cNvSpPr/>
          <p:nvPr/>
        </p:nvSpPr>
        <p:spPr bwMode="gray">
          <a:xfrm>
            <a:off x="8428025" y="3821271"/>
            <a:ext cx="1472232"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Access analysis</a:t>
            </a:r>
            <a:endParaRPr lang="en-US" altLang="zh-CN" sz="1100" dirty="0">
              <a:solidFill>
                <a:schemeClr val="tx1"/>
              </a:solidFill>
              <a:latin typeface="Huawei Sans" panose="020C0503030203020204" pitchFamily="34" charset="0"/>
            </a:endParaRPr>
          </a:p>
        </p:txBody>
      </p:sp>
      <p:sp>
        <p:nvSpPr>
          <p:cNvPr id="66" name="圆角矩形 65"/>
          <p:cNvSpPr/>
          <p:nvPr/>
        </p:nvSpPr>
        <p:spPr bwMode="gray">
          <a:xfrm>
            <a:off x="8428025" y="4225139"/>
            <a:ext cx="1472232"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Protocol tracing</a:t>
            </a:r>
            <a:endParaRPr lang="en-US" altLang="zh-CN" sz="1100" dirty="0">
              <a:solidFill>
                <a:schemeClr val="tx1"/>
              </a:solidFill>
              <a:latin typeface="Huawei Sans" panose="020C0503030203020204" pitchFamily="34" charset="0"/>
            </a:endParaRPr>
          </a:p>
        </p:txBody>
      </p:sp>
      <p:sp>
        <p:nvSpPr>
          <p:cNvPr id="67" name="圆角矩形 66"/>
          <p:cNvSpPr/>
          <p:nvPr/>
        </p:nvSpPr>
        <p:spPr bwMode="gray">
          <a:xfrm>
            <a:off x="6787762" y="3821271"/>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Issue analysis</a:t>
            </a:r>
            <a:endParaRPr lang="en-US" altLang="zh-CN" sz="1100" dirty="0">
              <a:solidFill>
                <a:schemeClr val="tx1"/>
              </a:solidFill>
              <a:latin typeface="Huawei Sans" panose="020C0503030203020204" pitchFamily="34" charset="0"/>
            </a:endParaRPr>
          </a:p>
        </p:txBody>
      </p:sp>
      <p:sp>
        <p:nvSpPr>
          <p:cNvPr id="68" name="圆角矩形 67"/>
          <p:cNvSpPr/>
          <p:nvPr/>
        </p:nvSpPr>
        <p:spPr bwMode="gray">
          <a:xfrm>
            <a:off x="6787762" y="4225139"/>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Performance analysis</a:t>
            </a:r>
            <a:endParaRPr lang="en-US" altLang="zh-CN" sz="1100" dirty="0">
              <a:solidFill>
                <a:schemeClr val="tx1"/>
              </a:solidFill>
              <a:latin typeface="Huawei Sans" panose="020C0503030203020204" pitchFamily="34" charset="0"/>
            </a:endParaRPr>
          </a:p>
        </p:txBody>
      </p:sp>
      <p:sp>
        <p:nvSpPr>
          <p:cNvPr id="69" name="圆角矩形 68"/>
          <p:cNvSpPr/>
          <p:nvPr/>
        </p:nvSpPr>
        <p:spPr bwMode="gray">
          <a:xfrm>
            <a:off x="6443684" y="3321375"/>
            <a:ext cx="1729818"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100" b="1" dirty="0" smtClean="0">
                <a:solidFill>
                  <a:schemeClr val="tx1"/>
                </a:solidFill>
                <a:latin typeface="Huawei Sans" panose="020C0503030203020204" pitchFamily="34" charset="0"/>
              </a:rPr>
              <a:t>Fault analysis</a:t>
            </a:r>
            <a:endParaRPr lang="en-US" altLang="zh-CN" sz="1100" b="1" dirty="0">
              <a:solidFill>
                <a:schemeClr val="tx1"/>
              </a:solidFill>
              <a:latin typeface="Huawei Sans" panose="020C0503030203020204" pitchFamily="34" charset="0"/>
            </a:endParaRPr>
          </a:p>
        </p:txBody>
      </p:sp>
      <p:sp>
        <p:nvSpPr>
          <p:cNvPr id="70" name="圆角矩形 75"/>
          <p:cNvSpPr/>
          <p:nvPr/>
        </p:nvSpPr>
        <p:spPr bwMode="gray">
          <a:xfrm>
            <a:off x="6401262" y="4714256"/>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1" name="圆角矩形 70"/>
          <p:cNvSpPr/>
          <p:nvPr/>
        </p:nvSpPr>
        <p:spPr bwMode="gray">
          <a:xfrm>
            <a:off x="8428025" y="5244969"/>
            <a:ext cx="1472232"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Access analysis</a:t>
            </a:r>
            <a:endParaRPr lang="en-US" altLang="zh-CN" sz="1100" dirty="0">
              <a:solidFill>
                <a:schemeClr val="tx1"/>
              </a:solidFill>
              <a:latin typeface="Huawei Sans" panose="020C0503030203020204" pitchFamily="34" charset="0"/>
            </a:endParaRPr>
          </a:p>
        </p:txBody>
      </p:sp>
      <p:sp>
        <p:nvSpPr>
          <p:cNvPr id="72" name="圆角矩形 71"/>
          <p:cNvSpPr/>
          <p:nvPr/>
        </p:nvSpPr>
        <p:spPr bwMode="gray">
          <a:xfrm>
            <a:off x="8428025" y="5648837"/>
            <a:ext cx="1472232"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Protocol tracing</a:t>
            </a:r>
            <a:endParaRPr lang="en-US" altLang="zh-CN" sz="1100" dirty="0">
              <a:solidFill>
                <a:schemeClr val="tx1"/>
              </a:solidFill>
              <a:latin typeface="Huawei Sans" panose="020C0503030203020204" pitchFamily="34" charset="0"/>
            </a:endParaRPr>
          </a:p>
        </p:txBody>
      </p:sp>
      <p:sp>
        <p:nvSpPr>
          <p:cNvPr id="73" name="圆角矩形 72"/>
          <p:cNvSpPr/>
          <p:nvPr/>
        </p:nvSpPr>
        <p:spPr bwMode="gray">
          <a:xfrm>
            <a:off x="6787762" y="5244969"/>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Radio calibration</a:t>
            </a:r>
            <a:endParaRPr lang="en-US" altLang="zh-CN" sz="1100" dirty="0">
              <a:solidFill>
                <a:schemeClr val="tx1"/>
              </a:solidFill>
              <a:latin typeface="Huawei Sans" panose="020C0503030203020204" pitchFamily="34" charset="0"/>
            </a:endParaRPr>
          </a:p>
        </p:txBody>
      </p:sp>
      <p:sp>
        <p:nvSpPr>
          <p:cNvPr id="74" name="圆角矩形 73"/>
          <p:cNvSpPr/>
          <p:nvPr/>
        </p:nvSpPr>
        <p:spPr bwMode="gray">
          <a:xfrm>
            <a:off x="6787762" y="5648837"/>
            <a:ext cx="1385740" cy="329938"/>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chemeClr val="tx1"/>
                </a:solidFill>
                <a:latin typeface="Huawei Sans" panose="020C0503030203020204" pitchFamily="34" charset="0"/>
              </a:rPr>
              <a:t>Performance analysis</a:t>
            </a:r>
            <a:endParaRPr lang="en-US" altLang="zh-CN" sz="1100" dirty="0">
              <a:solidFill>
                <a:schemeClr val="tx1"/>
              </a:solidFill>
              <a:latin typeface="Huawei Sans" panose="020C0503030203020204" pitchFamily="34" charset="0"/>
            </a:endParaRPr>
          </a:p>
        </p:txBody>
      </p:sp>
      <p:sp>
        <p:nvSpPr>
          <p:cNvPr id="75" name="圆角矩形 74"/>
          <p:cNvSpPr/>
          <p:nvPr/>
        </p:nvSpPr>
        <p:spPr bwMode="gray">
          <a:xfrm>
            <a:off x="6443684" y="4745073"/>
            <a:ext cx="1862116"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100" b="1" dirty="0" smtClean="0">
                <a:solidFill>
                  <a:schemeClr val="tx1"/>
                </a:solidFill>
                <a:latin typeface="Huawei Sans" panose="020C0503030203020204" pitchFamily="34" charset="0"/>
              </a:rPr>
              <a:t>Network optimization</a:t>
            </a:r>
            <a:endParaRPr lang="en-US" altLang="zh-CN" sz="1100" b="1" dirty="0">
              <a:solidFill>
                <a:schemeClr val="tx1"/>
              </a:solidFill>
              <a:latin typeface="Huawei Sans" panose="020C0503030203020204" pitchFamily="34" charset="0"/>
            </a:endParaRPr>
          </a:p>
        </p:txBody>
      </p:sp>
      <p:sp>
        <p:nvSpPr>
          <p:cNvPr id="77" name="圆角矩形 75"/>
          <p:cNvSpPr/>
          <p:nvPr/>
        </p:nvSpPr>
        <p:spPr bwMode="gray">
          <a:xfrm>
            <a:off x="747169" y="5247021"/>
            <a:ext cx="875359" cy="28962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lnSpc>
                <a:spcPts val="1800"/>
              </a:lnSpc>
              <a:spcAft>
                <a:spcPts val="300"/>
              </a:spcAft>
            </a:pPr>
            <a:r>
              <a:rPr lang="en-US" sz="1100" dirty="0" smtClean="0">
                <a:solidFill>
                  <a:schemeClr val="tx1"/>
                </a:solidFill>
                <a:latin typeface="Huawei Sans" panose="020C0503030203020204" pitchFamily="34" charset="0"/>
              </a:rPr>
              <a:t>Controller</a:t>
            </a:r>
            <a:endParaRPr lang="en-US" altLang="zh-CN" sz="11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8" name="圆角矩形 75"/>
          <p:cNvSpPr/>
          <p:nvPr/>
        </p:nvSpPr>
        <p:spPr bwMode="gray">
          <a:xfrm>
            <a:off x="747169" y="5634581"/>
            <a:ext cx="875359" cy="289626"/>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lnSpc>
                <a:spcPts val="1800"/>
              </a:lnSpc>
              <a:spcAft>
                <a:spcPts val="300"/>
              </a:spcAft>
            </a:pPr>
            <a:r>
              <a:rPr lang="en-US" sz="1100" dirty="0" smtClean="0">
                <a:solidFill>
                  <a:schemeClr val="tx1"/>
                </a:solidFill>
                <a:latin typeface="Huawei Sans" panose="020C0503030203020204" pitchFamily="34" charset="0"/>
              </a:rPr>
              <a:t>Analyzer</a:t>
            </a:r>
            <a:endParaRPr lang="en-US" sz="1100" dirty="0">
              <a:solidFill>
                <a:schemeClr val="tx1"/>
              </a:solidFill>
              <a:latin typeface="Huawei Sans" panose="020C0503030203020204" pitchFamily="34" charset="0"/>
            </a:endParaRPr>
          </a:p>
        </p:txBody>
      </p:sp>
      <p:pic>
        <p:nvPicPr>
          <p:cNvPr id="79" name="图片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27620" y="2957735"/>
            <a:ext cx="1114457" cy="633519"/>
          </a:xfrm>
          <a:prstGeom prst="rect">
            <a:avLst/>
          </a:prstGeom>
        </p:spPr>
      </p:pic>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818798" y="2960653"/>
            <a:ext cx="562215" cy="562215"/>
          </a:xfrm>
          <a:prstGeom prst="rect">
            <a:avLst/>
          </a:prstGeom>
        </p:spPr>
      </p:pic>
      <p:sp>
        <p:nvSpPr>
          <p:cNvPr id="55" name="圆角矩形 54"/>
          <p:cNvSpPr/>
          <p:nvPr/>
        </p:nvSpPr>
        <p:spPr bwMode="gray">
          <a:xfrm>
            <a:off x="10404514" y="3556547"/>
            <a:ext cx="1390782" cy="54133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err="1" smtClean="0">
                <a:solidFill>
                  <a:schemeClr val="tx1"/>
                </a:solidFill>
                <a:latin typeface="Huawei Sans" panose="020C0503030203020204" pitchFamily="34" charset="0"/>
              </a:rPr>
              <a:t>CloudCampus</a:t>
            </a:r>
            <a:endParaRPr lang="en-US" altLang="zh-CN" sz="1400" dirty="0" smtClean="0">
              <a:solidFill>
                <a:schemeClr val="tx1"/>
              </a:solidFill>
              <a:latin typeface="Huawei Sans" panose="020C0503030203020204" pitchFamily="34" charset="0"/>
            </a:endParaRPr>
          </a:p>
          <a:p>
            <a:pPr algn="ctr" fontAlgn="ctr"/>
            <a:r>
              <a:rPr lang="en-US" sz="1400" dirty="0" smtClean="0">
                <a:solidFill>
                  <a:schemeClr val="tx1"/>
                </a:solidFill>
                <a:latin typeface="Huawei Sans" panose="020C0503030203020204" pitchFamily="34" charset="0"/>
              </a:rPr>
              <a:t>APP</a:t>
            </a:r>
            <a:endParaRPr lang="en-US" altLang="zh-CN" sz="14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54315930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Autofit/>
          </a:bodyPr>
          <a:lstStyle/>
          <a:p>
            <a:pPr fontAlgn="ctr"/>
            <a:r>
              <a:rPr lang="en-US" dirty="0" smtClean="0">
                <a:latin typeface="Huawei Sans" panose="020C0503030203020204" pitchFamily="34" charset="0"/>
              </a:rPr>
              <a:t>Intelligent </a:t>
            </a:r>
            <a:r>
              <a:rPr lang="en-US" dirty="0" err="1" smtClean="0">
                <a:latin typeface="Huawei Sans" panose="020C0503030203020204" pitchFamily="34" charset="0"/>
              </a:rPr>
              <a:t>O&amp;M</a:t>
            </a:r>
            <a:r>
              <a:rPr lang="en-US" dirty="0" smtClean="0">
                <a:latin typeface="Huawei Sans" panose="020C0503030203020204" pitchFamily="34" charset="0"/>
              </a:rPr>
              <a:t> Solution Deployment Design</a:t>
            </a:r>
            <a:endParaRPr lang="en-US" altLang="zh-CN" dirty="0">
              <a:latin typeface="Huawei Sans" panose="020C0503030203020204" pitchFamily="34" charset="0"/>
              <a:sym typeface="Huawei Sans" panose="020C0503030203020204" pitchFamily="34" charset="0"/>
            </a:endParaRPr>
          </a:p>
        </p:txBody>
      </p:sp>
      <p:sp>
        <p:nvSpPr>
          <p:cNvPr id="4" name="文本占位符 3"/>
          <p:cNvSpPr>
            <a:spLocks noGrp="1"/>
          </p:cNvSpPr>
          <p:nvPr>
            <p:ph type="body" sz="quarter" idx="10"/>
          </p:nvPr>
        </p:nvSpPr>
        <p:spPr bwMode="gray"/>
        <p:txBody>
          <a:bodyPr>
            <a:noAutofit/>
          </a:bodyPr>
          <a:lstStyle/>
          <a:p>
            <a:pPr fontAlgn="ctr">
              <a:lnSpc>
                <a:spcPct val="120000"/>
              </a:lnSpc>
            </a:pPr>
            <a:r>
              <a:rPr lang="en-US" sz="1600" dirty="0" smtClean="0">
                <a:latin typeface="Huawei Sans" panose="020C0503030203020204" pitchFamily="34" charset="0"/>
              </a:rPr>
              <a:t>Huawei </a:t>
            </a:r>
            <a:r>
              <a:rPr lang="en-US" sz="1600" dirty="0" err="1" smtClean="0">
                <a:latin typeface="Huawei Sans" panose="020C0503030203020204" pitchFamily="34" charset="0"/>
              </a:rPr>
              <a:t>iMaster</a:t>
            </a:r>
            <a:r>
              <a:rPr lang="en-US" sz="1600" dirty="0" smtClean="0">
                <a:latin typeface="Huawei Sans" panose="020C0503030203020204" pitchFamily="34" charset="0"/>
              </a:rPr>
              <a:t> </a:t>
            </a:r>
            <a:r>
              <a:rPr lang="en-US" sz="1600" dirty="0" err="1" smtClean="0">
                <a:latin typeface="Huawei Sans" panose="020C0503030203020204" pitchFamily="34" charset="0"/>
              </a:rPr>
              <a:t>NCE-CampusInsight</a:t>
            </a:r>
            <a:r>
              <a:rPr lang="en-US" sz="1600" dirty="0" smtClean="0">
                <a:latin typeface="Huawei Sans" panose="020C0503030203020204" pitchFamily="34" charset="0"/>
              </a:rPr>
              <a:t> disrupts the traditional monitoring mode that focuses on resource status. This platform applies AI to the </a:t>
            </a:r>
            <a:r>
              <a:rPr lang="en-US" sz="1600" dirty="0" err="1" smtClean="0">
                <a:latin typeface="Huawei Sans" panose="020C0503030203020204" pitchFamily="34" charset="0"/>
              </a:rPr>
              <a:t>O&amp;M</a:t>
            </a:r>
            <a:r>
              <a:rPr lang="en-US" sz="1600" dirty="0" smtClean="0">
                <a:latin typeface="Huawei Sans" panose="020C0503030203020204" pitchFamily="34" charset="0"/>
              </a:rPr>
              <a:t> field and adopts Telemetry technology to collect performance indicators and log data of network devices. By using big data, AI algorithms, and more advanced analytics technologies as well as leveraging scenario-specific continuous learning and expert experience accumulation, </a:t>
            </a:r>
            <a:r>
              <a:rPr lang="en-US" sz="1600" dirty="0" err="1" smtClean="0">
                <a:latin typeface="Huawei Sans" panose="020C0503030203020204" pitchFamily="34" charset="0"/>
              </a:rPr>
              <a:t>iMaster</a:t>
            </a:r>
            <a:r>
              <a:rPr lang="en-US" sz="1600" dirty="0" smtClean="0">
                <a:latin typeface="Huawei Sans" panose="020C0503030203020204" pitchFamily="34" charset="0"/>
              </a:rPr>
              <a:t> </a:t>
            </a:r>
            <a:r>
              <a:rPr lang="en-US" sz="1600" dirty="0" err="1" smtClean="0">
                <a:latin typeface="Huawei Sans" panose="020C0503030203020204" pitchFamily="34" charset="0"/>
              </a:rPr>
              <a:t>NCE-CampusInsight</a:t>
            </a:r>
            <a:r>
              <a:rPr lang="en-US" sz="1600" dirty="0" smtClean="0">
                <a:latin typeface="Huawei Sans" panose="020C0503030203020204" pitchFamily="34" charset="0"/>
              </a:rPr>
              <a:t> frees </a:t>
            </a:r>
            <a:r>
              <a:rPr lang="en-US" sz="1600" dirty="0" err="1" smtClean="0">
                <a:latin typeface="Huawei Sans" panose="020C0503030203020204" pitchFamily="34" charset="0"/>
              </a:rPr>
              <a:t>O&amp;M</a:t>
            </a:r>
            <a:r>
              <a:rPr lang="en-US" sz="1600" dirty="0" smtClean="0">
                <a:latin typeface="Huawei Sans" panose="020C0503030203020204" pitchFamily="34" charset="0"/>
              </a:rPr>
              <a:t> personnel from nerve-wracking alarms and noises, making user network experience visualized and </a:t>
            </a:r>
            <a:r>
              <a:rPr lang="en-US" sz="1600" dirty="0" err="1" smtClean="0">
                <a:latin typeface="Huawei Sans" panose="020C0503030203020204" pitchFamily="34" charset="0"/>
              </a:rPr>
              <a:t>O&amp;M</a:t>
            </a:r>
            <a:r>
              <a:rPr lang="en-US" sz="1600" dirty="0" smtClean="0">
                <a:latin typeface="Huawei Sans" panose="020C0503030203020204" pitchFamily="34" charset="0"/>
              </a:rPr>
              <a:t> automated and intelligent.</a:t>
            </a:r>
            <a:endParaRPr lang="en-US" altLang="zh-CN" sz="1600" dirty="0" smtClean="0">
              <a:latin typeface="Huawei Sans" panose="020C0503030203020204" pitchFamily="34" charset="0"/>
              <a:sym typeface="Huawei Sans" panose="020C0503030203020204" pitchFamily="34" charset="0"/>
            </a:endParaRPr>
          </a:p>
          <a:p>
            <a:pPr fontAlgn="ctr">
              <a:lnSpc>
                <a:spcPct val="120000"/>
              </a:lnSpc>
            </a:pPr>
            <a:r>
              <a:rPr lang="en-US" sz="1600" dirty="0" smtClean="0">
                <a:latin typeface="Huawei Sans" panose="020C0503030203020204" pitchFamily="34" charset="0"/>
              </a:rPr>
              <a:t>The intelligent </a:t>
            </a:r>
            <a:r>
              <a:rPr lang="en-US" sz="1600" dirty="0" err="1" smtClean="0">
                <a:latin typeface="Huawei Sans" panose="020C0503030203020204" pitchFamily="34" charset="0"/>
              </a:rPr>
              <a:t>O&amp;M</a:t>
            </a:r>
            <a:r>
              <a:rPr lang="en-US" sz="1600" dirty="0" smtClean="0">
                <a:latin typeface="Huawei Sans" panose="020C0503030203020204" pitchFamily="34" charset="0"/>
              </a:rPr>
              <a:t> solution integrates </a:t>
            </a:r>
            <a:r>
              <a:rPr lang="en-US" sz="1600" dirty="0" err="1" smtClean="0">
                <a:latin typeface="Huawei Sans" panose="020C0503030203020204" pitchFamily="34" charset="0"/>
              </a:rPr>
              <a:t>iMaster</a:t>
            </a:r>
            <a:r>
              <a:rPr lang="en-US" sz="1600" dirty="0" smtClean="0">
                <a:latin typeface="Huawei Sans" panose="020C0503030203020204" pitchFamily="34" charset="0"/>
              </a:rPr>
              <a:t> </a:t>
            </a:r>
            <a:r>
              <a:rPr lang="en-US" sz="1600" dirty="0" err="1" smtClean="0">
                <a:latin typeface="Huawei Sans" panose="020C0503030203020204" pitchFamily="34" charset="0"/>
              </a:rPr>
              <a:t>NCE-CampusInsight</a:t>
            </a:r>
            <a:r>
              <a:rPr lang="en-US" sz="1600" dirty="0" smtClean="0">
                <a:latin typeface="Huawei Sans" panose="020C0503030203020204" pitchFamily="34" charset="0"/>
              </a:rPr>
              <a:t>, </a:t>
            </a:r>
            <a:r>
              <a:rPr lang="en-US" sz="1600" dirty="0" err="1" smtClean="0">
                <a:latin typeface="Huawei Sans" panose="020C0503030203020204" pitchFamily="34" charset="0"/>
              </a:rPr>
              <a:t>iMaster</a:t>
            </a:r>
            <a:r>
              <a:rPr lang="en-US" sz="1600" dirty="0" smtClean="0">
                <a:latin typeface="Huawei Sans" panose="020C0503030203020204" pitchFamily="34" charset="0"/>
              </a:rPr>
              <a:t> </a:t>
            </a:r>
            <a:r>
              <a:rPr lang="en-US" sz="1600" dirty="0" err="1" smtClean="0">
                <a:latin typeface="Huawei Sans" panose="020C0503030203020204" pitchFamily="34" charset="0"/>
              </a:rPr>
              <a:t>NCE</a:t>
            </a:r>
            <a:r>
              <a:rPr lang="en-US" sz="1600" dirty="0" smtClean="0">
                <a:latin typeface="Huawei Sans" panose="020C0503030203020204" pitchFamily="34" charset="0"/>
              </a:rPr>
              <a:t>-Campus, and devices. Currently, </a:t>
            </a:r>
            <a:r>
              <a:rPr lang="en-US" sz="1600" dirty="0" err="1" smtClean="0">
                <a:latin typeface="Huawei Sans" panose="020C0503030203020204" pitchFamily="34" charset="0"/>
              </a:rPr>
              <a:t>iMaster</a:t>
            </a:r>
            <a:r>
              <a:rPr lang="en-US" sz="1600" dirty="0" smtClean="0">
                <a:latin typeface="Huawei Sans" panose="020C0503030203020204" pitchFamily="34" charset="0"/>
              </a:rPr>
              <a:t> </a:t>
            </a:r>
            <a:r>
              <a:rPr lang="en-US" sz="1600" dirty="0" err="1" smtClean="0">
                <a:latin typeface="Huawei Sans" panose="020C0503030203020204" pitchFamily="34" charset="0"/>
              </a:rPr>
              <a:t>NCE-CampusInsight</a:t>
            </a:r>
            <a:r>
              <a:rPr lang="en-US" sz="1600" dirty="0" smtClean="0">
                <a:latin typeface="Huawei Sans" panose="020C0503030203020204" pitchFamily="34" charset="0"/>
              </a:rPr>
              <a:t> can manage and perform intelligent analysis on Huawei cloud switches and cloud APs.</a:t>
            </a:r>
            <a:endParaRPr lang="en-US" altLang="zh-CN" sz="1600" dirty="0" smtClean="0">
              <a:latin typeface="Huawei Sans" panose="020C0503030203020204" pitchFamily="34" charset="0"/>
              <a:sym typeface="Huawei Sans" panose="020C0503030203020204" pitchFamily="34" charset="0"/>
            </a:endParaRPr>
          </a:p>
          <a:p>
            <a:pPr marL="0" indent="0" fontAlgn="ctr">
              <a:lnSpc>
                <a:spcPct val="120000"/>
              </a:lnSpc>
              <a:buNone/>
            </a:pPr>
            <a:endParaRPr lang="en-US" altLang="zh-CN" sz="1600" dirty="0">
              <a:latin typeface="Huawei Sans" panose="020C0503030203020204" pitchFamily="34" charset="0"/>
              <a:sym typeface="Huawei Sans" panose="020C0503030203020204" pitchFamily="34" charset="0"/>
            </a:endParaRPr>
          </a:p>
        </p:txBody>
      </p:sp>
      <p:sp>
        <p:nvSpPr>
          <p:cNvPr id="5" name="圆角矩形 75"/>
          <p:cNvSpPr/>
          <p:nvPr/>
        </p:nvSpPr>
        <p:spPr bwMode="gray">
          <a:xfrm>
            <a:off x="1195345" y="4133947"/>
            <a:ext cx="4320000" cy="1787881"/>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noAutofit/>
          </a:bodyPr>
          <a:lstStyle/>
          <a:p>
            <a:pPr fontAlgn="ctr">
              <a:lnSpc>
                <a:spcPct val="120000"/>
              </a:lnSpc>
              <a:spcAft>
                <a:spcPts val="600"/>
              </a:spcAft>
            </a:pPr>
            <a:r>
              <a:rPr lang="en-US" sz="1400" dirty="0" smtClean="0">
                <a:solidFill>
                  <a:schemeClr val="tx1"/>
                </a:solidFill>
                <a:latin typeface="Huawei Sans" panose="020C0503030203020204" pitchFamily="34" charset="0"/>
              </a:rPr>
              <a:t>Devices need to periodically report data to </a:t>
            </a:r>
            <a:r>
              <a:rPr lang="en-US" sz="1400" dirty="0" err="1" smtClean="0">
                <a:solidFill>
                  <a:schemeClr val="tx1"/>
                </a:solidFill>
                <a:latin typeface="Huawei Sans" panose="020C0503030203020204" pitchFamily="34" charset="0"/>
              </a:rPr>
              <a:t>iMaster</a:t>
            </a:r>
            <a:r>
              <a:rPr lang="en-US" sz="1400" dirty="0" smtClean="0">
                <a:solidFill>
                  <a:schemeClr val="tx1"/>
                </a:solidFill>
                <a:latin typeface="Huawei Sans" panose="020C0503030203020204" pitchFamily="34" charset="0"/>
              </a:rPr>
              <a:t> </a:t>
            </a:r>
            <a:r>
              <a:rPr lang="en-US" sz="1400" dirty="0" err="1" smtClean="0">
                <a:solidFill>
                  <a:schemeClr val="tx1"/>
                </a:solidFill>
                <a:latin typeface="Huawei Sans" panose="020C0503030203020204" pitchFamily="34" charset="0"/>
              </a:rPr>
              <a:t>NCE-CampusInsight</a:t>
            </a:r>
            <a:r>
              <a:rPr lang="en-US" sz="1400" dirty="0" smtClean="0">
                <a:solidFill>
                  <a:schemeClr val="tx1"/>
                </a:solidFill>
                <a:latin typeface="Huawei Sans" panose="020C0503030203020204" pitchFamily="34" charset="0"/>
              </a:rPr>
              <a:t>. Therefore, the campus network needs to reserve bandwidth for data reporting. The average bandwidth consumed by each device is 3 </a:t>
            </a:r>
            <a:r>
              <a:rPr lang="en-US" sz="1400" dirty="0" err="1" smtClean="0">
                <a:solidFill>
                  <a:schemeClr val="tx1"/>
                </a:solidFill>
                <a:latin typeface="Huawei Sans" panose="020C0503030203020204" pitchFamily="34" charset="0"/>
              </a:rPr>
              <a:t>kbit</a:t>
            </a:r>
            <a:r>
              <a:rPr lang="en-US" sz="1400" dirty="0" smtClean="0">
                <a:solidFill>
                  <a:schemeClr val="tx1"/>
                </a:solidFill>
                <a:latin typeface="Huawei Sans" panose="020C0503030203020204" pitchFamily="34" charset="0"/>
              </a:rPr>
              <a:t>/s.</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75"/>
          <p:cNvSpPr/>
          <p:nvPr/>
        </p:nvSpPr>
        <p:spPr bwMode="gray">
          <a:xfrm>
            <a:off x="1195345" y="3724570"/>
            <a:ext cx="4320000"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 bandwidth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5927223" y="4133947"/>
            <a:ext cx="5400000" cy="1787881"/>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noAutofit/>
          </a:bodyPr>
          <a:lstStyle/>
          <a:p>
            <a:pPr fontAlgn="ctr">
              <a:lnSpc>
                <a:spcPct val="120000"/>
              </a:lnSpc>
              <a:spcAft>
                <a:spcPts val="600"/>
              </a:spcAft>
            </a:pPr>
            <a:r>
              <a:rPr lang="en-US" sz="1400" dirty="0" err="1" smtClean="0">
                <a:solidFill>
                  <a:schemeClr val="tx1"/>
                </a:solidFill>
                <a:latin typeface="Huawei Sans" panose="020C0503030203020204" pitchFamily="34" charset="0"/>
              </a:rPr>
              <a:t>iMaster</a:t>
            </a:r>
            <a:r>
              <a:rPr lang="en-US" sz="1400" dirty="0" smtClean="0">
                <a:solidFill>
                  <a:schemeClr val="tx1"/>
                </a:solidFill>
                <a:latin typeface="Huawei Sans" panose="020C0503030203020204" pitchFamily="34" charset="0"/>
              </a:rPr>
              <a:t> </a:t>
            </a:r>
            <a:r>
              <a:rPr lang="en-US" sz="1400" dirty="0" err="1" smtClean="0">
                <a:solidFill>
                  <a:schemeClr val="tx1"/>
                </a:solidFill>
                <a:latin typeface="Huawei Sans" panose="020C0503030203020204" pitchFamily="34" charset="0"/>
              </a:rPr>
              <a:t>NCE-CampusInsight</a:t>
            </a:r>
            <a:r>
              <a:rPr lang="en-US" sz="1400" dirty="0" smtClean="0">
                <a:solidFill>
                  <a:schemeClr val="tx1"/>
                </a:solidFill>
                <a:latin typeface="Huawei Sans" panose="020C0503030203020204" pitchFamily="34" charset="0"/>
              </a:rPr>
              <a:t> and </a:t>
            </a:r>
            <a:r>
              <a:rPr lang="en-US" sz="1400" dirty="0" err="1" smtClean="0">
                <a:solidFill>
                  <a:schemeClr val="tx1"/>
                </a:solidFill>
                <a:latin typeface="Huawei Sans" panose="020C0503030203020204" pitchFamily="34" charset="0"/>
              </a:rPr>
              <a:t>iMaster</a:t>
            </a:r>
            <a:r>
              <a:rPr lang="en-US" sz="1400" dirty="0" smtClean="0">
                <a:solidFill>
                  <a:schemeClr val="tx1"/>
                </a:solidFill>
                <a:latin typeface="Huawei Sans" panose="020C0503030203020204" pitchFamily="34" charset="0"/>
              </a:rPr>
              <a:t> </a:t>
            </a:r>
            <a:r>
              <a:rPr lang="en-US" sz="1400" dirty="0" err="1" smtClean="0">
                <a:solidFill>
                  <a:schemeClr val="tx1"/>
                </a:solidFill>
                <a:latin typeface="Huawei Sans" panose="020C0503030203020204" pitchFamily="34" charset="0"/>
              </a:rPr>
              <a:t>NCE</a:t>
            </a:r>
            <a:r>
              <a:rPr lang="en-US" sz="1400" dirty="0" smtClean="0">
                <a:solidFill>
                  <a:schemeClr val="tx1"/>
                </a:solidFill>
                <a:latin typeface="Huawei Sans" panose="020C0503030203020204" pitchFamily="34" charset="0"/>
              </a:rPr>
              <a:t>-Campus can be deployed at different locations. They can collaborate with each other as long as network connectivity is available. To avoid the instability of the intermediate network, you are advised to deploy them in the same location, for example, in the same DC.</a:t>
            </a:r>
            <a:endParaRPr lang="en-US" sz="1400" dirty="0">
              <a:solidFill>
                <a:schemeClr val="tx1"/>
              </a:solidFill>
              <a:latin typeface="Huawei Sans" panose="020C0503030203020204" pitchFamily="34" charset="0"/>
            </a:endParaRPr>
          </a:p>
        </p:txBody>
      </p:sp>
      <p:sp>
        <p:nvSpPr>
          <p:cNvPr id="8" name="圆角矩形 75"/>
          <p:cNvSpPr/>
          <p:nvPr/>
        </p:nvSpPr>
        <p:spPr bwMode="gray">
          <a:xfrm>
            <a:off x="5927223" y="3724570"/>
            <a:ext cx="5400000"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Deployment location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666150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err="1" smtClean="0">
                <a:latin typeface="Huawei Sans" panose="020C0503030203020204" pitchFamily="34" charset="0"/>
              </a:rPr>
              <a:t>CloudCampus</a:t>
            </a:r>
            <a:r>
              <a:rPr lang="en-US" dirty="0" smtClean="0">
                <a:latin typeface="Huawei Sans" panose="020C0503030203020204" pitchFamily="34" charset="0"/>
              </a:rPr>
              <a:t> — Ultra-Broadband, Converged Campus Network Architecture</a:t>
            </a:r>
            <a:endParaRPr lang="en-US" altLang="zh-CN" dirty="0">
              <a:latin typeface="Huawei Sans" panose="020C0503030203020204" pitchFamily="34" charset="0"/>
              <a:sym typeface="Huawei Sans" panose="020C0503030203020204" pitchFamily="34" charset="0"/>
            </a:endParaRPr>
          </a:p>
        </p:txBody>
      </p:sp>
      <p:cxnSp>
        <p:nvCxnSpPr>
          <p:cNvPr id="4" name="Straight Connector 166"/>
          <p:cNvCxnSpPr/>
          <p:nvPr/>
        </p:nvCxnSpPr>
        <p:spPr bwMode="gray">
          <a:xfrm flipH="1">
            <a:off x="3143450" y="4225142"/>
            <a:ext cx="1" cy="8768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6"/>
          <p:cNvCxnSpPr>
            <a:stCxn id="11" idx="2"/>
            <a:endCxn id="13" idx="0"/>
          </p:cNvCxnSpPr>
          <p:nvPr/>
        </p:nvCxnSpPr>
        <p:spPr bwMode="gray">
          <a:xfrm flipH="1">
            <a:off x="2314848" y="3453645"/>
            <a:ext cx="1" cy="5706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Group 165"/>
          <p:cNvGrpSpPr/>
          <p:nvPr/>
        </p:nvGrpSpPr>
        <p:grpSpPr bwMode="gray">
          <a:xfrm rot="10800000">
            <a:off x="1595585" y="3239485"/>
            <a:ext cx="1438520" cy="930217"/>
            <a:chOff x="-1233037" y="914446"/>
            <a:chExt cx="1573823" cy="778776"/>
          </a:xfrm>
        </p:grpSpPr>
        <p:cxnSp>
          <p:nvCxnSpPr>
            <p:cNvPr id="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9" name="圆角矩形 8"/>
          <p:cNvSpPr/>
          <p:nvPr/>
        </p:nvSpPr>
        <p:spPr bwMode="gray">
          <a:xfrm>
            <a:off x="731838" y="1564245"/>
            <a:ext cx="3459963" cy="48528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Wired, wireless, and </a:t>
            </a:r>
            <a:r>
              <a:rPr lang="en-US" sz="1400" dirty="0" err="1" smtClean="0">
                <a:solidFill>
                  <a:srgbClr val="30B5C5"/>
                </a:solidFill>
                <a:latin typeface="Huawei Sans" panose="020C0503030203020204" pitchFamily="34" charset="0"/>
              </a:rPr>
              <a:t>IoT</a:t>
            </a:r>
            <a:r>
              <a:rPr lang="en-US" sz="1400" dirty="0" smtClean="0">
                <a:solidFill>
                  <a:srgbClr val="30B5C5"/>
                </a:solidFill>
                <a:latin typeface="Huawei Sans" panose="020C0503030203020204" pitchFamily="34" charset="0"/>
              </a:rPr>
              <a:t> convergence</a:t>
            </a:r>
            <a:endParaRPr lang="en-US" sz="1400" dirty="0">
              <a:solidFill>
                <a:srgbClr val="30B5C5"/>
              </a:solidFill>
              <a:latin typeface="Huawei Sans" panose="020C0503030203020204" pitchFamily="34" charset="0"/>
            </a:endParaRPr>
          </a:p>
        </p:txBody>
      </p:sp>
      <p:sp>
        <p:nvSpPr>
          <p:cNvPr id="10" name="圆角矩形 9"/>
          <p:cNvSpPr/>
          <p:nvPr/>
        </p:nvSpPr>
        <p:spPr bwMode="gray">
          <a:xfrm>
            <a:off x="731838" y="2108376"/>
            <a:ext cx="3459963" cy="4052607"/>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fontAlgn="ctr">
              <a:lnSpc>
                <a:spcPts val="24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103" descr="核心交换机.png"/>
          <p:cNvPicPr>
            <a:picLocks noChangeAspect="1"/>
          </p:cNvPicPr>
          <p:nvPr/>
        </p:nvPicPr>
        <p:blipFill>
          <a:blip r:embed="rId3" cstate="print"/>
          <a:stretch>
            <a:fillRect/>
          </a:stretch>
        </p:blipFill>
        <p:spPr bwMode="gray">
          <a:xfrm>
            <a:off x="2069394" y="3051992"/>
            <a:ext cx="490909" cy="401653"/>
          </a:xfrm>
          <a:prstGeom prst="rect">
            <a:avLst/>
          </a:prstGeom>
        </p:spPr>
      </p:pic>
      <p:pic>
        <p:nvPicPr>
          <p:cNvPr id="12" name="图片 76" descr="接入交换机.png"/>
          <p:cNvPicPr>
            <a:picLocks noChangeAspect="1"/>
          </p:cNvPicPr>
          <p:nvPr/>
        </p:nvPicPr>
        <p:blipFill>
          <a:blip r:embed="rId4" cstate="print"/>
          <a:stretch>
            <a:fillRect/>
          </a:stretch>
        </p:blipFill>
        <p:spPr bwMode="gray">
          <a:xfrm>
            <a:off x="1239848" y="4024316"/>
            <a:ext cx="490909" cy="401653"/>
          </a:xfrm>
          <a:prstGeom prst="rect">
            <a:avLst/>
          </a:prstGeom>
        </p:spPr>
      </p:pic>
      <p:pic>
        <p:nvPicPr>
          <p:cNvPr id="13" name="图片 76" descr="接入交换机.png"/>
          <p:cNvPicPr>
            <a:picLocks noChangeAspect="1"/>
          </p:cNvPicPr>
          <p:nvPr/>
        </p:nvPicPr>
        <p:blipFill>
          <a:blip r:embed="rId4" cstate="print"/>
          <a:stretch>
            <a:fillRect/>
          </a:stretch>
        </p:blipFill>
        <p:spPr bwMode="gray">
          <a:xfrm>
            <a:off x="2069393" y="4024316"/>
            <a:ext cx="490909" cy="401653"/>
          </a:xfrm>
          <a:prstGeom prst="rect">
            <a:avLst/>
          </a:prstGeom>
        </p:spPr>
      </p:pic>
      <p:pic>
        <p:nvPicPr>
          <p:cNvPr id="14" name="图片 76" descr="接入交换机.png"/>
          <p:cNvPicPr>
            <a:picLocks noChangeAspect="1"/>
          </p:cNvPicPr>
          <p:nvPr/>
        </p:nvPicPr>
        <p:blipFill>
          <a:blip r:embed="rId4" cstate="print"/>
          <a:stretch>
            <a:fillRect/>
          </a:stretch>
        </p:blipFill>
        <p:spPr bwMode="gray">
          <a:xfrm>
            <a:off x="2898939" y="4024316"/>
            <a:ext cx="490909" cy="401653"/>
          </a:xfrm>
          <a:prstGeom prst="rect">
            <a:avLst/>
          </a:prstGeom>
        </p:spPr>
      </p:pic>
      <p:pic>
        <p:nvPicPr>
          <p:cNvPr id="15" name="图片 72" descr="AP.png"/>
          <p:cNvPicPr>
            <a:picLocks noChangeAspect="1"/>
          </p:cNvPicPr>
          <p:nvPr/>
        </p:nvPicPr>
        <p:blipFill>
          <a:blip r:embed="rId5" cstate="print"/>
          <a:stretch>
            <a:fillRect/>
          </a:stretch>
        </p:blipFill>
        <p:spPr bwMode="gray">
          <a:xfrm>
            <a:off x="2898938" y="4799584"/>
            <a:ext cx="490909" cy="401653"/>
          </a:xfrm>
          <a:prstGeom prst="rect">
            <a:avLst/>
          </a:prstGeom>
        </p:spPr>
      </p:pic>
      <p:sp>
        <p:nvSpPr>
          <p:cNvPr id="16" name="文本框 15"/>
          <p:cNvSpPr txBox="1"/>
          <p:nvPr/>
        </p:nvSpPr>
        <p:spPr bwMode="gray">
          <a:xfrm>
            <a:off x="665079" y="2123366"/>
            <a:ext cx="3602137" cy="858703"/>
          </a:xfrm>
          <a:prstGeom prst="rect">
            <a:avLst/>
          </a:prstGeom>
          <a:noFill/>
        </p:spPr>
        <p:txBody>
          <a:bodyPr wrap="square" rtlCol="0">
            <a:noAutofit/>
          </a:bodyPr>
          <a:lstStyle/>
          <a:p>
            <a:pPr algn="ctr" fontAlgn="ctr"/>
            <a:r>
              <a:rPr lang="en-US" sz="1200" b="1" dirty="0" smtClean="0">
                <a:latin typeface="Huawei Sans" panose="020C0503030203020204" pitchFamily="34" charset="0"/>
              </a:rPr>
              <a:t>Wired and wireless convergence</a:t>
            </a:r>
          </a:p>
          <a:p>
            <a:pPr algn="ctr" fontAlgn="ctr"/>
            <a:r>
              <a:rPr lang="en-US" sz="1200" dirty="0" smtClean="0">
                <a:latin typeface="Huawei Sans" panose="020C0503030203020204" pitchFamily="34" charset="0"/>
              </a:rPr>
              <a:t>Switch integrating the WLAN AC function</a:t>
            </a:r>
          </a:p>
          <a:p>
            <a:pPr algn="ctr" fontAlgn="ctr"/>
            <a:r>
              <a:rPr lang="en-US" sz="1200" dirty="0" smtClean="0">
                <a:latin typeface="Huawei Sans" panose="020C0503030203020204" pitchFamily="34" charset="0"/>
              </a:rPr>
              <a:t>Unified management and experience for wired and wireless users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2746511" y="5170546"/>
            <a:ext cx="742511" cy="309765"/>
          </a:xfrm>
          <a:prstGeom prst="rect">
            <a:avLst/>
          </a:prstGeom>
          <a:noFill/>
        </p:spPr>
        <p:txBody>
          <a:bodyPr wrap="none" rtlCol="0">
            <a:noAutofit/>
          </a:bodyPr>
          <a:lstStyle/>
          <a:p>
            <a:pPr algn="r" fontAlgn="ctr">
              <a:lnSpc>
                <a:spcPts val="1800"/>
              </a:lnSpc>
            </a:pPr>
            <a:r>
              <a:rPr lang="en-US" sz="1400" b="1" dirty="0" err="1" smtClean="0">
                <a:latin typeface="Huawei Sans" panose="020C0503030203020204" pitchFamily="34" charset="0"/>
              </a:rPr>
              <a:t>IoT</a:t>
            </a:r>
            <a:r>
              <a:rPr lang="en-US" sz="1400" b="1" dirty="0" smtClean="0">
                <a:latin typeface="Huawei Sans" panose="020C0503030203020204" pitchFamily="34" charset="0"/>
              </a:rPr>
              <a:t> AP</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4373476" y="1564245"/>
            <a:ext cx="3459963" cy="48528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All-scenario WLAN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bwMode="gray">
          <a:xfrm>
            <a:off x="4373476" y="2108376"/>
            <a:ext cx="3459963" cy="4052607"/>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fontAlgn="ctr">
              <a:lnSpc>
                <a:spcPts val="24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bwMode="gray">
          <a:xfrm>
            <a:off x="8002235" y="1564245"/>
            <a:ext cx="3459963" cy="48528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Hybrid optical-electrical switch</a:t>
            </a:r>
            <a:endPar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srgbClr val="30B5C5"/>
                </a:solidFill>
                <a:latin typeface="Huawei Sans" panose="020C0503030203020204" pitchFamily="34" charset="0"/>
              </a:rPr>
              <a:t>&amp; 300-m </a:t>
            </a:r>
            <a:r>
              <a:rPr lang="en-US" sz="1400" dirty="0" err="1" smtClean="0">
                <a:solidFill>
                  <a:srgbClr val="30B5C5"/>
                </a:solidFill>
                <a:latin typeface="Huawei Sans" panose="020C0503030203020204" pitchFamily="34" charset="0"/>
              </a:rPr>
              <a:t>PoE</a:t>
            </a:r>
            <a:r>
              <a:rPr lang="en-US" sz="1400" dirty="0" smtClean="0">
                <a:solidFill>
                  <a:srgbClr val="30B5C5"/>
                </a:solidFill>
                <a:latin typeface="Huawei Sans" panose="020C0503030203020204" pitchFamily="34" charset="0"/>
              </a:rPr>
              <a:t>++</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bwMode="gray">
          <a:xfrm>
            <a:off x="8002235" y="2106552"/>
            <a:ext cx="3459963" cy="4052607"/>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fontAlgn="ctr">
              <a:lnSpc>
                <a:spcPts val="24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4420524" y="3199533"/>
            <a:ext cx="828000" cy="327273"/>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lvl="0" algn="ctr" fontAlgn="ctr"/>
            <a:r>
              <a:rPr lang="en-US" sz="1050" dirty="0" smtClean="0">
                <a:solidFill>
                  <a:srgbClr val="1D1D1A"/>
                </a:solidFill>
                <a:latin typeface="Huawei Sans" panose="020C0503030203020204" pitchFamily="34" charset="0"/>
              </a:rPr>
              <a:t>Indoor scenario</a:t>
            </a:r>
            <a:endParaRPr lang="en-US" altLang="zh-CN" sz="105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5267882" y="3199533"/>
            <a:ext cx="828000" cy="327273"/>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lvl="0" algn="ctr" fontAlgn="ctr"/>
            <a:r>
              <a:rPr lang="en-US" sz="1050" dirty="0" smtClean="0">
                <a:solidFill>
                  <a:srgbClr val="1D1D1A"/>
                </a:solidFill>
                <a:latin typeface="Huawei Sans" panose="020C0503030203020204" pitchFamily="34" charset="0"/>
              </a:rPr>
              <a:t>High-density stadium</a:t>
            </a:r>
            <a:endParaRPr lang="en-US" altLang="zh-CN" sz="105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6115240" y="3199533"/>
            <a:ext cx="828000" cy="327273"/>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lvl="0" algn="ctr" fontAlgn="ctr"/>
            <a:r>
              <a:rPr lang="en-US" sz="1050" dirty="0" smtClean="0">
                <a:solidFill>
                  <a:srgbClr val="1D1D1A"/>
                </a:solidFill>
                <a:latin typeface="Huawei Sans" panose="020C0503030203020204" pitchFamily="34" charset="0"/>
              </a:rPr>
              <a:t>Outdoor scenario</a:t>
            </a:r>
            <a:endParaRPr lang="en-US" altLang="zh-CN" sz="105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6962599" y="3199532"/>
            <a:ext cx="828000" cy="327273"/>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050" dirty="0" smtClean="0">
                <a:solidFill>
                  <a:srgbClr val="1D1D1A"/>
                </a:solidFill>
                <a:latin typeface="Huawei Sans" panose="020C0503030203020204" pitchFamily="34" charset="0"/>
              </a:rPr>
              <a:t>Dense-room scenario</a:t>
            </a:r>
            <a:endParaRPr lang="en-US" altLang="zh-CN" sz="105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4380257" y="2194593"/>
            <a:ext cx="3422807" cy="646845"/>
          </a:xfrm>
          <a:prstGeom prst="rect">
            <a:avLst/>
          </a:prstGeom>
        </p:spPr>
        <p:txBody>
          <a:bodyPr wrap="square">
            <a:noAutofit/>
          </a:bodyPr>
          <a:lstStyle/>
          <a:p>
            <a:pPr algn="ctr" fontAlgn="ctr"/>
            <a:r>
              <a:rPr lang="en-US" sz="1200" b="1" dirty="0" smtClean="0">
                <a:latin typeface="Huawei Sans" panose="020C0503030203020204" pitchFamily="34" charset="0"/>
              </a:rPr>
              <a:t>Latest Wi-Fi 6 APs, high-density APs, and distributed Wi-Fi solutions, delivering WLAN capabilities in all scenarios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4439304" y="4019840"/>
            <a:ext cx="3351295" cy="307777"/>
          </a:xfrm>
          <a:prstGeom prst="rect">
            <a:avLst/>
          </a:prstGeom>
        </p:spPr>
        <p:txBody>
          <a:bodyPr wrap="square">
            <a:noAutofit/>
          </a:bodyPr>
          <a:lstStyle/>
          <a:p>
            <a:pPr algn="ctr" fontAlgn="ctr"/>
            <a:r>
              <a:rPr lang="en-US" sz="1200" b="1" dirty="0" smtClean="0">
                <a:latin typeface="Huawei Sans" panose="020C0503030203020204" pitchFamily="34" charset="0"/>
              </a:rPr>
              <a:t>Wi-Fi 6 AP, powered by Huawei </a:t>
            </a:r>
            <a:r>
              <a:rPr lang="en-US" sz="1200" b="1" dirty="0" err="1" smtClean="0">
                <a:latin typeface="Huawei Sans" panose="020C0503030203020204" pitchFamily="34" charset="0"/>
              </a:rPr>
              <a:t>5G</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27"/>
          <p:cNvPicPr>
            <a:picLocks noChangeAspect="1"/>
          </p:cNvPicPr>
          <p:nvPr/>
        </p:nvPicPr>
        <p:blipFill>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22232" t="14211" r="25940" b="20964"/>
          <a:stretch>
            <a:fillRect/>
          </a:stretch>
        </p:blipFill>
        <p:spPr bwMode="gray">
          <a:xfrm>
            <a:off x="5341761" y="4349738"/>
            <a:ext cx="1590965" cy="1590963"/>
          </a:xfrm>
          <a:prstGeom prst="rect">
            <a:avLst/>
          </a:prstGeom>
        </p:spPr>
      </p:pic>
      <p:cxnSp>
        <p:nvCxnSpPr>
          <p:cNvPr id="29" name="Straight Connector 166"/>
          <p:cNvCxnSpPr/>
          <p:nvPr/>
        </p:nvCxnSpPr>
        <p:spPr bwMode="gray">
          <a:xfrm>
            <a:off x="9597823" y="2997355"/>
            <a:ext cx="0" cy="1969185"/>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8892180" y="2982069"/>
            <a:ext cx="705642" cy="309765"/>
          </a:xfrm>
          <a:prstGeom prst="rect">
            <a:avLst/>
          </a:prstGeom>
          <a:noFill/>
        </p:spPr>
        <p:txBody>
          <a:bodyPr wrap="none" rtlCol="0">
            <a:noAutofit/>
          </a:bodyPr>
          <a:lstStyle/>
          <a:p>
            <a:pPr algn="ctr" fontAlgn="ctr">
              <a:lnSpc>
                <a:spcPts val="1800"/>
              </a:lnSpc>
            </a:pPr>
            <a:r>
              <a:rPr lang="en-US" sz="1200" b="1" dirty="0" err="1" smtClean="0">
                <a:solidFill>
                  <a:srgbClr val="30B5C5"/>
                </a:solidFill>
                <a:latin typeface="Huawei Sans" panose="020C0503030203020204" pitchFamily="34" charset="0"/>
              </a:rPr>
              <a:t>PoE</a:t>
            </a:r>
            <a:r>
              <a:rPr lang="en-US" sz="1200" b="1" dirty="0" smtClean="0">
                <a:solidFill>
                  <a:srgbClr val="30B5C5"/>
                </a:solidFill>
                <a:latin typeface="Huawei Sans" panose="020C0503030203020204" pitchFamily="34" charset="0"/>
              </a:rPr>
              <a:t>++</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9612087" y="3798540"/>
            <a:ext cx="1339694" cy="309765"/>
          </a:xfrm>
          <a:prstGeom prst="rect">
            <a:avLst/>
          </a:prstGeom>
          <a:noFill/>
        </p:spPr>
        <p:txBody>
          <a:bodyPr wrap="square" rtlCol="0">
            <a:noAutofit/>
          </a:bodyPr>
          <a:lstStyle/>
          <a:p>
            <a:pPr fontAlgn="ctr">
              <a:lnSpc>
                <a:spcPts val="1800"/>
              </a:lnSpc>
            </a:pPr>
            <a:r>
              <a:rPr lang="en-US" sz="1200" b="1" dirty="0" smtClean="0">
                <a:solidFill>
                  <a:srgbClr val="30B5C5"/>
                </a:solidFill>
                <a:latin typeface="Huawei Sans" panose="020C0503030203020204" pitchFamily="34" charset="0"/>
              </a:rPr>
              <a:t>300 m</a:t>
            </a:r>
            <a:endParaRPr lang="en-US" sz="1200" b="1" dirty="0">
              <a:solidFill>
                <a:srgbClr val="30B5C5"/>
              </a:solidFill>
              <a:latin typeface="Huawei Sans" panose="020C0503030203020204" pitchFamily="34" charset="0"/>
            </a:endParaRPr>
          </a:p>
        </p:txBody>
      </p:sp>
      <p:sp>
        <p:nvSpPr>
          <p:cNvPr id="32" name="文本框 31"/>
          <p:cNvSpPr txBox="1"/>
          <p:nvPr/>
        </p:nvSpPr>
        <p:spPr bwMode="gray">
          <a:xfrm>
            <a:off x="9858212" y="2555765"/>
            <a:ext cx="1404815" cy="309765"/>
          </a:xfrm>
          <a:prstGeom prst="rect">
            <a:avLst/>
          </a:prstGeom>
          <a:noFill/>
        </p:spPr>
        <p:txBody>
          <a:bodyPr wrap="square" rtlCol="0">
            <a:noAutofit/>
          </a:bodyPr>
          <a:lstStyle/>
          <a:p>
            <a:pPr fontAlgn="ctr">
              <a:lnSpc>
                <a:spcPts val="1800"/>
              </a:lnSpc>
            </a:pPr>
            <a:r>
              <a:rPr lang="en-US" sz="1200" b="1" dirty="0" smtClean="0">
                <a:latin typeface="Huawei Sans" panose="020C0503030203020204" pitchFamily="34" charset="0"/>
              </a:rPr>
              <a:t>Hybrid optical-electrical switch</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76" descr="接入交换机.png"/>
          <p:cNvPicPr>
            <a:picLocks noChangeAspect="1"/>
          </p:cNvPicPr>
          <p:nvPr/>
        </p:nvPicPr>
        <p:blipFill>
          <a:blip r:embed="rId4" cstate="print"/>
          <a:stretch>
            <a:fillRect/>
          </a:stretch>
        </p:blipFill>
        <p:spPr bwMode="gray">
          <a:xfrm>
            <a:off x="9337434" y="2571261"/>
            <a:ext cx="520778" cy="426094"/>
          </a:xfrm>
          <a:prstGeom prst="rect">
            <a:avLst/>
          </a:prstGeom>
        </p:spPr>
      </p:pic>
      <p:sp>
        <p:nvSpPr>
          <p:cNvPr id="34" name="文本框 33"/>
          <p:cNvSpPr txBox="1"/>
          <p:nvPr/>
        </p:nvSpPr>
        <p:spPr bwMode="gray">
          <a:xfrm>
            <a:off x="8444417" y="3594729"/>
            <a:ext cx="1695438" cy="323165"/>
          </a:xfrm>
          <a:prstGeom prst="rect">
            <a:avLst/>
          </a:prstGeom>
          <a:noFill/>
        </p:spPr>
        <p:txBody>
          <a:bodyPr wrap="square" rtlCol="0">
            <a:noAutofit/>
          </a:bodyPr>
          <a:lstStyle/>
          <a:p>
            <a:pPr fontAlgn="ctr">
              <a:lnSpc>
                <a:spcPts val="1800"/>
              </a:lnSpc>
            </a:pPr>
            <a:r>
              <a:rPr lang="en-US" sz="1200" b="1" dirty="0" smtClean="0">
                <a:solidFill>
                  <a:srgbClr val="30B5C5"/>
                </a:solidFill>
                <a:latin typeface="Huawei Sans" panose="020C0503030203020204" pitchFamily="34" charset="0"/>
              </a:rPr>
              <a:t>Hybrid cable</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105" descr="AP.png"/>
          <p:cNvPicPr>
            <a:picLocks noChangeAspect="1"/>
          </p:cNvPicPr>
          <p:nvPr/>
        </p:nvPicPr>
        <p:blipFill>
          <a:blip r:embed="rId8" cstate="print"/>
          <a:stretch>
            <a:fillRect/>
          </a:stretch>
        </p:blipFill>
        <p:spPr bwMode="gray">
          <a:xfrm>
            <a:off x="9352368" y="4966540"/>
            <a:ext cx="490909" cy="401653"/>
          </a:xfrm>
          <a:prstGeom prst="rect">
            <a:avLst/>
          </a:prstGeom>
        </p:spPr>
      </p:pic>
      <p:sp>
        <p:nvSpPr>
          <p:cNvPr id="36" name="文本框 35"/>
          <p:cNvSpPr txBox="1"/>
          <p:nvPr/>
        </p:nvSpPr>
        <p:spPr bwMode="gray">
          <a:xfrm>
            <a:off x="9858212" y="4990336"/>
            <a:ext cx="1093568" cy="309765"/>
          </a:xfrm>
          <a:prstGeom prst="rect">
            <a:avLst/>
          </a:prstGeom>
          <a:noFill/>
        </p:spPr>
        <p:txBody>
          <a:bodyPr wrap="none" rtlCol="0">
            <a:noAutofit/>
          </a:bodyPr>
          <a:lstStyle/>
          <a:p>
            <a:pPr algn="ctr" fontAlgn="ctr">
              <a:lnSpc>
                <a:spcPts val="1800"/>
              </a:lnSpc>
            </a:pPr>
            <a:r>
              <a:rPr lang="en-US" sz="1200" b="1" dirty="0" smtClean="0">
                <a:latin typeface="Huawei Sans" panose="020C0503030203020204" pitchFamily="34" charset="0"/>
              </a:rPr>
              <a:t>Wi-Fi 6 AP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a:xfrm>
            <a:off x="813961" y="5482432"/>
            <a:ext cx="3211284" cy="620386"/>
          </a:xfrm>
          <a:prstGeom prst="rect">
            <a:avLst/>
          </a:prstGeom>
          <a:noFill/>
        </p:spPr>
        <p:txBody>
          <a:bodyPr wrap="square" rtlCol="0">
            <a:noAutofit/>
          </a:bodyPr>
          <a:lstStyle/>
          <a:p>
            <a:pPr algn="ctr" fontAlgn="ctr"/>
            <a:r>
              <a:rPr lang="en-US" sz="1200" dirty="0" smtClean="0">
                <a:latin typeface="Huawei Sans" panose="020C0503030203020204" pitchFamily="34" charset="0"/>
              </a:rPr>
              <a:t>Co-site of AP and </a:t>
            </a:r>
            <a:r>
              <a:rPr lang="en-US" sz="1200" dirty="0" err="1" smtClean="0">
                <a:latin typeface="Huawei Sans" panose="020C0503030203020204" pitchFamily="34" charset="0"/>
              </a:rPr>
              <a:t>IoT</a:t>
            </a:r>
            <a:r>
              <a:rPr lang="en-US" sz="1200" dirty="0" smtClean="0">
                <a:latin typeface="Huawei Sans" panose="020C0503030203020204" pitchFamily="34" charset="0"/>
              </a:rPr>
              <a:t> base station</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Wi-Fi &amp; </a:t>
            </a:r>
            <a:r>
              <a:rPr lang="en-US" sz="1200" dirty="0" err="1" smtClean="0">
                <a:latin typeface="Huawei Sans" panose="020C0503030203020204" pitchFamily="34" charset="0"/>
              </a:rPr>
              <a:t>IoT</a:t>
            </a:r>
            <a:r>
              <a:rPr lang="en-US" sz="1200" dirty="0" smtClean="0">
                <a:latin typeface="Huawei Sans" panose="020C0503030203020204" pitchFamily="34" charset="0"/>
              </a:rPr>
              <a:t> network convergence, simplifying management</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425142802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Autofit/>
          </a:bodyPr>
          <a:lstStyle/>
          <a:p>
            <a:pPr fontAlgn="ctr"/>
            <a:r>
              <a:rPr lang="en-US" dirty="0" smtClean="0">
                <a:latin typeface="Huawei Sans" panose="020C0503030203020204" pitchFamily="34" charset="0"/>
              </a:rPr>
              <a:t>Precautions for Intelligent </a:t>
            </a:r>
            <a:r>
              <a:rPr lang="en-US" dirty="0" err="1" smtClean="0">
                <a:latin typeface="Huawei Sans" panose="020C0503030203020204" pitchFamily="34" charset="0"/>
              </a:rPr>
              <a:t>O&amp;M</a:t>
            </a:r>
            <a:r>
              <a:rPr lang="en-US" dirty="0" smtClean="0">
                <a:latin typeface="Huawei Sans" panose="020C0503030203020204" pitchFamily="34" charset="0"/>
              </a:rPr>
              <a:t> Design</a:t>
            </a:r>
            <a:endParaRPr lang="en-US" altLang="zh-CN" dirty="0">
              <a:latin typeface="Huawei Sans" panose="020C0503030203020204" pitchFamily="34" charset="0"/>
              <a:sym typeface="Huawei Sans" panose="020C0503030203020204" pitchFamily="34" charset="0"/>
            </a:endParaRPr>
          </a:p>
        </p:txBody>
      </p:sp>
      <p:sp>
        <p:nvSpPr>
          <p:cNvPr id="5" name="圆角矩形 75"/>
          <p:cNvSpPr/>
          <p:nvPr/>
        </p:nvSpPr>
        <p:spPr bwMode="gray">
          <a:xfrm>
            <a:off x="546120" y="1751727"/>
            <a:ext cx="6101568" cy="2321022"/>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noAutofit/>
          </a:bodyPr>
          <a:lstStyle/>
          <a:p>
            <a:pPr marL="285750" lvl="0" indent="-285750" fontAlgn="ctr">
              <a:lnSpc>
                <a:spcPct val="12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Ensure that there are reachable routes between network devices and the analyzer </a:t>
            </a:r>
            <a:r>
              <a:rPr lang="en-US" sz="1400" dirty="0" err="1" smtClean="0">
                <a:solidFill>
                  <a:prstClr val="black"/>
                </a:solidFill>
                <a:latin typeface="Huawei Sans" panose="020C0503030203020204" pitchFamily="34" charset="0"/>
              </a:rPr>
              <a:t>iMaster</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NCE-CampusInsight</a:t>
            </a:r>
            <a:r>
              <a:rPr lang="en-US" sz="1400" dirty="0" smtClean="0">
                <a:solidFill>
                  <a:prstClr val="black"/>
                </a:solidFill>
                <a:latin typeface="Huawei Sans" panose="020C0503030203020204" pitchFamily="34" charset="0"/>
              </a:rPr>
              <a:t> so that the network devices can send </a:t>
            </a:r>
            <a:r>
              <a:rPr lang="en-US" sz="1400" dirty="0" err="1" smtClean="0">
                <a:solidFill>
                  <a:prstClr val="black"/>
                </a:solidFill>
                <a:latin typeface="Huawei Sans" panose="020C0503030203020204" pitchFamily="34" charset="0"/>
              </a:rPr>
              <a:t>KPI</a:t>
            </a:r>
            <a:r>
              <a:rPr lang="en-US" sz="1400" dirty="0" smtClean="0">
                <a:solidFill>
                  <a:prstClr val="black"/>
                </a:solidFill>
                <a:latin typeface="Huawei Sans" panose="020C0503030203020204" pitchFamily="34" charset="0"/>
              </a:rPr>
              <a:t> performance data and log information to </a:t>
            </a:r>
            <a:r>
              <a:rPr lang="en-US" sz="1400" dirty="0" err="1" smtClean="0">
                <a:solidFill>
                  <a:prstClr val="black"/>
                </a:solidFill>
                <a:latin typeface="Huawei Sans" panose="020C0503030203020204" pitchFamily="34" charset="0"/>
              </a:rPr>
              <a:t>iMaster</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NCE-CampusInsight</a:t>
            </a:r>
            <a:r>
              <a:rPr lang="en-US" sz="1400" dirty="0" smtClean="0">
                <a:solidFill>
                  <a:prstClr val="black"/>
                </a:solidFill>
                <a:latin typeface="Huawei Sans" panose="020C0503030203020204" pitchFamily="34" charset="0"/>
              </a:rPr>
              <a:t>.</a:t>
            </a:r>
          </a:p>
          <a:p>
            <a:pPr marL="285750" lvl="0" indent="-285750" fontAlgn="ctr">
              <a:lnSpc>
                <a:spcPct val="12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During network deployment, ensure that devices are clock-synchronized with </a:t>
            </a:r>
            <a:r>
              <a:rPr lang="en-US" sz="1400" dirty="0" err="1" smtClean="0">
                <a:solidFill>
                  <a:prstClr val="black"/>
                </a:solidFill>
                <a:latin typeface="Huawei Sans" panose="020C0503030203020204" pitchFamily="34" charset="0"/>
              </a:rPr>
              <a:t>iMaster</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NCE-CampusInsight</a:t>
            </a:r>
            <a:r>
              <a:rPr lang="en-US" sz="1400" dirty="0" smtClean="0">
                <a:solidFill>
                  <a:prstClr val="black"/>
                </a:solidFill>
                <a:latin typeface="Huawei Sans" panose="020C0503030203020204" pitchFamily="34" charset="0"/>
              </a:rPr>
              <a:t>. You are advised to deploy an </a:t>
            </a:r>
            <a:r>
              <a:rPr lang="en-US" sz="1400" dirty="0" err="1" smtClean="0">
                <a:solidFill>
                  <a:prstClr val="black"/>
                </a:solidFill>
                <a:latin typeface="Huawei Sans" panose="020C0503030203020204" pitchFamily="34" charset="0"/>
              </a:rPr>
              <a:t>NTP</a:t>
            </a:r>
            <a:r>
              <a:rPr lang="en-US" sz="1400" dirty="0" smtClean="0">
                <a:solidFill>
                  <a:prstClr val="black"/>
                </a:solidFill>
                <a:latin typeface="Huawei Sans" panose="020C0503030203020204" pitchFamily="34" charset="0"/>
              </a:rPr>
              <a:t> server to synchronize the system clock of the network.</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75"/>
          <p:cNvSpPr/>
          <p:nvPr/>
        </p:nvSpPr>
        <p:spPr bwMode="gray">
          <a:xfrm>
            <a:off x="546120" y="1342350"/>
            <a:ext cx="6101568"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Network deployment design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7038361" y="1751727"/>
            <a:ext cx="4625806" cy="1393809"/>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noAutofit/>
          </a:bodyPr>
          <a:lstStyle/>
          <a:p>
            <a:pPr fontAlgn="ctr">
              <a:lnSpc>
                <a:spcPct val="120000"/>
              </a:lnSpc>
              <a:spcAft>
                <a:spcPts val="600"/>
              </a:spcAft>
            </a:pPr>
            <a:r>
              <a:rPr lang="en-US" sz="1400" dirty="0" smtClean="0">
                <a:solidFill>
                  <a:schemeClr val="tx1"/>
                </a:solidFill>
                <a:latin typeface="Huawei Sans" panose="020C0503030203020204" pitchFamily="34" charset="0"/>
              </a:rPr>
              <a:t>To identify DHCP-related connectivity issues and implement protocol trace, you need to use the AC as the DHCP server or enable DHCP snooping on the AC.</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 name="圆角矩形 75"/>
          <p:cNvSpPr/>
          <p:nvPr/>
        </p:nvSpPr>
        <p:spPr bwMode="gray">
          <a:xfrm>
            <a:off x="7038361" y="1342350"/>
            <a:ext cx="4625806"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Protocol playback function design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7038361" y="3809127"/>
            <a:ext cx="4625806" cy="1722993"/>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noAutofit/>
          </a:bodyPr>
          <a:lstStyle/>
          <a:p>
            <a:pPr fontAlgn="ctr">
              <a:lnSpc>
                <a:spcPct val="120000"/>
              </a:lnSpc>
              <a:spcAft>
                <a:spcPts val="600"/>
              </a:spcAft>
            </a:pPr>
            <a:r>
              <a:rPr lang="en-US" sz="1400" dirty="0" smtClean="0">
                <a:solidFill>
                  <a:prstClr val="black"/>
                </a:solidFill>
                <a:latin typeface="Huawei Sans" panose="020C0503030203020204" pitchFamily="34" charset="0"/>
              </a:rPr>
              <a:t>The audio and video quality analysis function requires devices to send related log information to </a:t>
            </a:r>
            <a:r>
              <a:rPr lang="en-US" sz="1400" dirty="0" err="1" smtClean="0">
                <a:solidFill>
                  <a:prstClr val="black"/>
                </a:solidFill>
                <a:latin typeface="Huawei Sans" panose="020C0503030203020204" pitchFamily="34" charset="0"/>
              </a:rPr>
              <a:t>iMaster</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NCE-CampusInsight</a:t>
            </a:r>
            <a:r>
              <a:rPr lang="en-US" sz="1400" dirty="0" smtClean="0">
                <a:solidFill>
                  <a:prstClr val="black"/>
                </a:solidFill>
                <a:latin typeface="Huawei Sans" panose="020C0503030203020204" pitchFamily="34" charset="0"/>
              </a:rPr>
              <a:t>. You are advised to configure the same log sending interval for switches and WLAN devices. The maximum difference between the log sending intervals cannot exceed </a:t>
            </a:r>
            <a:r>
              <a:rPr lang="en-US" sz="1400" dirty="0" err="1" smtClean="0">
                <a:solidFill>
                  <a:prstClr val="black"/>
                </a:solidFill>
                <a:latin typeface="Huawei Sans" panose="020C0503030203020204" pitchFamily="34" charset="0"/>
              </a:rPr>
              <a:t>20s</a:t>
            </a:r>
            <a:r>
              <a:rPr lang="en-US" sz="1400" dirty="0" smtClean="0">
                <a:solidFill>
                  <a:prstClr val="black"/>
                </a:solidFill>
                <a:latin typeface="Huawei Sans" panose="020C0503030203020204" pitchFamily="34" charset="0"/>
              </a:rPr>
              <a:t>.</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 name="圆角矩形 75"/>
          <p:cNvSpPr/>
          <p:nvPr/>
        </p:nvSpPr>
        <p:spPr bwMode="gray">
          <a:xfrm>
            <a:off x="7038361" y="3399750"/>
            <a:ext cx="4625806"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Audio and video quality analysis function design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546120" y="4531503"/>
            <a:ext cx="6101568" cy="1000617"/>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noAutofit/>
          </a:bodyPr>
          <a:lstStyle/>
          <a:p>
            <a:pPr fontAlgn="ctr">
              <a:lnSpc>
                <a:spcPct val="120000"/>
              </a:lnSpc>
              <a:spcAft>
                <a:spcPts val="600"/>
              </a:spcAft>
            </a:pPr>
            <a:r>
              <a:rPr lang="en-US" sz="1400" dirty="0" smtClean="0">
                <a:solidFill>
                  <a:prstClr val="black"/>
                </a:solidFill>
                <a:latin typeface="Huawei Sans" panose="020C0503030203020204" pitchFamily="34" charset="0"/>
              </a:rPr>
              <a:t>Intelligent radio calibration and traditional radio calibration cannot be deployed on APs in the same region simultaneously.</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圆角矩形 75"/>
          <p:cNvSpPr/>
          <p:nvPr/>
        </p:nvSpPr>
        <p:spPr bwMode="gray">
          <a:xfrm>
            <a:off x="546120" y="4122126"/>
            <a:ext cx="6101568"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Intelligent radio calibration function design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8242581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dirty="0"/>
              <a:t>(Single-Choice) </a:t>
            </a:r>
            <a:r>
              <a:rPr lang="en-US" dirty="0" smtClean="0">
                <a:latin typeface="Huawei Sans" panose="020C0503030203020204" pitchFamily="34" charset="0"/>
              </a:rPr>
              <a:t>Which of the following networking modes is used for large-scale campus network architecture design? (     )</a:t>
            </a:r>
            <a:endParaRPr lang="en-US" altLang="zh-CN" dirty="0" smtClean="0">
              <a:latin typeface="Huawei Sans" panose="020C0503030203020204" pitchFamily="34" charset="0"/>
              <a:sym typeface="Huawei Sans" panose="020C0503030203020204" pitchFamily="34" charset="0"/>
            </a:endParaRPr>
          </a:p>
          <a:p>
            <a:pPr marL="892175" lvl="1" indent="-423863"/>
            <a:r>
              <a:rPr lang="en-US" dirty="0" smtClean="0">
                <a:latin typeface="Huawei Sans" panose="020C0503030203020204" pitchFamily="34" charset="0"/>
              </a:rPr>
              <a:t>Single-layer </a:t>
            </a:r>
            <a:r>
              <a:rPr lang="en-US" altLang="zh-CN" dirty="0" smtClean="0"/>
              <a:t>architecture</a:t>
            </a:r>
            <a:endParaRPr lang="en-US" altLang="zh-CN" dirty="0" smtClean="0">
              <a:latin typeface="Huawei Sans" panose="020C0503030203020204" pitchFamily="34" charset="0"/>
              <a:sym typeface="Huawei Sans" panose="020C0503030203020204" pitchFamily="34" charset="0"/>
            </a:endParaRPr>
          </a:p>
          <a:p>
            <a:pPr marL="892175" lvl="1" indent="-423863"/>
            <a:r>
              <a:rPr lang="en-US" dirty="0" smtClean="0">
                <a:latin typeface="Huawei Sans" panose="020C0503030203020204" pitchFamily="34" charset="0"/>
              </a:rPr>
              <a:t>Two-layer architecture</a:t>
            </a:r>
            <a:endParaRPr lang="en-US" altLang="zh-CN" dirty="0" smtClean="0">
              <a:latin typeface="Huawei Sans" panose="020C0503030203020204" pitchFamily="34" charset="0"/>
              <a:sym typeface="Huawei Sans" panose="020C0503030203020204" pitchFamily="34" charset="0"/>
            </a:endParaRPr>
          </a:p>
          <a:p>
            <a:pPr marL="892175" lvl="1" indent="-423863"/>
            <a:r>
              <a:rPr lang="en-US" dirty="0" smtClean="0">
                <a:latin typeface="Huawei Sans" panose="020C0503030203020204" pitchFamily="34" charset="0"/>
              </a:rPr>
              <a:t>Three-layer architecture</a:t>
            </a:r>
            <a:endParaRPr lang="en-US" altLang="zh-CN" dirty="0" smtClean="0">
              <a:latin typeface="Huawei Sans" panose="020C0503030203020204" pitchFamily="34" charset="0"/>
              <a:sym typeface="Huawei Sans" panose="020C0503030203020204" pitchFamily="34" charset="0"/>
            </a:endParaRPr>
          </a:p>
          <a:p>
            <a:pPr marL="892175" lvl="1" indent="-423863"/>
            <a:r>
              <a:rPr lang="en-US" dirty="0" smtClean="0">
                <a:latin typeface="Huawei Sans" panose="020C0503030203020204" pitchFamily="34" charset="0"/>
              </a:rPr>
              <a:t>Multi-layer architecture</a:t>
            </a:r>
            <a:endParaRPr lang="en-US" altLang="zh-CN" dirty="0" smtClean="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820790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pPr>
              <a:buFont typeface="+mj-lt"/>
              <a:buAutoNum type="arabicPeriod" startAt="2"/>
            </a:pPr>
            <a:r>
              <a:rPr lang="en-US" dirty="0"/>
              <a:t>(Single-Choice)The </a:t>
            </a:r>
            <a:r>
              <a:rPr lang="en-US" dirty="0" smtClean="0">
                <a:latin typeface="Huawei Sans" panose="020C0503030203020204" pitchFamily="34" charset="0"/>
              </a:rPr>
              <a:t>recommended fabric networking mode is (  ) for a large-scale campus network with more than 50,000 terminals, the gateway is located on the (  ), and the edge is located on the (  ).</a:t>
            </a:r>
            <a:endParaRPr lang="en-US" altLang="zh-CN" dirty="0" smtClean="0">
              <a:latin typeface="Huawei Sans" panose="020C0503030203020204" pitchFamily="34" charset="0"/>
              <a:sym typeface="Huawei Sans" panose="020C0503030203020204" pitchFamily="34" charset="0"/>
            </a:endParaRPr>
          </a:p>
          <a:p>
            <a:pPr marL="990600" lvl="1" indent="-522288"/>
            <a:r>
              <a:rPr lang="en-US" dirty="0" smtClean="0">
                <a:latin typeface="Huawei Sans" panose="020C0503030203020204" pitchFamily="34" charset="0"/>
              </a:rPr>
              <a:t>Centralized gateway</a:t>
            </a:r>
            <a:endParaRPr lang="en-US" altLang="zh-CN" dirty="0" smtClean="0">
              <a:latin typeface="Huawei Sans" panose="020C0503030203020204" pitchFamily="34" charset="0"/>
              <a:sym typeface="Huawei Sans" panose="020C0503030203020204" pitchFamily="34" charset="0"/>
            </a:endParaRPr>
          </a:p>
          <a:p>
            <a:pPr marL="990600" lvl="1" indent="-522288"/>
            <a:r>
              <a:rPr lang="en-US" dirty="0" smtClean="0">
                <a:latin typeface="Huawei Sans" panose="020C0503030203020204" pitchFamily="34" charset="0"/>
              </a:rPr>
              <a:t>Distributed gateway</a:t>
            </a:r>
            <a:endParaRPr lang="en-US" altLang="zh-CN" dirty="0" smtClean="0">
              <a:latin typeface="Huawei Sans" panose="020C0503030203020204" pitchFamily="34" charset="0"/>
              <a:sym typeface="Huawei Sans" panose="020C0503030203020204" pitchFamily="34" charset="0"/>
            </a:endParaRPr>
          </a:p>
          <a:p>
            <a:pPr marL="990600" lvl="1" indent="-522288"/>
            <a:r>
              <a:rPr lang="en-US" dirty="0" smtClean="0">
                <a:latin typeface="Huawei Sans" panose="020C0503030203020204" pitchFamily="34" charset="0"/>
              </a:rPr>
              <a:t>Edge</a:t>
            </a:r>
          </a:p>
          <a:p>
            <a:pPr marL="990600" lvl="1" indent="-522288"/>
            <a:r>
              <a:rPr lang="en-US" dirty="0" smtClean="0">
                <a:latin typeface="Huawei Sans" panose="020C0503030203020204" pitchFamily="34" charset="0"/>
              </a:rPr>
              <a:t>Border</a:t>
            </a:r>
          </a:p>
          <a:p>
            <a:pPr marL="990600" lvl="1" indent="-522288"/>
            <a:r>
              <a:rPr lang="en-US" dirty="0" smtClean="0">
                <a:latin typeface="Huawei Sans" panose="020C0503030203020204" pitchFamily="34" charset="0"/>
              </a:rPr>
              <a:t>Access switch</a:t>
            </a:r>
            <a:endParaRPr lang="en-US" altLang="zh-CN" dirty="0" smtClean="0">
              <a:latin typeface="Huawei Sans" panose="020C0503030203020204" pitchFamily="34" charset="0"/>
              <a:sym typeface="Huawei Sans" panose="020C0503030203020204" pitchFamily="34" charset="0"/>
            </a:endParaRPr>
          </a:p>
          <a:p>
            <a:pPr marL="990600" lvl="1" indent="-522288"/>
            <a:r>
              <a:rPr lang="en-US" dirty="0" smtClean="0">
                <a:latin typeface="Huawei Sans" panose="020C0503030203020204" pitchFamily="34" charset="0"/>
              </a:rPr>
              <a:t>Aggregation switch</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28354159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noAutofit/>
          </a:bodyPr>
          <a:lstStyle/>
          <a:p>
            <a:r>
              <a:rPr lang="en-US" sz="2000" dirty="0" smtClean="0">
                <a:latin typeface="Huawei Sans" panose="020C0503030203020204" pitchFamily="34" charset="0"/>
              </a:rPr>
              <a:t>To meet requirements of digital transformation, campus networks need to be reconstructed systematically. Based on the </a:t>
            </a:r>
            <a:r>
              <a:rPr lang="en-US" sz="2000" dirty="0" err="1" smtClean="0">
                <a:latin typeface="Huawei Sans" panose="020C0503030203020204" pitchFamily="34" charset="0"/>
              </a:rPr>
              <a:t>IDN</a:t>
            </a:r>
            <a:r>
              <a:rPr lang="en-US" sz="2000" dirty="0" smtClean="0">
                <a:latin typeface="Huawei Sans" panose="020C0503030203020204" pitchFamily="34" charset="0"/>
              </a:rPr>
              <a:t> concept, Huawei </a:t>
            </a:r>
            <a:r>
              <a:rPr lang="en-US" sz="2000" dirty="0" err="1" smtClean="0">
                <a:latin typeface="Huawei Sans" panose="020C0503030203020204" pitchFamily="34" charset="0"/>
              </a:rPr>
              <a:t>CloudCampus</a:t>
            </a:r>
            <a:r>
              <a:rPr lang="en-US" sz="2000" dirty="0" smtClean="0">
                <a:latin typeface="Huawei Sans" panose="020C0503030203020204" pitchFamily="34" charset="0"/>
              </a:rPr>
              <a:t> Solution helps enterprises build intelligent, simplified, converged, open, and secure networks.</a:t>
            </a:r>
          </a:p>
          <a:p>
            <a:r>
              <a:rPr lang="en-US" sz="2000" dirty="0" smtClean="0">
                <a:latin typeface="Huawei Sans" panose="020C0503030203020204" pitchFamily="34" charset="0"/>
              </a:rPr>
              <a:t>This course describes the solution architecture, technical solution comparison, engineering design suggestions, and </a:t>
            </a:r>
            <a:r>
              <a:rPr lang="en-US" sz="2000" dirty="0" err="1" smtClean="0">
                <a:latin typeface="Huawei Sans" panose="020C0503030203020204" pitchFamily="34" charset="0"/>
              </a:rPr>
              <a:t>O&amp;M</a:t>
            </a:r>
            <a:r>
              <a:rPr lang="en-US" sz="2000" dirty="0" smtClean="0">
                <a:latin typeface="Huawei Sans" panose="020C0503030203020204" pitchFamily="34" charset="0"/>
              </a:rPr>
              <a:t> for large- and medium-sized campus networks, helping trainees understand Huawei </a:t>
            </a:r>
            <a:r>
              <a:rPr lang="en-US" sz="2000" dirty="0" err="1" smtClean="0">
                <a:latin typeface="Huawei Sans" panose="020C0503030203020204" pitchFamily="34" charset="0"/>
              </a:rPr>
              <a:t>CloudCampus</a:t>
            </a:r>
            <a:r>
              <a:rPr lang="en-US" sz="2000" dirty="0" smtClean="0">
                <a:latin typeface="Huawei Sans" panose="020C0503030203020204" pitchFamily="34" charset="0"/>
              </a:rPr>
              <a:t> Solution technologies and design the optimal campus network solution.</a:t>
            </a:r>
            <a:endParaRPr lang="en-US" altLang="zh-CN" sz="20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53779188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82145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37130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296AD3-5121-4DF6-8150-62C25C031437}">
  <ds:schemaRefs>
    <ds:schemaRef ds:uri="http://schemas.microsoft.com/office/2006/metadata/properties"/>
    <ds:schemaRef ds:uri="http://purl.org/dc/elements/1.1/"/>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46043BA3-A851-468F-B1B0-38C13C7475B3}"/>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648</TotalTime>
  <Words>17890</Words>
  <Application>Microsoft Office PowerPoint</Application>
  <PresentationFormat>宽屏</PresentationFormat>
  <Paragraphs>1945</Paragraphs>
  <Slides>84</Slides>
  <Notes>84</Notes>
  <HiddenSlides>10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84</vt:i4>
      </vt:variant>
    </vt:vector>
  </HeadingPairs>
  <TitlesOfParts>
    <vt:vector size="98" baseType="lpstr">
      <vt:lpstr>方正兰亭黑简体</vt:lpstr>
      <vt:lpstr>方正兰亭细黑简体</vt:lpstr>
      <vt:lpstr>黑体</vt:lpstr>
      <vt:lpstr>宋体</vt:lpstr>
      <vt:lpstr>Microsoft YaHei</vt:lpstr>
      <vt:lpstr>Microsoft YaHei</vt:lpstr>
      <vt:lpstr>Arial</vt:lpstr>
      <vt:lpstr>Book Antiqua</vt:lpstr>
      <vt:lpstr>Huawei Sans</vt:lpstr>
      <vt:lpstr>Wingdings</vt:lpstr>
      <vt:lpstr>1_标题页模板</vt:lpstr>
      <vt:lpstr>2_自功能页模板</vt:lpstr>
      <vt:lpstr>3_内容页模板</vt:lpstr>
      <vt:lpstr>4_感谢页模板</vt:lpstr>
      <vt:lpstr>PowerPoint 演示文稿</vt:lpstr>
      <vt:lpstr>VXLAN-based Virtualized Campus Network Design Guide</vt:lpstr>
      <vt:lpstr>PowerPoint 演示文稿</vt:lpstr>
      <vt:lpstr>PowerPoint 演示文稿</vt:lpstr>
      <vt:lpstr>PowerPoint 演示文稿</vt:lpstr>
      <vt:lpstr>Service Requirements and Challenges of Large- and Medium-Sized Campus Networks</vt:lpstr>
      <vt:lpstr>Huawei CloudCampus Solution Introduction</vt:lpstr>
      <vt:lpstr>CloudCampus — Ultra-Broadband, Converged Campus Network Architecture</vt:lpstr>
      <vt:lpstr>PowerPoint 演示文稿</vt:lpstr>
      <vt:lpstr>CloudCampus — Simplified Campus Network Deployment</vt:lpstr>
      <vt:lpstr>CloudCampus — Intelligent Campus Network O&amp;M</vt:lpstr>
      <vt:lpstr>Network Architecture of the CloudCampus Solution — Large- and Medium-Sized VXLAN-based Virtualized Campus Networks</vt:lpstr>
      <vt:lpstr>PowerPoint 演示文稿</vt:lpstr>
      <vt:lpstr>VXLAN-based Virtualized Campus Network Layers and Related Concepts</vt:lpstr>
      <vt:lpstr>PowerPoint 演示文稿</vt:lpstr>
      <vt:lpstr>Underlay Design Outline</vt:lpstr>
      <vt:lpstr>Overview of the Network Architecture</vt:lpstr>
      <vt:lpstr>PowerPoint 演示文稿</vt:lpstr>
      <vt:lpstr>Network Architecture Selection</vt:lpstr>
      <vt:lpstr>Hierarchical Model Design</vt:lpstr>
      <vt:lpstr>PowerPoint 演示文稿</vt:lpstr>
      <vt:lpstr>Hierarchical Networking Design</vt:lpstr>
      <vt:lpstr>Network Egress Design</vt:lpstr>
      <vt:lpstr>Egress Network Service Scenarios</vt:lpstr>
      <vt:lpstr>Network Egress Design: WAN-side Interconnection</vt:lpstr>
      <vt:lpstr>Network Egress Design: LAN-side Interconnection</vt:lpstr>
      <vt:lpstr>Network Egress Design: Firewall Deployment in Off-path Mode</vt:lpstr>
      <vt:lpstr>VLAN Design</vt:lpstr>
      <vt:lpstr>PowerPoint 演示文稿</vt:lpstr>
      <vt:lpstr>IP Address Design</vt:lpstr>
      <vt:lpstr>PowerPoint 演示文稿</vt:lpstr>
      <vt:lpstr>DHCP Service Design</vt:lpstr>
      <vt:lpstr>Routing Design</vt:lpstr>
      <vt:lpstr>PowerPoint 演示文稿</vt:lpstr>
      <vt:lpstr>Network Deployment Design</vt:lpstr>
      <vt:lpstr>Recommended Deployment Modes</vt:lpstr>
      <vt:lpstr>Network Deployment: DHCP-based, Plug-and-Play of Network Devices</vt:lpstr>
      <vt:lpstr>Network Deployment Process: Complete Device Onboarding and Planning in Sequence</vt:lpstr>
      <vt:lpstr>Network Deployment Process: Complete Planning and Device Onboarding in Sequence</vt:lpstr>
      <vt:lpstr>Automatic Orchestration of Underlay Routes on the LAN</vt:lpstr>
      <vt:lpstr>PowerPoint 演示文稿</vt:lpstr>
      <vt:lpstr>Fabric Design Overview</vt:lpstr>
      <vt:lpstr>Fabric Design — Two-Layer Networking</vt:lpstr>
      <vt:lpstr>Fabric Design — Three-Layer Networking</vt:lpstr>
      <vt:lpstr>Fabric Networking Scenario Summary</vt:lpstr>
      <vt:lpstr>Fabric Node Design</vt:lpstr>
      <vt:lpstr>Designing Fabric Nodes — Policy Association</vt:lpstr>
      <vt:lpstr>Fabric Node Design — Multiple Border Nodes</vt:lpstr>
      <vt:lpstr>Interconnection Between the Fabric and External Network</vt:lpstr>
      <vt:lpstr>PowerPoint 演示文稿</vt:lpstr>
      <vt:lpstr>PowerPoint 演示文稿</vt:lpstr>
      <vt:lpstr>VN Design Process</vt:lpstr>
      <vt:lpstr>PowerPoint 演示文稿</vt:lpstr>
      <vt:lpstr>VN Design</vt:lpstr>
      <vt:lpstr>VN Access Design</vt:lpstr>
      <vt:lpstr>Inter-VN Communication Design</vt:lpstr>
      <vt:lpstr>PowerPoint 演示文稿</vt:lpstr>
      <vt:lpstr>User Management Solution Design</vt:lpstr>
      <vt:lpstr>User Authentication Technology Selection</vt:lpstr>
      <vt:lpstr>Association Between Authenticated Users and VNs</vt:lpstr>
      <vt:lpstr>Free Mobility Solution (1)</vt:lpstr>
      <vt:lpstr>Free Mobility Solution (2)</vt:lpstr>
      <vt:lpstr>Free Mobility Solution (3)</vt:lpstr>
      <vt:lpstr>Free Mobility Solution (4)</vt:lpstr>
      <vt:lpstr>Terminal Identification and Policy Automation</vt:lpstr>
      <vt:lpstr>Terminal Identification</vt:lpstr>
      <vt:lpstr>Terminal Identification — Proactive and Passive Detection</vt:lpstr>
      <vt:lpstr>Terminal Identification Methods (1)</vt:lpstr>
      <vt:lpstr>Terminal Identification Methods (2)</vt:lpstr>
      <vt:lpstr>Terminal Policy Design</vt:lpstr>
      <vt:lpstr>PowerPoint 演示文稿</vt:lpstr>
      <vt:lpstr>WLAN Service Solution</vt:lpstr>
      <vt:lpstr>How to Select an AC</vt:lpstr>
      <vt:lpstr>Native AC Solution Deployed on a VXLAN-based Virtualized Campus Network (1)</vt:lpstr>
      <vt:lpstr>Native AC Solution Deployed on a VXLAN-based Virtualized Campus Network (2)</vt:lpstr>
      <vt:lpstr>WLAN Virtualization Deployment Solution Design</vt:lpstr>
      <vt:lpstr>PowerPoint 演示文稿</vt:lpstr>
      <vt:lpstr>Intelligent O&amp;M Panorama</vt:lpstr>
      <vt:lpstr>Intelligent O&amp;M Solution Deployment Design</vt:lpstr>
      <vt:lpstr>Precautions for Intelligent O&amp;M Design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Zhanglinruizjhw (Leroy)</cp:lastModifiedBy>
  <cp:revision>140</cp:revision>
  <dcterms:created xsi:type="dcterms:W3CDTF">2018-11-29T10:16:29Z</dcterms:created>
  <dcterms:modified xsi:type="dcterms:W3CDTF">2021-01-27T03:20:23Z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(3)wowBL8LEqORSj25dib6eS8nVASJfm82MY26boq2Pf0rTA3NAzlNZ6MRY1rJWbYOgTPyk+2oc
5gBnCGGGC13YksW4V0DXWzF1C8K/+UE7975m8iblkmCOmN8VMW56zC69wILO3kHbVAGvWsU6
z6CycNrPjvkNoC8BCnbxfeui9P9Iz5Ly4CDRFnPtOKvqgOlndVWAnJCFbGGT5AA6afy43EyZ
Fp2pHEZeTMO24ZVaJb</vt:lpwstr>
  </property>
  <property fmtid="{D5CDD505-2E9C-101B-9397-08002B2CF9AE}" pid="3" name="_2015_ms_pID_7253431">
    <vt:lpwstr>3qDJRPxrbeg5MeF45c3AIKdFXpiqy9TLmaZNyV46gOVS0EFsjMcjAS
eTYpTAbM55HwDXZ8EBXQ/y8v8K1Ww/P1OL/ftM46g0MbiqB+ywUAKzXlU6YTwn2WyRNgxh72
9FpiRw9zlgA1YftK0DaXVjyc5JQp1ABGj2nuGVKAqrjEflaMj/tH6EYTT+tq/mgFFZuCwNsG
4s2rRAzsqquIxz0L0mrg4La3KipNhIeso6mX</vt:lpwstr>
  </property>
  <property fmtid="{D5CDD505-2E9C-101B-9397-08002B2CF9AE}" pid="4" name="_2015_ms_pID_7253432">
    <vt:lpwstr>3gx32/cs11c/OIBkzs0RbJw=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1611535081</vt:lpwstr>
  </property>
</Properties>
</file>